
<file path=[Content_Types].xml><?xml version="1.0" encoding="utf-8"?>
<Types xmlns="http://schemas.openxmlformats.org/package/2006/content-types">
  <Default Extension="xml" ContentType="application/xml"/>
  <Default Extension="svg" ContentType="image/svg+xml"/>
  <Default Extension="(null)" ContentType="image/x-emf"/>
  <Default Extension="jpeg" ContentType="image/jpeg"/>
  <Default Extension="jpg" ContentType="image/jpeg"/>
  <Default Extension="tiff" ContentType="image/tiff"/>
  <Default Extension="emf" ContentType="image/x-emf"/>
  <Default Extension="rels" ContentType="application/vnd.openxmlformats-package.relationships+xml"/>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89" r:id="rId2"/>
    <p:sldMasterId id="2147483695" r:id="rId3"/>
  </p:sldMasterIdLst>
  <p:notesMasterIdLst>
    <p:notesMasterId r:id="rId61"/>
  </p:notesMasterIdLst>
  <p:sldIdLst>
    <p:sldId id="414" r:id="rId4"/>
    <p:sldId id="423" r:id="rId5"/>
    <p:sldId id="422" r:id="rId6"/>
    <p:sldId id="368" r:id="rId7"/>
    <p:sldId id="369" r:id="rId8"/>
    <p:sldId id="415" r:id="rId9"/>
    <p:sldId id="416" r:id="rId10"/>
    <p:sldId id="417" r:id="rId11"/>
    <p:sldId id="418" r:id="rId12"/>
    <p:sldId id="419" r:id="rId13"/>
    <p:sldId id="420" r:id="rId14"/>
    <p:sldId id="421" r:id="rId15"/>
    <p:sldId id="400" r:id="rId16"/>
    <p:sldId id="426" r:id="rId17"/>
    <p:sldId id="427" r:id="rId18"/>
    <p:sldId id="405" r:id="rId19"/>
    <p:sldId id="407" r:id="rId20"/>
    <p:sldId id="408" r:id="rId21"/>
    <p:sldId id="409" r:id="rId22"/>
    <p:sldId id="424" r:id="rId23"/>
    <p:sldId id="371" r:id="rId24"/>
    <p:sldId id="428" r:id="rId25"/>
    <p:sldId id="430" r:id="rId26"/>
    <p:sldId id="431" r:id="rId27"/>
    <p:sldId id="432" r:id="rId28"/>
    <p:sldId id="433" r:id="rId29"/>
    <p:sldId id="434" r:id="rId30"/>
    <p:sldId id="436" r:id="rId31"/>
    <p:sldId id="437" r:id="rId32"/>
    <p:sldId id="438" r:id="rId33"/>
    <p:sldId id="439" r:id="rId34"/>
    <p:sldId id="440" r:id="rId35"/>
    <p:sldId id="441" r:id="rId36"/>
    <p:sldId id="442" r:id="rId37"/>
    <p:sldId id="470" r:id="rId38"/>
    <p:sldId id="471" r:id="rId39"/>
    <p:sldId id="444" r:id="rId40"/>
    <p:sldId id="445" r:id="rId41"/>
    <p:sldId id="446" r:id="rId42"/>
    <p:sldId id="447" r:id="rId43"/>
    <p:sldId id="448" r:id="rId44"/>
    <p:sldId id="449" r:id="rId45"/>
    <p:sldId id="450" r:id="rId46"/>
    <p:sldId id="451" r:id="rId47"/>
    <p:sldId id="452" r:id="rId48"/>
    <p:sldId id="453" r:id="rId49"/>
    <p:sldId id="454" r:id="rId50"/>
    <p:sldId id="455" r:id="rId51"/>
    <p:sldId id="457" r:id="rId52"/>
    <p:sldId id="458" r:id="rId53"/>
    <p:sldId id="459" r:id="rId54"/>
    <p:sldId id="472" r:id="rId55"/>
    <p:sldId id="464" r:id="rId56"/>
    <p:sldId id="465" r:id="rId57"/>
    <p:sldId id="467" r:id="rId58"/>
    <p:sldId id="468" r:id="rId59"/>
    <p:sldId id="469"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314"/>
    <p:restoredTop sz="50000"/>
  </p:normalViewPr>
  <p:slideViewPr>
    <p:cSldViewPr snapToGrid="0" snapToObjects="1">
      <p:cViewPr varScale="1">
        <p:scale>
          <a:sx n="46" d="100"/>
          <a:sy n="46" d="100"/>
        </p:scale>
        <p:origin x="1688" y="1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slide" Target="slides/slide57.xml"/><Relationship Id="rId61" Type="http://schemas.openxmlformats.org/officeDocument/2006/relationships/notesMaster" Target="notesMasters/notesMaster1.xml"/><Relationship Id="rId62" Type="http://schemas.openxmlformats.org/officeDocument/2006/relationships/presProps" Target="presProp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C7B08D-8E4B-D946-87FE-93600DE91F76}"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62F9E4F4-EE5F-4D4A-9FC8-B57AAFC5B1AA}">
      <dgm:prSet phldrT="[Text]"/>
      <dgm:spPr>
        <a:xfrm>
          <a:off x="3297" y="2707343"/>
          <a:ext cx="1299031" cy="649515"/>
        </a:xfrm>
        <a:gradFill rotWithShape="0">
          <a:gsLst>
            <a:gs pos="0">
              <a:srgbClr val="4F81BD">
                <a:hueOff val="0"/>
                <a:satOff val="0"/>
                <a:lumOff val="0"/>
                <a:alphaOff val="0"/>
                <a:tint val="100000"/>
                <a:shade val="100000"/>
                <a:satMod val="130000"/>
              </a:srgbClr>
            </a:gs>
            <a:gs pos="100000">
              <a:srgbClr val="4F81BD">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t>
        <a:bodyPr/>
        <a:lstStyle/>
        <a:p>
          <a:r>
            <a:rPr lang="en-US" dirty="0">
              <a:solidFill>
                <a:sysClr val="window" lastClr="FFFFFF"/>
              </a:solidFill>
              <a:latin typeface="+mj-lt"/>
              <a:ea typeface="+mn-ea"/>
              <a:cs typeface="+mn-cs"/>
            </a:rPr>
            <a:t>Michigan Medicine</a:t>
          </a:r>
        </a:p>
      </dgm:t>
    </dgm:pt>
    <dgm:pt modelId="{862DA73E-D487-DA48-94C9-B89CCE1530AD}" type="parTrans" cxnId="{F1468EB1-6572-DA41-AEDA-9D4024C4AB58}">
      <dgm:prSet/>
      <dgm:spPr/>
      <dgm:t>
        <a:bodyPr/>
        <a:lstStyle/>
        <a:p>
          <a:endParaRPr lang="en-US">
            <a:latin typeface="+mj-lt"/>
          </a:endParaRPr>
        </a:p>
      </dgm:t>
    </dgm:pt>
    <dgm:pt modelId="{46AB3DF0-BE4A-E347-A059-44C73098CBA6}" type="sibTrans" cxnId="{F1468EB1-6572-DA41-AEDA-9D4024C4AB58}">
      <dgm:prSet/>
      <dgm:spPr/>
      <dgm:t>
        <a:bodyPr/>
        <a:lstStyle/>
        <a:p>
          <a:endParaRPr lang="en-US">
            <a:latin typeface="+mj-lt"/>
          </a:endParaRPr>
        </a:p>
      </dgm:t>
    </dgm:pt>
    <dgm:pt modelId="{E42A8C17-56C7-A446-87C6-1F3FFBDAA5B6}">
      <dgm:prSet phldrT="[Text]"/>
      <dgm:spPr>
        <a:xfrm>
          <a:off x="1821941" y="3641022"/>
          <a:ext cx="1299031" cy="649515"/>
        </a:xfrm>
        <a:gradFill rotWithShape="0">
          <a:gsLst>
            <a:gs pos="0">
              <a:srgbClr val="4F81BD">
                <a:hueOff val="0"/>
                <a:satOff val="0"/>
                <a:lumOff val="0"/>
                <a:alphaOff val="0"/>
                <a:tint val="100000"/>
                <a:shade val="100000"/>
                <a:satMod val="130000"/>
              </a:srgbClr>
            </a:gs>
            <a:gs pos="100000">
              <a:srgbClr val="4F81BD">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t>
        <a:bodyPr/>
        <a:lstStyle/>
        <a:p>
          <a:r>
            <a:rPr lang="en-US" dirty="0">
              <a:solidFill>
                <a:sysClr val="window" lastClr="FFFFFF"/>
              </a:solidFill>
              <a:latin typeface="+mj-lt"/>
              <a:ea typeface="+mn-ea"/>
              <a:cs typeface="+mn-cs"/>
            </a:rPr>
            <a:t>Central </a:t>
          </a:r>
          <a:r>
            <a:rPr lang="en-US" dirty="0" err="1">
              <a:solidFill>
                <a:sysClr val="window" lastClr="FFFFFF"/>
              </a:solidFill>
              <a:latin typeface="+mj-lt"/>
              <a:ea typeface="+mn-ea"/>
              <a:cs typeface="+mn-cs"/>
            </a:rPr>
            <a:t>Biorepository</a:t>
          </a:r>
          <a:endParaRPr lang="en-US" dirty="0">
            <a:solidFill>
              <a:sysClr val="window" lastClr="FFFFFF"/>
            </a:solidFill>
            <a:latin typeface="+mj-lt"/>
            <a:ea typeface="+mn-ea"/>
            <a:cs typeface="+mn-cs"/>
          </a:endParaRPr>
        </a:p>
      </dgm:t>
    </dgm:pt>
    <dgm:pt modelId="{5AD66152-66E7-874A-A6E7-7006021B9EA1}" type="parTrans" cxnId="{DF7BF890-EFA2-4446-BB03-CC95A207FC41}">
      <dgm:prSet/>
      <dgm:spPr>
        <a:xfrm rot="3654187">
          <a:off x="1027870" y="3488668"/>
          <a:ext cx="1068528" cy="20544"/>
        </a:xfrm>
        <a:noFill/>
        <a:ln w="9525" cap="flat" cmpd="sng" algn="ctr">
          <a:solidFill>
            <a:srgbClr val="4F81BD">
              <a:shade val="60000"/>
              <a:hueOff val="0"/>
              <a:satOff val="0"/>
              <a:lumOff val="0"/>
              <a:alphaOff val="0"/>
            </a:srgbClr>
          </a:solidFill>
          <a:prstDash val="solid"/>
        </a:ln>
        <a:effectLst/>
      </dgm:spPr>
      <dgm:t>
        <a:bodyPr/>
        <a:lstStyle/>
        <a:p>
          <a:endParaRPr lang="en-US">
            <a:solidFill>
              <a:sysClr val="windowText" lastClr="000000">
                <a:hueOff val="0"/>
                <a:satOff val="0"/>
                <a:lumOff val="0"/>
                <a:alphaOff val="0"/>
              </a:sysClr>
            </a:solidFill>
            <a:latin typeface="+mj-lt"/>
            <a:ea typeface="+mn-ea"/>
            <a:cs typeface="+mn-cs"/>
          </a:endParaRPr>
        </a:p>
      </dgm:t>
    </dgm:pt>
    <dgm:pt modelId="{FD8E24C2-B2A9-2B49-AD47-49000F93549A}" type="sibTrans" cxnId="{DF7BF890-EFA2-4446-BB03-CC95A207FC41}">
      <dgm:prSet/>
      <dgm:spPr/>
      <dgm:t>
        <a:bodyPr/>
        <a:lstStyle/>
        <a:p>
          <a:endParaRPr lang="en-US">
            <a:latin typeface="+mj-lt"/>
          </a:endParaRPr>
        </a:p>
      </dgm:t>
    </dgm:pt>
    <dgm:pt modelId="{7E84AC84-4367-DA45-B80E-293EA706B3C6}">
      <dgm:prSet phldrT="[Text]"/>
      <dgm:spPr>
        <a:xfrm>
          <a:off x="3640585" y="3641022"/>
          <a:ext cx="1299031" cy="649515"/>
        </a:xfrm>
        <a:gradFill rotWithShape="0">
          <a:gsLst>
            <a:gs pos="0">
              <a:srgbClr val="4F81BD">
                <a:hueOff val="0"/>
                <a:satOff val="0"/>
                <a:lumOff val="0"/>
                <a:alphaOff val="0"/>
                <a:tint val="100000"/>
                <a:shade val="100000"/>
                <a:satMod val="130000"/>
              </a:srgbClr>
            </a:gs>
            <a:gs pos="100000">
              <a:srgbClr val="4F81BD">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t>
        <a:bodyPr/>
        <a:lstStyle/>
        <a:p>
          <a:r>
            <a:rPr lang="en-US" dirty="0">
              <a:solidFill>
                <a:sysClr val="window" lastClr="FFFFFF"/>
              </a:solidFill>
              <a:latin typeface="+mj-lt"/>
              <a:ea typeface="+mn-ea"/>
              <a:cs typeface="+mn-cs"/>
            </a:rPr>
            <a:t>Array</a:t>
          </a:r>
          <a:br>
            <a:rPr lang="en-US" dirty="0">
              <a:solidFill>
                <a:sysClr val="window" lastClr="FFFFFF"/>
              </a:solidFill>
              <a:latin typeface="+mj-lt"/>
              <a:ea typeface="+mn-ea"/>
              <a:cs typeface="+mn-cs"/>
            </a:rPr>
          </a:br>
          <a:r>
            <a:rPr lang="en-US" dirty="0">
              <a:solidFill>
                <a:sysClr val="window" lastClr="FFFFFF"/>
              </a:solidFill>
              <a:latin typeface="+mj-lt"/>
              <a:ea typeface="+mn-ea"/>
              <a:cs typeface="+mn-cs"/>
            </a:rPr>
            <a:t>Genotyping</a:t>
          </a:r>
        </a:p>
      </dgm:t>
    </dgm:pt>
    <dgm:pt modelId="{1B0356DA-9F5E-3044-9C12-16F97C5DFC56}" type="parTrans" cxnId="{6782A787-3C11-D241-BE8B-0120BCDBF1C6}">
      <dgm:prSet/>
      <dgm:spPr>
        <a:xfrm>
          <a:off x="3120973" y="3955508"/>
          <a:ext cx="519612" cy="20544"/>
        </a:xfrm>
        <a:noFill/>
        <a:ln w="9525" cap="flat" cmpd="sng" algn="ctr">
          <a:solidFill>
            <a:srgbClr val="4F81BD">
              <a:shade val="80000"/>
              <a:hueOff val="0"/>
              <a:satOff val="0"/>
              <a:lumOff val="0"/>
              <a:alphaOff val="0"/>
            </a:srgbClr>
          </a:solidFill>
          <a:prstDash val="solid"/>
        </a:ln>
        <a:effectLst/>
      </dgm:spPr>
      <dgm:t>
        <a:bodyPr/>
        <a:lstStyle/>
        <a:p>
          <a:endParaRPr lang="en-US">
            <a:solidFill>
              <a:sysClr val="windowText" lastClr="000000">
                <a:hueOff val="0"/>
                <a:satOff val="0"/>
                <a:lumOff val="0"/>
                <a:alphaOff val="0"/>
              </a:sysClr>
            </a:solidFill>
            <a:latin typeface="+mj-lt"/>
            <a:ea typeface="+mn-ea"/>
            <a:cs typeface="+mn-cs"/>
          </a:endParaRPr>
        </a:p>
      </dgm:t>
    </dgm:pt>
    <dgm:pt modelId="{7DF4F2DF-4ABD-3A49-A69F-A9A940175746}" type="sibTrans" cxnId="{6782A787-3C11-D241-BE8B-0120BCDBF1C6}">
      <dgm:prSet/>
      <dgm:spPr/>
      <dgm:t>
        <a:bodyPr/>
        <a:lstStyle/>
        <a:p>
          <a:endParaRPr lang="en-US">
            <a:latin typeface="+mj-lt"/>
          </a:endParaRPr>
        </a:p>
      </dgm:t>
    </dgm:pt>
    <dgm:pt modelId="{76A07D07-BFBA-944A-AB25-B6B8B6DD345C}">
      <dgm:prSet phldrT="[Text]">
        <dgm:style>
          <a:lnRef idx="1">
            <a:schemeClr val="accent3"/>
          </a:lnRef>
          <a:fillRef idx="3">
            <a:schemeClr val="accent3"/>
          </a:fillRef>
          <a:effectRef idx="2">
            <a:schemeClr val="accent3"/>
          </a:effectRef>
          <a:fontRef idx="minor">
            <a:schemeClr val="lt1"/>
          </a:fontRef>
        </dgm:style>
      </dgm:prSet>
      <dgm:spPr>
        <a:xfrm>
          <a:off x="1821941" y="1773664"/>
          <a:ext cx="1299031" cy="649515"/>
        </a:xfr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dgm:spPr>
      <dgm:t>
        <a:bodyPr/>
        <a:lstStyle/>
        <a:p>
          <a:r>
            <a:rPr lang="en-US" dirty="0">
              <a:solidFill>
                <a:sysClr val="windowText" lastClr="000000"/>
              </a:solidFill>
              <a:latin typeface="+mj-lt"/>
              <a:ea typeface="+mn-ea"/>
              <a:cs typeface="+mn-cs"/>
            </a:rPr>
            <a:t>EHR</a:t>
          </a:r>
        </a:p>
      </dgm:t>
    </dgm:pt>
    <dgm:pt modelId="{293C72BD-9E4A-2A45-93D0-A1C38BAAFBEE}" type="parTrans" cxnId="{825BB80D-9A2D-D946-8062-310BB539A5FB}">
      <dgm:prSet/>
      <dgm:spPr>
        <a:xfrm rot="17945813">
          <a:off x="1027870" y="2554989"/>
          <a:ext cx="1068528" cy="20544"/>
        </a:xfrm>
        <a:noFill/>
        <a:ln w="9525" cap="flat" cmpd="sng" algn="ctr">
          <a:solidFill>
            <a:srgbClr val="4F81BD">
              <a:shade val="60000"/>
              <a:hueOff val="0"/>
              <a:satOff val="0"/>
              <a:lumOff val="0"/>
              <a:alphaOff val="0"/>
            </a:srgbClr>
          </a:solidFill>
          <a:prstDash val="solid"/>
        </a:ln>
        <a:effectLst/>
      </dgm:spPr>
      <dgm:t>
        <a:bodyPr/>
        <a:lstStyle/>
        <a:p>
          <a:endParaRPr lang="en-US">
            <a:solidFill>
              <a:sysClr val="windowText" lastClr="000000">
                <a:hueOff val="0"/>
                <a:satOff val="0"/>
                <a:lumOff val="0"/>
                <a:alphaOff val="0"/>
              </a:sysClr>
            </a:solidFill>
            <a:latin typeface="+mj-lt"/>
            <a:ea typeface="+mn-ea"/>
            <a:cs typeface="+mn-cs"/>
          </a:endParaRPr>
        </a:p>
      </dgm:t>
    </dgm:pt>
    <dgm:pt modelId="{D3D35029-18FE-0C46-A404-B864549600F9}" type="sibTrans" cxnId="{825BB80D-9A2D-D946-8062-310BB539A5FB}">
      <dgm:prSet/>
      <dgm:spPr/>
      <dgm:t>
        <a:bodyPr/>
        <a:lstStyle/>
        <a:p>
          <a:endParaRPr lang="en-US">
            <a:latin typeface="+mj-lt"/>
          </a:endParaRPr>
        </a:p>
      </dgm:t>
    </dgm:pt>
    <dgm:pt modelId="{AB51868C-009C-DC43-A7F0-C4041057F3C8}">
      <dgm:prSet phldrT="[Text]">
        <dgm:style>
          <a:lnRef idx="1">
            <a:schemeClr val="accent3"/>
          </a:lnRef>
          <a:fillRef idx="3">
            <a:schemeClr val="accent3"/>
          </a:fillRef>
          <a:effectRef idx="2">
            <a:schemeClr val="accent3"/>
          </a:effectRef>
          <a:fontRef idx="minor">
            <a:schemeClr val="lt1"/>
          </a:fontRef>
        </dgm:style>
      </dgm:prSet>
      <dgm:spPr>
        <a:xfrm>
          <a:off x="3640585" y="1026721"/>
          <a:ext cx="1299031" cy="649515"/>
        </a:xfr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dgm:spPr>
      <dgm:t>
        <a:bodyPr/>
        <a:lstStyle/>
        <a:p>
          <a:r>
            <a:rPr lang="en-US" dirty="0" smtClean="0">
              <a:solidFill>
                <a:sysClr val="windowText" lastClr="000000"/>
              </a:solidFill>
              <a:latin typeface="+mj-lt"/>
              <a:ea typeface="+mn-ea"/>
              <a:cs typeface="+mn-cs"/>
            </a:rPr>
            <a:t>ICD-9/10 </a:t>
          </a:r>
          <a:r>
            <a:rPr lang="en-US" dirty="0">
              <a:solidFill>
                <a:sysClr val="windowText" lastClr="000000"/>
              </a:solidFill>
              <a:latin typeface="+mj-lt"/>
              <a:ea typeface="+mn-ea"/>
              <a:cs typeface="+mn-cs"/>
            </a:rPr>
            <a:t>Codes</a:t>
          </a:r>
        </a:p>
      </dgm:t>
    </dgm:pt>
    <dgm:pt modelId="{8C7DA75B-F553-1E4B-8894-2C8B38D0608D}" type="parTrans" cxnId="{B2C43221-F729-CD40-ADD7-E787DE5ACB1C}">
      <dgm:prSet/>
      <dgm:spPr>
        <a:xfrm rot="18289469">
          <a:off x="2925828" y="1714678"/>
          <a:ext cx="909901" cy="20544"/>
        </a:xfrm>
        <a:noFill/>
        <a:ln w="9525" cap="flat" cmpd="sng" algn="ctr">
          <a:solidFill>
            <a:srgbClr val="4F81BD">
              <a:shade val="80000"/>
              <a:hueOff val="0"/>
              <a:satOff val="0"/>
              <a:lumOff val="0"/>
              <a:alphaOff val="0"/>
            </a:srgbClr>
          </a:solidFill>
          <a:prstDash val="solid"/>
        </a:ln>
        <a:effectLst/>
      </dgm:spPr>
      <dgm:t>
        <a:bodyPr/>
        <a:lstStyle/>
        <a:p>
          <a:endParaRPr lang="en-US">
            <a:solidFill>
              <a:sysClr val="windowText" lastClr="000000">
                <a:hueOff val="0"/>
                <a:satOff val="0"/>
                <a:lumOff val="0"/>
                <a:alphaOff val="0"/>
              </a:sysClr>
            </a:solidFill>
            <a:latin typeface="+mj-lt"/>
            <a:ea typeface="+mn-ea"/>
            <a:cs typeface="+mn-cs"/>
          </a:endParaRPr>
        </a:p>
      </dgm:t>
    </dgm:pt>
    <dgm:pt modelId="{BD718A1C-A845-2C42-ABCE-22DA468C621C}" type="sibTrans" cxnId="{B2C43221-F729-CD40-ADD7-E787DE5ACB1C}">
      <dgm:prSet/>
      <dgm:spPr/>
      <dgm:t>
        <a:bodyPr/>
        <a:lstStyle/>
        <a:p>
          <a:endParaRPr lang="en-US">
            <a:latin typeface="+mj-lt"/>
          </a:endParaRPr>
        </a:p>
      </dgm:t>
    </dgm:pt>
    <dgm:pt modelId="{3AD26A2A-1809-7642-B609-C14F9847AAC0}">
      <dgm:prSet phldrT="[Text]">
        <dgm:style>
          <a:lnRef idx="1">
            <a:schemeClr val="accent3"/>
          </a:lnRef>
          <a:fillRef idx="3">
            <a:schemeClr val="accent3"/>
          </a:fillRef>
          <a:effectRef idx="2">
            <a:schemeClr val="accent3"/>
          </a:effectRef>
          <a:fontRef idx="minor">
            <a:schemeClr val="lt1"/>
          </a:fontRef>
        </dgm:style>
      </dgm:prSet>
      <dgm:spPr>
        <a:xfrm>
          <a:off x="3640585" y="1773664"/>
          <a:ext cx="1299031" cy="649515"/>
        </a:xfr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dgm:spPr>
      <dgm:t>
        <a:bodyPr/>
        <a:lstStyle/>
        <a:p>
          <a:r>
            <a:rPr lang="en-US" dirty="0">
              <a:solidFill>
                <a:sysClr val="windowText" lastClr="000000"/>
              </a:solidFill>
              <a:latin typeface="+mj-lt"/>
              <a:ea typeface="+mn-ea"/>
              <a:cs typeface="+mn-cs"/>
            </a:rPr>
            <a:t>Lab data</a:t>
          </a:r>
        </a:p>
      </dgm:t>
    </dgm:pt>
    <dgm:pt modelId="{30B9BCA4-9787-3642-9E1E-054952FFF058}" type="parTrans" cxnId="{57376606-CA55-284D-B583-EB2887073956}">
      <dgm:prSet/>
      <dgm:spPr>
        <a:xfrm>
          <a:off x="3120973" y="2088150"/>
          <a:ext cx="519612" cy="20544"/>
        </a:xfrm>
        <a:noFill/>
        <a:ln w="9525" cap="flat" cmpd="sng" algn="ctr">
          <a:solidFill>
            <a:srgbClr val="4F81BD">
              <a:shade val="80000"/>
              <a:hueOff val="0"/>
              <a:satOff val="0"/>
              <a:lumOff val="0"/>
              <a:alphaOff val="0"/>
            </a:srgbClr>
          </a:solidFill>
          <a:prstDash val="solid"/>
        </a:ln>
        <a:effectLst/>
      </dgm:spPr>
      <dgm:t>
        <a:bodyPr/>
        <a:lstStyle/>
        <a:p>
          <a:endParaRPr lang="en-US">
            <a:solidFill>
              <a:sysClr val="windowText" lastClr="000000">
                <a:hueOff val="0"/>
                <a:satOff val="0"/>
                <a:lumOff val="0"/>
                <a:alphaOff val="0"/>
              </a:sysClr>
            </a:solidFill>
            <a:latin typeface="+mj-lt"/>
            <a:ea typeface="+mn-ea"/>
            <a:cs typeface="+mn-cs"/>
          </a:endParaRPr>
        </a:p>
      </dgm:t>
    </dgm:pt>
    <dgm:pt modelId="{9E0138F4-BA34-BD44-B0A2-D8890B2C6FB0}" type="sibTrans" cxnId="{57376606-CA55-284D-B583-EB2887073956}">
      <dgm:prSet/>
      <dgm:spPr/>
      <dgm:t>
        <a:bodyPr/>
        <a:lstStyle/>
        <a:p>
          <a:endParaRPr lang="en-US">
            <a:latin typeface="+mj-lt"/>
          </a:endParaRPr>
        </a:p>
      </dgm:t>
    </dgm:pt>
    <dgm:pt modelId="{555977F7-0182-2942-992D-37E7A62E40BC}">
      <dgm:prSet phldrT="[Text]"/>
      <dgm:spPr>
        <a:xfrm>
          <a:off x="5459230" y="4014493"/>
          <a:ext cx="1299031" cy="649515"/>
        </a:xfrm>
        <a:solidFill>
          <a:schemeClr val="accent3">
            <a:lumMod val="75000"/>
          </a:schemeClr>
        </a:solidFill>
        <a:ln>
          <a:noFill/>
        </a:ln>
        <a:effectLst>
          <a:outerShdw blurRad="40000" dist="23000" dir="5400000" rotWithShape="0">
            <a:srgbClr val="000000">
              <a:alpha val="35000"/>
            </a:srgbClr>
          </a:outerShdw>
        </a:effectLst>
      </dgm:spPr>
      <dgm:t>
        <a:bodyPr/>
        <a:lstStyle/>
        <a:p>
          <a:r>
            <a:rPr lang="en-US" dirty="0">
              <a:solidFill>
                <a:sysClr val="window" lastClr="FFFFFF"/>
              </a:solidFill>
              <a:latin typeface="+mj-lt"/>
              <a:ea typeface="+mn-ea"/>
              <a:cs typeface="+mn-cs"/>
            </a:rPr>
            <a:t>Imputation</a:t>
          </a:r>
        </a:p>
      </dgm:t>
    </dgm:pt>
    <dgm:pt modelId="{3A0BEF84-6934-3F47-A697-779CD725D815}" type="parTrans" cxnId="{B937FD17-EC7B-8E44-8219-AB3260A4193E}">
      <dgm:prSet/>
      <dgm:spPr>
        <a:xfrm rot="2142401">
          <a:off x="4879471" y="4142243"/>
          <a:ext cx="639904" cy="20544"/>
        </a:xfrm>
        <a:noFill/>
        <a:ln w="9525" cap="flat" cmpd="sng" algn="ctr">
          <a:solidFill>
            <a:srgbClr val="4F81BD">
              <a:shade val="80000"/>
              <a:hueOff val="0"/>
              <a:satOff val="0"/>
              <a:lumOff val="0"/>
              <a:alphaOff val="0"/>
            </a:srgbClr>
          </a:solidFill>
          <a:prstDash val="solid"/>
        </a:ln>
        <a:effectLst/>
      </dgm:spPr>
      <dgm:t>
        <a:bodyPr/>
        <a:lstStyle/>
        <a:p>
          <a:endParaRPr lang="en-US">
            <a:solidFill>
              <a:sysClr val="windowText" lastClr="000000">
                <a:hueOff val="0"/>
                <a:satOff val="0"/>
                <a:lumOff val="0"/>
                <a:alphaOff val="0"/>
              </a:sysClr>
            </a:solidFill>
            <a:latin typeface="+mj-lt"/>
            <a:ea typeface="+mn-ea"/>
            <a:cs typeface="+mn-cs"/>
          </a:endParaRPr>
        </a:p>
      </dgm:t>
    </dgm:pt>
    <dgm:pt modelId="{6A4D1378-B0C1-D04B-9622-5C3520ABAEE2}" type="sibTrans" cxnId="{B937FD17-EC7B-8E44-8219-AB3260A4193E}">
      <dgm:prSet/>
      <dgm:spPr/>
      <dgm:t>
        <a:bodyPr/>
        <a:lstStyle/>
        <a:p>
          <a:endParaRPr lang="en-US">
            <a:latin typeface="+mj-lt"/>
          </a:endParaRPr>
        </a:p>
      </dgm:t>
    </dgm:pt>
    <dgm:pt modelId="{679E044E-DEAA-304E-B0F1-D577D47B2319}">
      <dgm:prSet phldrT="[Text]">
        <dgm:style>
          <a:lnRef idx="1">
            <a:schemeClr val="accent3"/>
          </a:lnRef>
          <a:fillRef idx="3">
            <a:schemeClr val="accent3"/>
          </a:fillRef>
          <a:effectRef idx="2">
            <a:schemeClr val="accent3"/>
          </a:effectRef>
          <a:fontRef idx="minor">
            <a:schemeClr val="lt1"/>
          </a:fontRef>
        </dgm:style>
      </dgm:prSet>
      <dgm:spPr>
        <a:xfrm>
          <a:off x="5459230" y="1026721"/>
          <a:ext cx="1299031" cy="649515"/>
        </a:xfrm>
        <a:solidFill>
          <a:schemeClr val="accent3">
            <a:lumMod val="60000"/>
            <a:lumOff val="40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dgm:spPr>
      <dgm:t>
        <a:bodyPr/>
        <a:lstStyle/>
        <a:p>
          <a:r>
            <a:rPr lang="en-US" dirty="0">
              <a:solidFill>
                <a:sysClr val="windowText" lastClr="000000"/>
              </a:solidFill>
              <a:latin typeface="+mj-lt"/>
              <a:ea typeface="+mn-ea"/>
              <a:cs typeface="+mn-cs"/>
            </a:rPr>
            <a:t>Computable</a:t>
          </a:r>
        </a:p>
        <a:p>
          <a:r>
            <a:rPr lang="en-US" dirty="0">
              <a:solidFill>
                <a:sysClr val="windowText" lastClr="000000"/>
              </a:solidFill>
              <a:latin typeface="+mj-lt"/>
              <a:ea typeface="+mn-ea"/>
              <a:cs typeface="+mn-cs"/>
            </a:rPr>
            <a:t>Phenotype</a:t>
          </a:r>
        </a:p>
      </dgm:t>
    </dgm:pt>
    <dgm:pt modelId="{105F3A64-EAD9-1844-82E4-4E71E1E15778}" type="parTrans" cxnId="{542E8372-C4DC-7745-9AEF-CAE493BF5504}">
      <dgm:prSet/>
      <dgm:spPr>
        <a:xfrm>
          <a:off x="4939617" y="1341206"/>
          <a:ext cx="519612" cy="20544"/>
        </a:xfrm>
        <a:noFill/>
        <a:ln w="9525" cap="flat" cmpd="sng" algn="ctr">
          <a:solidFill>
            <a:srgbClr val="4F81BD">
              <a:shade val="80000"/>
              <a:hueOff val="0"/>
              <a:satOff val="0"/>
              <a:lumOff val="0"/>
              <a:alphaOff val="0"/>
            </a:srgbClr>
          </a:solidFill>
          <a:prstDash val="solid"/>
        </a:ln>
        <a:effectLst/>
      </dgm:spPr>
      <dgm:t>
        <a:bodyPr/>
        <a:lstStyle/>
        <a:p>
          <a:endParaRPr lang="en-US">
            <a:solidFill>
              <a:sysClr val="windowText" lastClr="000000">
                <a:hueOff val="0"/>
                <a:satOff val="0"/>
                <a:lumOff val="0"/>
                <a:alphaOff val="0"/>
              </a:sysClr>
            </a:solidFill>
            <a:latin typeface="+mj-lt"/>
            <a:ea typeface="+mn-ea"/>
            <a:cs typeface="+mn-cs"/>
          </a:endParaRPr>
        </a:p>
      </dgm:t>
    </dgm:pt>
    <dgm:pt modelId="{CC8C8F6C-A891-C740-A9B9-FED441CEFDA3}" type="sibTrans" cxnId="{542E8372-C4DC-7745-9AEF-CAE493BF5504}">
      <dgm:prSet/>
      <dgm:spPr/>
      <dgm:t>
        <a:bodyPr/>
        <a:lstStyle/>
        <a:p>
          <a:endParaRPr lang="en-US">
            <a:latin typeface="+mj-lt"/>
          </a:endParaRPr>
        </a:p>
      </dgm:t>
    </dgm:pt>
    <dgm:pt modelId="{578E7DBE-05DD-C440-A1BE-180ABFF5681C}">
      <dgm:prSet phldrT="[Text]">
        <dgm:style>
          <a:lnRef idx="1">
            <a:schemeClr val="accent3"/>
          </a:lnRef>
          <a:fillRef idx="3">
            <a:schemeClr val="accent3"/>
          </a:fillRef>
          <a:effectRef idx="2">
            <a:schemeClr val="accent3"/>
          </a:effectRef>
          <a:fontRef idx="minor">
            <a:schemeClr val="lt1"/>
          </a:fontRef>
        </dgm:style>
      </dgm:prSet>
      <dgm:spPr>
        <a:xfrm>
          <a:off x="5459230" y="3267550"/>
          <a:ext cx="1299031" cy="649515"/>
        </a:xfrm>
        <a:solidFill>
          <a:schemeClr val="accent4">
            <a:lumMod val="60000"/>
            <a:lumOff val="40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dgm:spPr>
      <dgm:t>
        <a:bodyPr/>
        <a:lstStyle/>
        <a:p>
          <a:r>
            <a:rPr lang="en-US" dirty="0">
              <a:solidFill>
                <a:srgbClr val="000000"/>
              </a:solidFill>
              <a:latin typeface="+mj-lt"/>
              <a:ea typeface="+mn-ea"/>
              <a:cs typeface="+mn-cs"/>
            </a:rPr>
            <a:t>Principal Components</a:t>
          </a:r>
        </a:p>
      </dgm:t>
    </dgm:pt>
    <dgm:pt modelId="{6780FB55-4273-CD4A-92AB-A898B6718AC0}" type="parTrans" cxnId="{49533D2F-DDA1-4845-9437-90C298BD00D4}">
      <dgm:prSet/>
      <dgm:spPr>
        <a:xfrm rot="19457599">
          <a:off x="4879471" y="3768772"/>
          <a:ext cx="639904" cy="20544"/>
        </a:xfrm>
        <a:noFill/>
        <a:ln w="9525" cap="flat" cmpd="sng" algn="ctr">
          <a:solidFill>
            <a:srgbClr val="4F81BD">
              <a:shade val="80000"/>
              <a:hueOff val="0"/>
              <a:satOff val="0"/>
              <a:lumOff val="0"/>
              <a:alphaOff val="0"/>
            </a:srgbClr>
          </a:solidFill>
          <a:prstDash val="solid"/>
        </a:ln>
        <a:effectLst/>
      </dgm:spPr>
      <dgm:t>
        <a:bodyPr/>
        <a:lstStyle/>
        <a:p>
          <a:endParaRPr lang="en-US">
            <a:solidFill>
              <a:sysClr val="windowText" lastClr="000000">
                <a:hueOff val="0"/>
                <a:satOff val="0"/>
                <a:lumOff val="0"/>
                <a:alphaOff val="0"/>
              </a:sysClr>
            </a:solidFill>
            <a:latin typeface="+mj-lt"/>
            <a:ea typeface="+mn-ea"/>
            <a:cs typeface="+mn-cs"/>
          </a:endParaRPr>
        </a:p>
      </dgm:t>
    </dgm:pt>
    <dgm:pt modelId="{489E347F-6133-024B-B59F-D9E9364ED898}" type="sibTrans" cxnId="{49533D2F-DDA1-4845-9437-90C298BD00D4}">
      <dgm:prSet/>
      <dgm:spPr/>
      <dgm:t>
        <a:bodyPr/>
        <a:lstStyle/>
        <a:p>
          <a:endParaRPr lang="en-US">
            <a:latin typeface="+mj-lt"/>
          </a:endParaRPr>
        </a:p>
      </dgm:t>
    </dgm:pt>
    <dgm:pt modelId="{A4CC2F44-0AA2-B046-B0E3-F10C79D03169}">
      <dgm:prSet phldrT="[Text]">
        <dgm:style>
          <a:lnRef idx="1">
            <a:schemeClr val="accent3"/>
          </a:lnRef>
          <a:fillRef idx="3">
            <a:schemeClr val="accent3"/>
          </a:fillRef>
          <a:effectRef idx="2">
            <a:schemeClr val="accent3"/>
          </a:effectRef>
          <a:fontRef idx="minor">
            <a:schemeClr val="lt1"/>
          </a:fontRef>
        </dgm:style>
      </dgm:prSet>
      <dgm:spPr>
        <a:xfrm>
          <a:off x="3640585" y="2520607"/>
          <a:ext cx="1299031" cy="649515"/>
        </a:xfr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dgm:spPr>
      <dgm:t>
        <a:bodyPr/>
        <a:lstStyle/>
        <a:p>
          <a:r>
            <a:rPr lang="en-US" dirty="0">
              <a:solidFill>
                <a:sysClr val="windowText" lastClr="000000"/>
              </a:solidFill>
              <a:latin typeface="+mj-lt"/>
              <a:ea typeface="+mn-ea"/>
              <a:cs typeface="+mn-cs"/>
            </a:rPr>
            <a:t>Age &amp; sex information</a:t>
          </a:r>
        </a:p>
      </dgm:t>
    </dgm:pt>
    <dgm:pt modelId="{D7475A67-E737-0243-809E-6652AB5A84AC}" type="parTrans" cxnId="{F362131C-4BC9-DF4B-A22D-A09CA8FE6D9B}">
      <dgm:prSet/>
      <dgm:spPr>
        <a:xfrm rot="3310531">
          <a:off x="2925828" y="2461621"/>
          <a:ext cx="909901" cy="20544"/>
        </a:xfrm>
        <a:noFill/>
        <a:ln w="9525" cap="flat" cmpd="sng" algn="ctr">
          <a:solidFill>
            <a:srgbClr val="4F81BD">
              <a:shade val="80000"/>
              <a:hueOff val="0"/>
              <a:satOff val="0"/>
              <a:lumOff val="0"/>
              <a:alphaOff val="0"/>
            </a:srgbClr>
          </a:solidFill>
          <a:prstDash val="solid"/>
        </a:ln>
        <a:effectLst/>
      </dgm:spPr>
      <dgm:t>
        <a:bodyPr/>
        <a:lstStyle/>
        <a:p>
          <a:endParaRPr lang="en-US">
            <a:solidFill>
              <a:sysClr val="windowText" lastClr="000000">
                <a:hueOff val="0"/>
                <a:satOff val="0"/>
                <a:lumOff val="0"/>
                <a:alphaOff val="0"/>
              </a:sysClr>
            </a:solidFill>
            <a:latin typeface="+mj-lt"/>
            <a:ea typeface="+mn-ea"/>
            <a:cs typeface="+mn-cs"/>
          </a:endParaRPr>
        </a:p>
      </dgm:t>
    </dgm:pt>
    <dgm:pt modelId="{03BC90A2-F777-AE44-AFC3-49FAF60BC043}" type="sibTrans" cxnId="{F362131C-4BC9-DF4B-A22D-A09CA8FE6D9B}">
      <dgm:prSet/>
      <dgm:spPr/>
      <dgm:t>
        <a:bodyPr/>
        <a:lstStyle/>
        <a:p>
          <a:endParaRPr lang="en-US">
            <a:latin typeface="+mj-lt"/>
          </a:endParaRPr>
        </a:p>
      </dgm:t>
    </dgm:pt>
    <dgm:pt modelId="{EB3D4F88-2EE7-2A46-8246-56F43771B191}">
      <dgm:prSet phldrT="[Text]">
        <dgm:style>
          <a:lnRef idx="1">
            <a:schemeClr val="accent2"/>
          </a:lnRef>
          <a:fillRef idx="3">
            <a:schemeClr val="accent2"/>
          </a:fillRef>
          <a:effectRef idx="2">
            <a:schemeClr val="accent2"/>
          </a:effectRef>
          <a:fontRef idx="minor">
            <a:schemeClr val="lt1"/>
          </a:fontRef>
        </dgm:style>
      </dgm:prSet>
      <dgm:spPr>
        <a:xfrm>
          <a:off x="5459230" y="2520607"/>
          <a:ext cx="1299031" cy="649515"/>
        </a:xfrm>
        <a:gradFill rotWithShape="1">
          <a:gsLst>
            <a:gs pos="0">
              <a:srgbClr val="C0504D">
                <a:tint val="100000"/>
                <a:shade val="100000"/>
                <a:satMod val="130000"/>
              </a:srgbClr>
            </a:gs>
            <a:gs pos="100000">
              <a:srgbClr val="C0504D">
                <a:tint val="50000"/>
                <a:shade val="100000"/>
                <a:satMod val="350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dgm:spPr>
      <dgm:t>
        <a:bodyPr/>
        <a:lstStyle/>
        <a:p>
          <a:r>
            <a:rPr lang="en-US" dirty="0">
              <a:solidFill>
                <a:srgbClr val="000000"/>
              </a:solidFill>
              <a:latin typeface="+mj-lt"/>
              <a:ea typeface="+mn-ea"/>
              <a:cs typeface="+mn-cs"/>
            </a:rPr>
            <a:t>Matching</a:t>
          </a:r>
        </a:p>
      </dgm:t>
    </dgm:pt>
    <dgm:pt modelId="{63242C9F-370B-414E-BFF2-09890D18DE1B}" type="parTrans" cxnId="{072D35C2-84F2-C841-B2A5-C7A6E76DB919}">
      <dgm:prSet/>
      <dgm:spPr>
        <a:xfrm>
          <a:off x="4939617" y="2835093"/>
          <a:ext cx="519612" cy="20544"/>
        </a:xfrm>
        <a:noFill/>
        <a:ln w="9525" cap="flat" cmpd="sng" algn="ctr">
          <a:solidFill>
            <a:srgbClr val="4F81BD">
              <a:shade val="80000"/>
              <a:hueOff val="0"/>
              <a:satOff val="0"/>
              <a:lumOff val="0"/>
              <a:alphaOff val="0"/>
            </a:srgbClr>
          </a:solidFill>
          <a:prstDash val="solid"/>
        </a:ln>
        <a:effectLst/>
      </dgm:spPr>
      <dgm:t>
        <a:bodyPr/>
        <a:lstStyle/>
        <a:p>
          <a:endParaRPr lang="en-US">
            <a:solidFill>
              <a:sysClr val="windowText" lastClr="000000">
                <a:hueOff val="0"/>
                <a:satOff val="0"/>
                <a:lumOff val="0"/>
                <a:alphaOff val="0"/>
              </a:sysClr>
            </a:solidFill>
            <a:latin typeface="+mj-lt"/>
            <a:ea typeface="+mn-ea"/>
            <a:cs typeface="+mn-cs"/>
          </a:endParaRPr>
        </a:p>
      </dgm:t>
    </dgm:pt>
    <dgm:pt modelId="{2CC45B1F-2DFC-994F-A43D-988B9B8324B0}" type="sibTrans" cxnId="{072D35C2-84F2-C841-B2A5-C7A6E76DB919}">
      <dgm:prSet/>
      <dgm:spPr/>
      <dgm:t>
        <a:bodyPr/>
        <a:lstStyle/>
        <a:p>
          <a:endParaRPr lang="en-US">
            <a:latin typeface="+mj-lt"/>
          </a:endParaRPr>
        </a:p>
      </dgm:t>
    </dgm:pt>
    <dgm:pt modelId="{0AA8E0DB-D1FB-0A4E-AA93-6C21F2391AA6}" type="pres">
      <dgm:prSet presAssocID="{ADC7B08D-8E4B-D946-87FE-93600DE91F76}" presName="diagram" presStyleCnt="0">
        <dgm:presLayoutVars>
          <dgm:chPref val="1"/>
          <dgm:dir/>
          <dgm:animOne val="branch"/>
          <dgm:animLvl val="lvl"/>
          <dgm:resizeHandles val="exact"/>
        </dgm:presLayoutVars>
      </dgm:prSet>
      <dgm:spPr/>
      <dgm:t>
        <a:bodyPr/>
        <a:lstStyle/>
        <a:p>
          <a:endParaRPr lang="en-US"/>
        </a:p>
      </dgm:t>
    </dgm:pt>
    <dgm:pt modelId="{F812EDFB-3D46-2D4B-B109-80B7637A7DA1}" type="pres">
      <dgm:prSet presAssocID="{62F9E4F4-EE5F-4D4A-9FC8-B57AAFC5B1AA}" presName="root1" presStyleCnt="0"/>
      <dgm:spPr/>
    </dgm:pt>
    <dgm:pt modelId="{EFA0E6CD-2CD1-4047-9B97-B48AB9BB7BD1}" type="pres">
      <dgm:prSet presAssocID="{62F9E4F4-EE5F-4D4A-9FC8-B57AAFC5B1AA}" presName="LevelOneTextNode" presStyleLbl="node0" presStyleIdx="0" presStyleCnt="1">
        <dgm:presLayoutVars>
          <dgm:chPref val="3"/>
        </dgm:presLayoutVars>
      </dgm:prSet>
      <dgm:spPr>
        <a:prstGeom prst="roundRect">
          <a:avLst>
            <a:gd name="adj" fmla="val 10000"/>
          </a:avLst>
        </a:prstGeom>
      </dgm:spPr>
      <dgm:t>
        <a:bodyPr/>
        <a:lstStyle/>
        <a:p>
          <a:endParaRPr lang="en-US"/>
        </a:p>
      </dgm:t>
    </dgm:pt>
    <dgm:pt modelId="{F30B6614-3287-E745-A4D8-2E561ED38F58}" type="pres">
      <dgm:prSet presAssocID="{62F9E4F4-EE5F-4D4A-9FC8-B57AAFC5B1AA}" presName="level2hierChild" presStyleCnt="0"/>
      <dgm:spPr/>
    </dgm:pt>
    <dgm:pt modelId="{67BBDA7E-6CEE-E341-A794-4051CEEFEF54}" type="pres">
      <dgm:prSet presAssocID="{293C72BD-9E4A-2A45-93D0-A1C38BAAFBEE}" presName="conn2-1" presStyleLbl="parChTrans1D2" presStyleIdx="0" presStyleCnt="2"/>
      <dgm:spPr>
        <a:custGeom>
          <a:avLst/>
          <a:gdLst/>
          <a:ahLst/>
          <a:cxnLst/>
          <a:rect l="0" t="0" r="0" b="0"/>
          <a:pathLst>
            <a:path>
              <a:moveTo>
                <a:pt x="0" y="10272"/>
              </a:moveTo>
              <a:lnTo>
                <a:pt x="1068528" y="10272"/>
              </a:lnTo>
            </a:path>
          </a:pathLst>
        </a:custGeom>
      </dgm:spPr>
      <dgm:t>
        <a:bodyPr/>
        <a:lstStyle/>
        <a:p>
          <a:endParaRPr lang="en-US"/>
        </a:p>
      </dgm:t>
    </dgm:pt>
    <dgm:pt modelId="{5DE1971A-D9D7-254E-AC89-1D0DA05E6B95}" type="pres">
      <dgm:prSet presAssocID="{293C72BD-9E4A-2A45-93D0-A1C38BAAFBEE}" presName="connTx" presStyleLbl="parChTrans1D2" presStyleIdx="0" presStyleCnt="2"/>
      <dgm:spPr/>
      <dgm:t>
        <a:bodyPr/>
        <a:lstStyle/>
        <a:p>
          <a:endParaRPr lang="en-US"/>
        </a:p>
      </dgm:t>
    </dgm:pt>
    <dgm:pt modelId="{AF83E263-97E7-944F-ACF1-F8C82A47840B}" type="pres">
      <dgm:prSet presAssocID="{76A07D07-BFBA-944A-AB25-B6B8B6DD345C}" presName="root2" presStyleCnt="0"/>
      <dgm:spPr/>
    </dgm:pt>
    <dgm:pt modelId="{D21DF793-9E16-9A40-AE7E-14AF0D030374}" type="pres">
      <dgm:prSet presAssocID="{76A07D07-BFBA-944A-AB25-B6B8B6DD345C}" presName="LevelTwoTextNode" presStyleLbl="node2" presStyleIdx="0" presStyleCnt="2">
        <dgm:presLayoutVars>
          <dgm:chPref val="3"/>
        </dgm:presLayoutVars>
      </dgm:prSet>
      <dgm:spPr>
        <a:prstGeom prst="roundRect">
          <a:avLst>
            <a:gd name="adj" fmla="val 10000"/>
          </a:avLst>
        </a:prstGeom>
      </dgm:spPr>
      <dgm:t>
        <a:bodyPr/>
        <a:lstStyle/>
        <a:p>
          <a:endParaRPr lang="en-US"/>
        </a:p>
      </dgm:t>
    </dgm:pt>
    <dgm:pt modelId="{9669DB3F-3CC3-9740-9978-B6293F6F3DAD}" type="pres">
      <dgm:prSet presAssocID="{76A07D07-BFBA-944A-AB25-B6B8B6DD345C}" presName="level3hierChild" presStyleCnt="0"/>
      <dgm:spPr/>
    </dgm:pt>
    <dgm:pt modelId="{629978E4-0EEE-8C42-9E52-4A244E99EC1D}" type="pres">
      <dgm:prSet presAssocID="{8C7DA75B-F553-1E4B-8894-2C8B38D0608D}" presName="conn2-1" presStyleLbl="parChTrans1D3" presStyleIdx="0" presStyleCnt="4"/>
      <dgm:spPr>
        <a:custGeom>
          <a:avLst/>
          <a:gdLst/>
          <a:ahLst/>
          <a:cxnLst/>
          <a:rect l="0" t="0" r="0" b="0"/>
          <a:pathLst>
            <a:path>
              <a:moveTo>
                <a:pt x="0" y="10272"/>
              </a:moveTo>
              <a:lnTo>
                <a:pt x="909901" y="10272"/>
              </a:lnTo>
            </a:path>
          </a:pathLst>
        </a:custGeom>
      </dgm:spPr>
      <dgm:t>
        <a:bodyPr/>
        <a:lstStyle/>
        <a:p>
          <a:endParaRPr lang="en-US"/>
        </a:p>
      </dgm:t>
    </dgm:pt>
    <dgm:pt modelId="{FE2135F0-184D-1145-8D8B-338E609D25EB}" type="pres">
      <dgm:prSet presAssocID="{8C7DA75B-F553-1E4B-8894-2C8B38D0608D}" presName="connTx" presStyleLbl="parChTrans1D3" presStyleIdx="0" presStyleCnt="4"/>
      <dgm:spPr/>
      <dgm:t>
        <a:bodyPr/>
        <a:lstStyle/>
        <a:p>
          <a:endParaRPr lang="en-US"/>
        </a:p>
      </dgm:t>
    </dgm:pt>
    <dgm:pt modelId="{BFCD75CC-B8CB-AD46-BE78-864C8B156F6D}" type="pres">
      <dgm:prSet presAssocID="{AB51868C-009C-DC43-A7F0-C4041057F3C8}" presName="root2" presStyleCnt="0"/>
      <dgm:spPr/>
    </dgm:pt>
    <dgm:pt modelId="{D47E568F-A3B7-1641-AA48-DEAD18EF28BE}" type="pres">
      <dgm:prSet presAssocID="{AB51868C-009C-DC43-A7F0-C4041057F3C8}" presName="LevelTwoTextNode" presStyleLbl="node3" presStyleIdx="0" presStyleCnt="4">
        <dgm:presLayoutVars>
          <dgm:chPref val="3"/>
        </dgm:presLayoutVars>
      </dgm:prSet>
      <dgm:spPr>
        <a:prstGeom prst="roundRect">
          <a:avLst>
            <a:gd name="adj" fmla="val 10000"/>
          </a:avLst>
        </a:prstGeom>
      </dgm:spPr>
      <dgm:t>
        <a:bodyPr/>
        <a:lstStyle/>
        <a:p>
          <a:endParaRPr lang="en-US"/>
        </a:p>
      </dgm:t>
    </dgm:pt>
    <dgm:pt modelId="{EDEFFCB1-23D8-484F-8318-690C8BC44A8F}" type="pres">
      <dgm:prSet presAssocID="{AB51868C-009C-DC43-A7F0-C4041057F3C8}" presName="level3hierChild" presStyleCnt="0"/>
      <dgm:spPr/>
    </dgm:pt>
    <dgm:pt modelId="{65812DA6-98EF-D44D-940B-586014B2D865}" type="pres">
      <dgm:prSet presAssocID="{105F3A64-EAD9-1844-82E4-4E71E1E15778}" presName="conn2-1" presStyleLbl="parChTrans1D4" presStyleIdx="0" presStyleCnt="4"/>
      <dgm:spPr>
        <a:custGeom>
          <a:avLst/>
          <a:gdLst/>
          <a:ahLst/>
          <a:cxnLst/>
          <a:rect l="0" t="0" r="0" b="0"/>
          <a:pathLst>
            <a:path>
              <a:moveTo>
                <a:pt x="0" y="10272"/>
              </a:moveTo>
              <a:lnTo>
                <a:pt x="519612" y="10272"/>
              </a:lnTo>
            </a:path>
          </a:pathLst>
        </a:custGeom>
      </dgm:spPr>
      <dgm:t>
        <a:bodyPr/>
        <a:lstStyle/>
        <a:p>
          <a:endParaRPr lang="en-US"/>
        </a:p>
      </dgm:t>
    </dgm:pt>
    <dgm:pt modelId="{19C82CDA-8B76-8046-BF48-189F7A1B2E06}" type="pres">
      <dgm:prSet presAssocID="{105F3A64-EAD9-1844-82E4-4E71E1E15778}" presName="connTx" presStyleLbl="parChTrans1D4" presStyleIdx="0" presStyleCnt="4"/>
      <dgm:spPr/>
      <dgm:t>
        <a:bodyPr/>
        <a:lstStyle/>
        <a:p>
          <a:endParaRPr lang="en-US"/>
        </a:p>
      </dgm:t>
    </dgm:pt>
    <dgm:pt modelId="{118C5A8F-55A8-8A4C-8B4D-9FF035F5DEBB}" type="pres">
      <dgm:prSet presAssocID="{679E044E-DEAA-304E-B0F1-D577D47B2319}" presName="root2" presStyleCnt="0"/>
      <dgm:spPr/>
    </dgm:pt>
    <dgm:pt modelId="{9145EB3A-3432-004F-86CB-AB7CE34248FE}" type="pres">
      <dgm:prSet presAssocID="{679E044E-DEAA-304E-B0F1-D577D47B2319}" presName="LevelTwoTextNode" presStyleLbl="node4" presStyleIdx="0" presStyleCnt="4">
        <dgm:presLayoutVars>
          <dgm:chPref val="3"/>
        </dgm:presLayoutVars>
      </dgm:prSet>
      <dgm:spPr>
        <a:prstGeom prst="roundRect">
          <a:avLst>
            <a:gd name="adj" fmla="val 10000"/>
          </a:avLst>
        </a:prstGeom>
      </dgm:spPr>
      <dgm:t>
        <a:bodyPr/>
        <a:lstStyle/>
        <a:p>
          <a:endParaRPr lang="en-US"/>
        </a:p>
      </dgm:t>
    </dgm:pt>
    <dgm:pt modelId="{F96FED8D-1CC9-9443-A6C8-899C2FE32B39}" type="pres">
      <dgm:prSet presAssocID="{679E044E-DEAA-304E-B0F1-D577D47B2319}" presName="level3hierChild" presStyleCnt="0"/>
      <dgm:spPr/>
    </dgm:pt>
    <dgm:pt modelId="{41C01E2B-3E36-CB40-8B9B-7FFEBAB83B19}" type="pres">
      <dgm:prSet presAssocID="{30B9BCA4-9787-3642-9E1E-054952FFF058}" presName="conn2-1" presStyleLbl="parChTrans1D3" presStyleIdx="1" presStyleCnt="4"/>
      <dgm:spPr>
        <a:custGeom>
          <a:avLst/>
          <a:gdLst/>
          <a:ahLst/>
          <a:cxnLst/>
          <a:rect l="0" t="0" r="0" b="0"/>
          <a:pathLst>
            <a:path>
              <a:moveTo>
                <a:pt x="0" y="10272"/>
              </a:moveTo>
              <a:lnTo>
                <a:pt x="519612" y="10272"/>
              </a:lnTo>
            </a:path>
          </a:pathLst>
        </a:custGeom>
      </dgm:spPr>
      <dgm:t>
        <a:bodyPr/>
        <a:lstStyle/>
        <a:p>
          <a:endParaRPr lang="en-US"/>
        </a:p>
      </dgm:t>
    </dgm:pt>
    <dgm:pt modelId="{71FBB0BF-D87E-B840-9F0A-A83A15CFC95F}" type="pres">
      <dgm:prSet presAssocID="{30B9BCA4-9787-3642-9E1E-054952FFF058}" presName="connTx" presStyleLbl="parChTrans1D3" presStyleIdx="1" presStyleCnt="4"/>
      <dgm:spPr/>
      <dgm:t>
        <a:bodyPr/>
        <a:lstStyle/>
        <a:p>
          <a:endParaRPr lang="en-US"/>
        </a:p>
      </dgm:t>
    </dgm:pt>
    <dgm:pt modelId="{0ABC4278-AF43-054B-9ABA-97AC23B0F574}" type="pres">
      <dgm:prSet presAssocID="{3AD26A2A-1809-7642-B609-C14F9847AAC0}" presName="root2" presStyleCnt="0"/>
      <dgm:spPr/>
    </dgm:pt>
    <dgm:pt modelId="{EEBAE3A2-4E83-944E-B07E-F0B8250FBDEA}" type="pres">
      <dgm:prSet presAssocID="{3AD26A2A-1809-7642-B609-C14F9847AAC0}" presName="LevelTwoTextNode" presStyleLbl="node3" presStyleIdx="1" presStyleCnt="4">
        <dgm:presLayoutVars>
          <dgm:chPref val="3"/>
        </dgm:presLayoutVars>
      </dgm:prSet>
      <dgm:spPr>
        <a:prstGeom prst="roundRect">
          <a:avLst>
            <a:gd name="adj" fmla="val 10000"/>
          </a:avLst>
        </a:prstGeom>
      </dgm:spPr>
      <dgm:t>
        <a:bodyPr/>
        <a:lstStyle/>
        <a:p>
          <a:endParaRPr lang="en-US"/>
        </a:p>
      </dgm:t>
    </dgm:pt>
    <dgm:pt modelId="{5BFCBA38-72BD-6549-88B8-7ECEC8451974}" type="pres">
      <dgm:prSet presAssocID="{3AD26A2A-1809-7642-B609-C14F9847AAC0}" presName="level3hierChild" presStyleCnt="0"/>
      <dgm:spPr/>
    </dgm:pt>
    <dgm:pt modelId="{AF7DB02D-9B8A-F04E-88CB-6E6D3319746C}" type="pres">
      <dgm:prSet presAssocID="{D7475A67-E737-0243-809E-6652AB5A84AC}" presName="conn2-1" presStyleLbl="parChTrans1D3" presStyleIdx="2" presStyleCnt="4"/>
      <dgm:spPr>
        <a:custGeom>
          <a:avLst/>
          <a:gdLst/>
          <a:ahLst/>
          <a:cxnLst/>
          <a:rect l="0" t="0" r="0" b="0"/>
          <a:pathLst>
            <a:path>
              <a:moveTo>
                <a:pt x="0" y="10272"/>
              </a:moveTo>
              <a:lnTo>
                <a:pt x="909901" y="10272"/>
              </a:lnTo>
            </a:path>
          </a:pathLst>
        </a:custGeom>
      </dgm:spPr>
      <dgm:t>
        <a:bodyPr/>
        <a:lstStyle/>
        <a:p>
          <a:endParaRPr lang="en-US"/>
        </a:p>
      </dgm:t>
    </dgm:pt>
    <dgm:pt modelId="{62A2E571-B3C6-6D49-99D7-5C34DFF92236}" type="pres">
      <dgm:prSet presAssocID="{D7475A67-E737-0243-809E-6652AB5A84AC}" presName="connTx" presStyleLbl="parChTrans1D3" presStyleIdx="2" presStyleCnt="4"/>
      <dgm:spPr/>
      <dgm:t>
        <a:bodyPr/>
        <a:lstStyle/>
        <a:p>
          <a:endParaRPr lang="en-US"/>
        </a:p>
      </dgm:t>
    </dgm:pt>
    <dgm:pt modelId="{E7D43F82-B809-6948-9A19-E5971ED835DF}" type="pres">
      <dgm:prSet presAssocID="{A4CC2F44-0AA2-B046-B0E3-F10C79D03169}" presName="root2" presStyleCnt="0"/>
      <dgm:spPr/>
    </dgm:pt>
    <dgm:pt modelId="{38E5ADAE-F84E-F346-BF35-41CB120D281E}" type="pres">
      <dgm:prSet presAssocID="{A4CC2F44-0AA2-B046-B0E3-F10C79D03169}" presName="LevelTwoTextNode" presStyleLbl="node3" presStyleIdx="2" presStyleCnt="4">
        <dgm:presLayoutVars>
          <dgm:chPref val="3"/>
        </dgm:presLayoutVars>
      </dgm:prSet>
      <dgm:spPr>
        <a:prstGeom prst="roundRect">
          <a:avLst>
            <a:gd name="adj" fmla="val 10000"/>
          </a:avLst>
        </a:prstGeom>
      </dgm:spPr>
      <dgm:t>
        <a:bodyPr/>
        <a:lstStyle/>
        <a:p>
          <a:endParaRPr lang="en-US"/>
        </a:p>
      </dgm:t>
    </dgm:pt>
    <dgm:pt modelId="{6E375733-AB26-D343-82A2-0B8E3EBB7FF7}" type="pres">
      <dgm:prSet presAssocID="{A4CC2F44-0AA2-B046-B0E3-F10C79D03169}" presName="level3hierChild" presStyleCnt="0"/>
      <dgm:spPr/>
    </dgm:pt>
    <dgm:pt modelId="{D15D74C6-077B-A047-B364-50D04B7E0728}" type="pres">
      <dgm:prSet presAssocID="{63242C9F-370B-414E-BFF2-09890D18DE1B}" presName="conn2-1" presStyleLbl="parChTrans1D4" presStyleIdx="1" presStyleCnt="4"/>
      <dgm:spPr>
        <a:custGeom>
          <a:avLst/>
          <a:gdLst/>
          <a:ahLst/>
          <a:cxnLst/>
          <a:rect l="0" t="0" r="0" b="0"/>
          <a:pathLst>
            <a:path>
              <a:moveTo>
                <a:pt x="0" y="10272"/>
              </a:moveTo>
              <a:lnTo>
                <a:pt x="519612" y="10272"/>
              </a:lnTo>
            </a:path>
          </a:pathLst>
        </a:custGeom>
      </dgm:spPr>
      <dgm:t>
        <a:bodyPr/>
        <a:lstStyle/>
        <a:p>
          <a:endParaRPr lang="en-US"/>
        </a:p>
      </dgm:t>
    </dgm:pt>
    <dgm:pt modelId="{721DE602-5431-7247-9908-D182A1F15931}" type="pres">
      <dgm:prSet presAssocID="{63242C9F-370B-414E-BFF2-09890D18DE1B}" presName="connTx" presStyleLbl="parChTrans1D4" presStyleIdx="1" presStyleCnt="4"/>
      <dgm:spPr/>
      <dgm:t>
        <a:bodyPr/>
        <a:lstStyle/>
        <a:p>
          <a:endParaRPr lang="en-US"/>
        </a:p>
      </dgm:t>
    </dgm:pt>
    <dgm:pt modelId="{26541054-4EC2-C44E-999B-E8C03E32D60F}" type="pres">
      <dgm:prSet presAssocID="{EB3D4F88-2EE7-2A46-8246-56F43771B191}" presName="root2" presStyleCnt="0"/>
      <dgm:spPr/>
    </dgm:pt>
    <dgm:pt modelId="{ABCE964E-290C-3545-B60F-85022DC24CA2}" type="pres">
      <dgm:prSet presAssocID="{EB3D4F88-2EE7-2A46-8246-56F43771B191}" presName="LevelTwoTextNode" presStyleLbl="node4" presStyleIdx="1" presStyleCnt="4">
        <dgm:presLayoutVars>
          <dgm:chPref val="3"/>
        </dgm:presLayoutVars>
      </dgm:prSet>
      <dgm:spPr>
        <a:prstGeom prst="roundRect">
          <a:avLst>
            <a:gd name="adj" fmla="val 10000"/>
          </a:avLst>
        </a:prstGeom>
      </dgm:spPr>
      <dgm:t>
        <a:bodyPr/>
        <a:lstStyle/>
        <a:p>
          <a:endParaRPr lang="en-US"/>
        </a:p>
      </dgm:t>
    </dgm:pt>
    <dgm:pt modelId="{CF78616E-DCE8-5947-9951-D5E48BF59267}" type="pres">
      <dgm:prSet presAssocID="{EB3D4F88-2EE7-2A46-8246-56F43771B191}" presName="level3hierChild" presStyleCnt="0"/>
      <dgm:spPr/>
    </dgm:pt>
    <dgm:pt modelId="{21AABA7B-55B0-6A40-96CF-1D2F0BFA25A9}" type="pres">
      <dgm:prSet presAssocID="{5AD66152-66E7-874A-A6E7-7006021B9EA1}" presName="conn2-1" presStyleLbl="parChTrans1D2" presStyleIdx="1" presStyleCnt="2"/>
      <dgm:spPr>
        <a:custGeom>
          <a:avLst/>
          <a:gdLst/>
          <a:ahLst/>
          <a:cxnLst/>
          <a:rect l="0" t="0" r="0" b="0"/>
          <a:pathLst>
            <a:path>
              <a:moveTo>
                <a:pt x="0" y="10272"/>
              </a:moveTo>
              <a:lnTo>
                <a:pt x="1068528" y="10272"/>
              </a:lnTo>
            </a:path>
          </a:pathLst>
        </a:custGeom>
      </dgm:spPr>
      <dgm:t>
        <a:bodyPr/>
        <a:lstStyle/>
        <a:p>
          <a:endParaRPr lang="en-US"/>
        </a:p>
      </dgm:t>
    </dgm:pt>
    <dgm:pt modelId="{B0877A90-3E08-454A-BB77-7E9115CD8F08}" type="pres">
      <dgm:prSet presAssocID="{5AD66152-66E7-874A-A6E7-7006021B9EA1}" presName="connTx" presStyleLbl="parChTrans1D2" presStyleIdx="1" presStyleCnt="2"/>
      <dgm:spPr/>
      <dgm:t>
        <a:bodyPr/>
        <a:lstStyle/>
        <a:p>
          <a:endParaRPr lang="en-US"/>
        </a:p>
      </dgm:t>
    </dgm:pt>
    <dgm:pt modelId="{6F802D34-779D-5546-88F9-CDAF7B8F5A44}" type="pres">
      <dgm:prSet presAssocID="{E42A8C17-56C7-A446-87C6-1F3FFBDAA5B6}" presName="root2" presStyleCnt="0"/>
      <dgm:spPr/>
    </dgm:pt>
    <dgm:pt modelId="{CCA65BF0-1949-D84B-AFEE-EB16C7165D88}" type="pres">
      <dgm:prSet presAssocID="{E42A8C17-56C7-A446-87C6-1F3FFBDAA5B6}" presName="LevelTwoTextNode" presStyleLbl="node2" presStyleIdx="1" presStyleCnt="2">
        <dgm:presLayoutVars>
          <dgm:chPref val="3"/>
        </dgm:presLayoutVars>
      </dgm:prSet>
      <dgm:spPr>
        <a:prstGeom prst="roundRect">
          <a:avLst>
            <a:gd name="adj" fmla="val 10000"/>
          </a:avLst>
        </a:prstGeom>
      </dgm:spPr>
      <dgm:t>
        <a:bodyPr/>
        <a:lstStyle/>
        <a:p>
          <a:endParaRPr lang="en-US"/>
        </a:p>
      </dgm:t>
    </dgm:pt>
    <dgm:pt modelId="{EC50C440-B4EA-3743-BDCB-B4850D08EB64}" type="pres">
      <dgm:prSet presAssocID="{E42A8C17-56C7-A446-87C6-1F3FFBDAA5B6}" presName="level3hierChild" presStyleCnt="0"/>
      <dgm:spPr/>
    </dgm:pt>
    <dgm:pt modelId="{83F2B571-61A6-FA44-B601-A44A9C894AD6}" type="pres">
      <dgm:prSet presAssocID="{1B0356DA-9F5E-3044-9C12-16F97C5DFC56}" presName="conn2-1" presStyleLbl="parChTrans1D3" presStyleIdx="3" presStyleCnt="4"/>
      <dgm:spPr>
        <a:custGeom>
          <a:avLst/>
          <a:gdLst/>
          <a:ahLst/>
          <a:cxnLst/>
          <a:rect l="0" t="0" r="0" b="0"/>
          <a:pathLst>
            <a:path>
              <a:moveTo>
                <a:pt x="0" y="10272"/>
              </a:moveTo>
              <a:lnTo>
                <a:pt x="519612" y="10272"/>
              </a:lnTo>
            </a:path>
          </a:pathLst>
        </a:custGeom>
      </dgm:spPr>
      <dgm:t>
        <a:bodyPr/>
        <a:lstStyle/>
        <a:p>
          <a:endParaRPr lang="en-US"/>
        </a:p>
      </dgm:t>
    </dgm:pt>
    <dgm:pt modelId="{7692CE45-CB47-DE47-B9E7-3708EB13334F}" type="pres">
      <dgm:prSet presAssocID="{1B0356DA-9F5E-3044-9C12-16F97C5DFC56}" presName="connTx" presStyleLbl="parChTrans1D3" presStyleIdx="3" presStyleCnt="4"/>
      <dgm:spPr/>
      <dgm:t>
        <a:bodyPr/>
        <a:lstStyle/>
        <a:p>
          <a:endParaRPr lang="en-US"/>
        </a:p>
      </dgm:t>
    </dgm:pt>
    <dgm:pt modelId="{F16A1009-358E-6941-B482-F339DA1E6526}" type="pres">
      <dgm:prSet presAssocID="{7E84AC84-4367-DA45-B80E-293EA706B3C6}" presName="root2" presStyleCnt="0"/>
      <dgm:spPr/>
    </dgm:pt>
    <dgm:pt modelId="{35503C7B-A3B6-494C-9729-7E228537EBAA}" type="pres">
      <dgm:prSet presAssocID="{7E84AC84-4367-DA45-B80E-293EA706B3C6}" presName="LevelTwoTextNode" presStyleLbl="node3" presStyleIdx="3" presStyleCnt="4">
        <dgm:presLayoutVars>
          <dgm:chPref val="3"/>
        </dgm:presLayoutVars>
      </dgm:prSet>
      <dgm:spPr>
        <a:prstGeom prst="roundRect">
          <a:avLst>
            <a:gd name="adj" fmla="val 10000"/>
          </a:avLst>
        </a:prstGeom>
      </dgm:spPr>
      <dgm:t>
        <a:bodyPr/>
        <a:lstStyle/>
        <a:p>
          <a:endParaRPr lang="en-US"/>
        </a:p>
      </dgm:t>
    </dgm:pt>
    <dgm:pt modelId="{C2FB962E-AE58-F54A-9C5F-43B58DE06C24}" type="pres">
      <dgm:prSet presAssocID="{7E84AC84-4367-DA45-B80E-293EA706B3C6}" presName="level3hierChild" presStyleCnt="0"/>
      <dgm:spPr/>
    </dgm:pt>
    <dgm:pt modelId="{46A1F7CE-6E1B-1649-B870-DA5FF07FA7A3}" type="pres">
      <dgm:prSet presAssocID="{6780FB55-4273-CD4A-92AB-A898B6718AC0}" presName="conn2-1" presStyleLbl="parChTrans1D4" presStyleIdx="2" presStyleCnt="4"/>
      <dgm:spPr>
        <a:custGeom>
          <a:avLst/>
          <a:gdLst/>
          <a:ahLst/>
          <a:cxnLst/>
          <a:rect l="0" t="0" r="0" b="0"/>
          <a:pathLst>
            <a:path>
              <a:moveTo>
                <a:pt x="0" y="10272"/>
              </a:moveTo>
              <a:lnTo>
                <a:pt x="639904" y="10272"/>
              </a:lnTo>
            </a:path>
          </a:pathLst>
        </a:custGeom>
      </dgm:spPr>
      <dgm:t>
        <a:bodyPr/>
        <a:lstStyle/>
        <a:p>
          <a:endParaRPr lang="en-US"/>
        </a:p>
      </dgm:t>
    </dgm:pt>
    <dgm:pt modelId="{67C99E96-60D5-9447-96C8-94D869AAB205}" type="pres">
      <dgm:prSet presAssocID="{6780FB55-4273-CD4A-92AB-A898B6718AC0}" presName="connTx" presStyleLbl="parChTrans1D4" presStyleIdx="2" presStyleCnt="4"/>
      <dgm:spPr/>
      <dgm:t>
        <a:bodyPr/>
        <a:lstStyle/>
        <a:p>
          <a:endParaRPr lang="en-US"/>
        </a:p>
      </dgm:t>
    </dgm:pt>
    <dgm:pt modelId="{1BF3BBFE-59DA-BA4F-9A7C-D38DBE34EE13}" type="pres">
      <dgm:prSet presAssocID="{578E7DBE-05DD-C440-A1BE-180ABFF5681C}" presName="root2" presStyleCnt="0"/>
      <dgm:spPr/>
    </dgm:pt>
    <dgm:pt modelId="{147C893F-E5BB-EE4F-8FA2-006291B4EB3E}" type="pres">
      <dgm:prSet presAssocID="{578E7DBE-05DD-C440-A1BE-180ABFF5681C}" presName="LevelTwoTextNode" presStyleLbl="node4" presStyleIdx="2" presStyleCnt="4">
        <dgm:presLayoutVars>
          <dgm:chPref val="3"/>
        </dgm:presLayoutVars>
      </dgm:prSet>
      <dgm:spPr>
        <a:prstGeom prst="roundRect">
          <a:avLst>
            <a:gd name="adj" fmla="val 10000"/>
          </a:avLst>
        </a:prstGeom>
      </dgm:spPr>
      <dgm:t>
        <a:bodyPr/>
        <a:lstStyle/>
        <a:p>
          <a:endParaRPr lang="en-US"/>
        </a:p>
      </dgm:t>
    </dgm:pt>
    <dgm:pt modelId="{4CB9D447-EB1A-1540-9294-91E2D9E74922}" type="pres">
      <dgm:prSet presAssocID="{578E7DBE-05DD-C440-A1BE-180ABFF5681C}" presName="level3hierChild" presStyleCnt="0"/>
      <dgm:spPr/>
    </dgm:pt>
    <dgm:pt modelId="{19D177FD-33CA-7B48-BC77-8E2B511357DC}" type="pres">
      <dgm:prSet presAssocID="{3A0BEF84-6934-3F47-A697-779CD725D815}" presName="conn2-1" presStyleLbl="parChTrans1D4" presStyleIdx="3" presStyleCnt="4"/>
      <dgm:spPr>
        <a:custGeom>
          <a:avLst/>
          <a:gdLst/>
          <a:ahLst/>
          <a:cxnLst/>
          <a:rect l="0" t="0" r="0" b="0"/>
          <a:pathLst>
            <a:path>
              <a:moveTo>
                <a:pt x="0" y="10272"/>
              </a:moveTo>
              <a:lnTo>
                <a:pt x="639904" y="10272"/>
              </a:lnTo>
            </a:path>
          </a:pathLst>
        </a:custGeom>
      </dgm:spPr>
      <dgm:t>
        <a:bodyPr/>
        <a:lstStyle/>
        <a:p>
          <a:endParaRPr lang="en-US"/>
        </a:p>
      </dgm:t>
    </dgm:pt>
    <dgm:pt modelId="{960E75B6-1BBE-A14F-B7FF-9A1E2ACC8AD0}" type="pres">
      <dgm:prSet presAssocID="{3A0BEF84-6934-3F47-A697-779CD725D815}" presName="connTx" presStyleLbl="parChTrans1D4" presStyleIdx="3" presStyleCnt="4"/>
      <dgm:spPr/>
      <dgm:t>
        <a:bodyPr/>
        <a:lstStyle/>
        <a:p>
          <a:endParaRPr lang="en-US"/>
        </a:p>
      </dgm:t>
    </dgm:pt>
    <dgm:pt modelId="{859D08EF-F885-BC43-8EF6-3AF2EB0A2648}" type="pres">
      <dgm:prSet presAssocID="{555977F7-0182-2942-992D-37E7A62E40BC}" presName="root2" presStyleCnt="0"/>
      <dgm:spPr/>
    </dgm:pt>
    <dgm:pt modelId="{F749C056-B1C7-7A4F-A782-F927FEEF425A}" type="pres">
      <dgm:prSet presAssocID="{555977F7-0182-2942-992D-37E7A62E40BC}" presName="LevelTwoTextNode" presStyleLbl="node4" presStyleIdx="3" presStyleCnt="4">
        <dgm:presLayoutVars>
          <dgm:chPref val="3"/>
        </dgm:presLayoutVars>
      </dgm:prSet>
      <dgm:spPr>
        <a:prstGeom prst="roundRect">
          <a:avLst>
            <a:gd name="adj" fmla="val 10000"/>
          </a:avLst>
        </a:prstGeom>
      </dgm:spPr>
      <dgm:t>
        <a:bodyPr/>
        <a:lstStyle/>
        <a:p>
          <a:endParaRPr lang="en-US"/>
        </a:p>
      </dgm:t>
    </dgm:pt>
    <dgm:pt modelId="{20D3C83B-924D-EF42-9D49-2B51C97DEFFE}" type="pres">
      <dgm:prSet presAssocID="{555977F7-0182-2942-992D-37E7A62E40BC}" presName="level3hierChild" presStyleCnt="0"/>
      <dgm:spPr/>
    </dgm:pt>
  </dgm:ptLst>
  <dgm:cxnLst>
    <dgm:cxn modelId="{D811E42E-17C7-E348-B241-0D0182B34745}" type="presOf" srcId="{293C72BD-9E4A-2A45-93D0-A1C38BAAFBEE}" destId="{67BBDA7E-6CEE-E341-A794-4051CEEFEF54}" srcOrd="0" destOrd="0" presId="urn:microsoft.com/office/officeart/2005/8/layout/hierarchy2"/>
    <dgm:cxn modelId="{D8307F01-7066-7248-BF51-4B8F3EE70B30}" type="presOf" srcId="{62F9E4F4-EE5F-4D4A-9FC8-B57AAFC5B1AA}" destId="{EFA0E6CD-2CD1-4047-9B97-B48AB9BB7BD1}" srcOrd="0" destOrd="0" presId="urn:microsoft.com/office/officeart/2005/8/layout/hierarchy2"/>
    <dgm:cxn modelId="{825BB80D-9A2D-D946-8062-310BB539A5FB}" srcId="{62F9E4F4-EE5F-4D4A-9FC8-B57AAFC5B1AA}" destId="{76A07D07-BFBA-944A-AB25-B6B8B6DD345C}" srcOrd="0" destOrd="0" parTransId="{293C72BD-9E4A-2A45-93D0-A1C38BAAFBEE}" sibTransId="{D3D35029-18FE-0C46-A404-B864549600F9}"/>
    <dgm:cxn modelId="{1D37C4A0-E79F-6744-ADE7-24E375082156}" type="presOf" srcId="{578E7DBE-05DD-C440-A1BE-180ABFF5681C}" destId="{147C893F-E5BB-EE4F-8FA2-006291B4EB3E}" srcOrd="0" destOrd="0" presId="urn:microsoft.com/office/officeart/2005/8/layout/hierarchy2"/>
    <dgm:cxn modelId="{4068BC34-ADA0-B247-8583-510C7AA0CEC6}" type="presOf" srcId="{3A0BEF84-6934-3F47-A697-779CD725D815}" destId="{960E75B6-1BBE-A14F-B7FF-9A1E2ACC8AD0}" srcOrd="1" destOrd="0" presId="urn:microsoft.com/office/officeart/2005/8/layout/hierarchy2"/>
    <dgm:cxn modelId="{DF7BF890-EFA2-4446-BB03-CC95A207FC41}" srcId="{62F9E4F4-EE5F-4D4A-9FC8-B57AAFC5B1AA}" destId="{E42A8C17-56C7-A446-87C6-1F3FFBDAA5B6}" srcOrd="1" destOrd="0" parTransId="{5AD66152-66E7-874A-A6E7-7006021B9EA1}" sibTransId="{FD8E24C2-B2A9-2B49-AD47-49000F93549A}"/>
    <dgm:cxn modelId="{F362131C-4BC9-DF4B-A22D-A09CA8FE6D9B}" srcId="{76A07D07-BFBA-944A-AB25-B6B8B6DD345C}" destId="{A4CC2F44-0AA2-B046-B0E3-F10C79D03169}" srcOrd="2" destOrd="0" parTransId="{D7475A67-E737-0243-809E-6652AB5A84AC}" sibTransId="{03BC90A2-F777-AE44-AFC3-49FAF60BC043}"/>
    <dgm:cxn modelId="{A21C39B5-3573-4949-8CF1-0DC40318251A}" type="presOf" srcId="{105F3A64-EAD9-1844-82E4-4E71E1E15778}" destId="{19C82CDA-8B76-8046-BF48-189F7A1B2E06}" srcOrd="1" destOrd="0" presId="urn:microsoft.com/office/officeart/2005/8/layout/hierarchy2"/>
    <dgm:cxn modelId="{ACC80A9C-FC65-5341-8F37-37888B2B2849}" type="presOf" srcId="{76A07D07-BFBA-944A-AB25-B6B8B6DD345C}" destId="{D21DF793-9E16-9A40-AE7E-14AF0D030374}" srcOrd="0" destOrd="0" presId="urn:microsoft.com/office/officeart/2005/8/layout/hierarchy2"/>
    <dgm:cxn modelId="{B937FD17-EC7B-8E44-8219-AB3260A4193E}" srcId="{7E84AC84-4367-DA45-B80E-293EA706B3C6}" destId="{555977F7-0182-2942-992D-37E7A62E40BC}" srcOrd="1" destOrd="0" parTransId="{3A0BEF84-6934-3F47-A697-779CD725D815}" sibTransId="{6A4D1378-B0C1-D04B-9622-5C3520ABAEE2}"/>
    <dgm:cxn modelId="{F52CE7A5-4A1F-8D4E-9974-DBAD628E9F4B}" type="presOf" srcId="{679E044E-DEAA-304E-B0F1-D577D47B2319}" destId="{9145EB3A-3432-004F-86CB-AB7CE34248FE}" srcOrd="0" destOrd="0" presId="urn:microsoft.com/office/officeart/2005/8/layout/hierarchy2"/>
    <dgm:cxn modelId="{6782A787-3C11-D241-BE8B-0120BCDBF1C6}" srcId="{E42A8C17-56C7-A446-87C6-1F3FFBDAA5B6}" destId="{7E84AC84-4367-DA45-B80E-293EA706B3C6}" srcOrd="0" destOrd="0" parTransId="{1B0356DA-9F5E-3044-9C12-16F97C5DFC56}" sibTransId="{7DF4F2DF-4ABD-3A49-A69F-A9A940175746}"/>
    <dgm:cxn modelId="{072D35C2-84F2-C841-B2A5-C7A6E76DB919}" srcId="{A4CC2F44-0AA2-B046-B0E3-F10C79D03169}" destId="{EB3D4F88-2EE7-2A46-8246-56F43771B191}" srcOrd="0" destOrd="0" parTransId="{63242C9F-370B-414E-BFF2-09890D18DE1B}" sibTransId="{2CC45B1F-2DFC-994F-A43D-988B9B8324B0}"/>
    <dgm:cxn modelId="{542E8372-C4DC-7745-9AEF-CAE493BF5504}" srcId="{AB51868C-009C-DC43-A7F0-C4041057F3C8}" destId="{679E044E-DEAA-304E-B0F1-D577D47B2319}" srcOrd="0" destOrd="0" parTransId="{105F3A64-EAD9-1844-82E4-4E71E1E15778}" sibTransId="{CC8C8F6C-A891-C740-A9B9-FED441CEFDA3}"/>
    <dgm:cxn modelId="{B2C43221-F729-CD40-ADD7-E787DE5ACB1C}" srcId="{76A07D07-BFBA-944A-AB25-B6B8B6DD345C}" destId="{AB51868C-009C-DC43-A7F0-C4041057F3C8}" srcOrd="0" destOrd="0" parTransId="{8C7DA75B-F553-1E4B-8894-2C8B38D0608D}" sibTransId="{BD718A1C-A845-2C42-ABCE-22DA468C621C}"/>
    <dgm:cxn modelId="{70874A4C-5E70-E140-B115-AED0D314D85C}" type="presOf" srcId="{63242C9F-370B-414E-BFF2-09890D18DE1B}" destId="{721DE602-5431-7247-9908-D182A1F15931}" srcOrd="1" destOrd="0" presId="urn:microsoft.com/office/officeart/2005/8/layout/hierarchy2"/>
    <dgm:cxn modelId="{AB19C2C1-B5EE-1B46-9FDC-CA49ED25841F}" type="presOf" srcId="{1B0356DA-9F5E-3044-9C12-16F97C5DFC56}" destId="{7692CE45-CB47-DE47-B9E7-3708EB13334F}" srcOrd="1" destOrd="0" presId="urn:microsoft.com/office/officeart/2005/8/layout/hierarchy2"/>
    <dgm:cxn modelId="{3E3E069E-DE10-3E44-80E3-F68FE05946B9}" type="presOf" srcId="{7E84AC84-4367-DA45-B80E-293EA706B3C6}" destId="{35503C7B-A3B6-494C-9729-7E228537EBAA}" srcOrd="0" destOrd="0" presId="urn:microsoft.com/office/officeart/2005/8/layout/hierarchy2"/>
    <dgm:cxn modelId="{C9FE1AE7-67EF-B140-955E-26E51E239014}" type="presOf" srcId="{105F3A64-EAD9-1844-82E4-4E71E1E15778}" destId="{65812DA6-98EF-D44D-940B-586014B2D865}" srcOrd="0" destOrd="0" presId="urn:microsoft.com/office/officeart/2005/8/layout/hierarchy2"/>
    <dgm:cxn modelId="{0A2884E1-F513-B440-ABDF-30F7EBB5BE9F}" type="presOf" srcId="{D7475A67-E737-0243-809E-6652AB5A84AC}" destId="{AF7DB02D-9B8A-F04E-88CB-6E6D3319746C}" srcOrd="0" destOrd="0" presId="urn:microsoft.com/office/officeart/2005/8/layout/hierarchy2"/>
    <dgm:cxn modelId="{F1468EB1-6572-DA41-AEDA-9D4024C4AB58}" srcId="{ADC7B08D-8E4B-D946-87FE-93600DE91F76}" destId="{62F9E4F4-EE5F-4D4A-9FC8-B57AAFC5B1AA}" srcOrd="0" destOrd="0" parTransId="{862DA73E-D487-DA48-94C9-B89CCE1530AD}" sibTransId="{46AB3DF0-BE4A-E347-A059-44C73098CBA6}"/>
    <dgm:cxn modelId="{FBA23EEF-0844-8646-B292-77FEDC8A70B5}" type="presOf" srcId="{D7475A67-E737-0243-809E-6652AB5A84AC}" destId="{62A2E571-B3C6-6D49-99D7-5C34DFF92236}" srcOrd="1" destOrd="0" presId="urn:microsoft.com/office/officeart/2005/8/layout/hierarchy2"/>
    <dgm:cxn modelId="{57376606-CA55-284D-B583-EB2887073956}" srcId="{76A07D07-BFBA-944A-AB25-B6B8B6DD345C}" destId="{3AD26A2A-1809-7642-B609-C14F9847AAC0}" srcOrd="1" destOrd="0" parTransId="{30B9BCA4-9787-3642-9E1E-054952FFF058}" sibTransId="{9E0138F4-BA34-BD44-B0A2-D8890B2C6FB0}"/>
    <dgm:cxn modelId="{737E0C93-B681-1844-9D63-9D8717134A5F}" type="presOf" srcId="{ADC7B08D-8E4B-D946-87FE-93600DE91F76}" destId="{0AA8E0DB-D1FB-0A4E-AA93-6C21F2391AA6}" srcOrd="0" destOrd="0" presId="urn:microsoft.com/office/officeart/2005/8/layout/hierarchy2"/>
    <dgm:cxn modelId="{5BF4DDC8-F379-2B48-91DC-71B1D717874E}" type="presOf" srcId="{E42A8C17-56C7-A446-87C6-1F3FFBDAA5B6}" destId="{CCA65BF0-1949-D84B-AFEE-EB16C7165D88}" srcOrd="0" destOrd="0" presId="urn:microsoft.com/office/officeart/2005/8/layout/hierarchy2"/>
    <dgm:cxn modelId="{0EF10E1E-A114-604E-BBC5-9D6245AEA6A2}" type="presOf" srcId="{1B0356DA-9F5E-3044-9C12-16F97C5DFC56}" destId="{83F2B571-61A6-FA44-B601-A44A9C894AD6}" srcOrd="0" destOrd="0" presId="urn:microsoft.com/office/officeart/2005/8/layout/hierarchy2"/>
    <dgm:cxn modelId="{AF6B1673-2670-9F4A-901A-BECE09CB0445}" type="presOf" srcId="{293C72BD-9E4A-2A45-93D0-A1C38BAAFBEE}" destId="{5DE1971A-D9D7-254E-AC89-1D0DA05E6B95}" srcOrd="1" destOrd="0" presId="urn:microsoft.com/office/officeart/2005/8/layout/hierarchy2"/>
    <dgm:cxn modelId="{9E010587-40C5-754F-836F-D90027FFB640}" type="presOf" srcId="{AB51868C-009C-DC43-A7F0-C4041057F3C8}" destId="{D47E568F-A3B7-1641-AA48-DEAD18EF28BE}" srcOrd="0" destOrd="0" presId="urn:microsoft.com/office/officeart/2005/8/layout/hierarchy2"/>
    <dgm:cxn modelId="{B8294DC8-8C57-1544-ADFF-BCECA7B500C3}" type="presOf" srcId="{63242C9F-370B-414E-BFF2-09890D18DE1B}" destId="{D15D74C6-077B-A047-B364-50D04B7E0728}" srcOrd="0" destOrd="0" presId="urn:microsoft.com/office/officeart/2005/8/layout/hierarchy2"/>
    <dgm:cxn modelId="{FFAA81AB-D261-C043-BAB0-4C3E831D4280}" type="presOf" srcId="{6780FB55-4273-CD4A-92AB-A898B6718AC0}" destId="{46A1F7CE-6E1B-1649-B870-DA5FF07FA7A3}" srcOrd="0" destOrd="0" presId="urn:microsoft.com/office/officeart/2005/8/layout/hierarchy2"/>
    <dgm:cxn modelId="{5B7E4A02-F025-8149-AE49-5894AA0E6AB2}" type="presOf" srcId="{6780FB55-4273-CD4A-92AB-A898B6718AC0}" destId="{67C99E96-60D5-9447-96C8-94D869AAB205}" srcOrd="1" destOrd="0" presId="urn:microsoft.com/office/officeart/2005/8/layout/hierarchy2"/>
    <dgm:cxn modelId="{2461994E-9E99-7A47-AD4C-8FD1E2407C06}" type="presOf" srcId="{5AD66152-66E7-874A-A6E7-7006021B9EA1}" destId="{B0877A90-3E08-454A-BB77-7E9115CD8F08}" srcOrd="1" destOrd="0" presId="urn:microsoft.com/office/officeart/2005/8/layout/hierarchy2"/>
    <dgm:cxn modelId="{49533D2F-DDA1-4845-9437-90C298BD00D4}" srcId="{7E84AC84-4367-DA45-B80E-293EA706B3C6}" destId="{578E7DBE-05DD-C440-A1BE-180ABFF5681C}" srcOrd="0" destOrd="0" parTransId="{6780FB55-4273-CD4A-92AB-A898B6718AC0}" sibTransId="{489E347F-6133-024B-B59F-D9E9364ED898}"/>
    <dgm:cxn modelId="{84525DE7-DF20-1542-80AF-A907D9AD83EF}" type="presOf" srcId="{555977F7-0182-2942-992D-37E7A62E40BC}" destId="{F749C056-B1C7-7A4F-A782-F927FEEF425A}" srcOrd="0" destOrd="0" presId="urn:microsoft.com/office/officeart/2005/8/layout/hierarchy2"/>
    <dgm:cxn modelId="{FC99EA00-D92C-514F-9372-315A6E77AC06}" type="presOf" srcId="{EB3D4F88-2EE7-2A46-8246-56F43771B191}" destId="{ABCE964E-290C-3545-B60F-85022DC24CA2}" srcOrd="0" destOrd="0" presId="urn:microsoft.com/office/officeart/2005/8/layout/hierarchy2"/>
    <dgm:cxn modelId="{547D0327-AE9D-4040-B481-5A832AD080A8}" type="presOf" srcId="{A4CC2F44-0AA2-B046-B0E3-F10C79D03169}" destId="{38E5ADAE-F84E-F346-BF35-41CB120D281E}" srcOrd="0" destOrd="0" presId="urn:microsoft.com/office/officeart/2005/8/layout/hierarchy2"/>
    <dgm:cxn modelId="{A828800D-F146-0F40-A9FF-D0B112EB6908}" type="presOf" srcId="{3A0BEF84-6934-3F47-A697-779CD725D815}" destId="{19D177FD-33CA-7B48-BC77-8E2B511357DC}" srcOrd="0" destOrd="0" presId="urn:microsoft.com/office/officeart/2005/8/layout/hierarchy2"/>
    <dgm:cxn modelId="{5B3C3DFE-2B1A-6443-A43E-120B731A0AC0}" type="presOf" srcId="{30B9BCA4-9787-3642-9E1E-054952FFF058}" destId="{71FBB0BF-D87E-B840-9F0A-A83A15CFC95F}" srcOrd="1" destOrd="0" presId="urn:microsoft.com/office/officeart/2005/8/layout/hierarchy2"/>
    <dgm:cxn modelId="{2F2AE94C-F176-8640-BD6E-7A3B69D97440}" type="presOf" srcId="{30B9BCA4-9787-3642-9E1E-054952FFF058}" destId="{41C01E2B-3E36-CB40-8B9B-7FFEBAB83B19}" srcOrd="0" destOrd="0" presId="urn:microsoft.com/office/officeart/2005/8/layout/hierarchy2"/>
    <dgm:cxn modelId="{68A9B0D1-0321-A94D-AC04-55249D90FBC7}" type="presOf" srcId="{3AD26A2A-1809-7642-B609-C14F9847AAC0}" destId="{EEBAE3A2-4E83-944E-B07E-F0B8250FBDEA}" srcOrd="0" destOrd="0" presId="urn:microsoft.com/office/officeart/2005/8/layout/hierarchy2"/>
    <dgm:cxn modelId="{14E2A64F-0717-814C-8DD3-F741F788EDE0}" type="presOf" srcId="{5AD66152-66E7-874A-A6E7-7006021B9EA1}" destId="{21AABA7B-55B0-6A40-96CF-1D2F0BFA25A9}" srcOrd="0" destOrd="0" presId="urn:microsoft.com/office/officeart/2005/8/layout/hierarchy2"/>
    <dgm:cxn modelId="{32310619-CB72-B947-AA8B-C51C242D1385}" type="presOf" srcId="{8C7DA75B-F553-1E4B-8894-2C8B38D0608D}" destId="{629978E4-0EEE-8C42-9E52-4A244E99EC1D}" srcOrd="0" destOrd="0" presId="urn:microsoft.com/office/officeart/2005/8/layout/hierarchy2"/>
    <dgm:cxn modelId="{64234AC2-EBA0-BE49-B9C2-FF13299C3779}" type="presOf" srcId="{8C7DA75B-F553-1E4B-8894-2C8B38D0608D}" destId="{FE2135F0-184D-1145-8D8B-338E609D25EB}" srcOrd="1" destOrd="0" presId="urn:microsoft.com/office/officeart/2005/8/layout/hierarchy2"/>
    <dgm:cxn modelId="{8659424A-5598-E646-8BD1-6BC0B8C9DBDF}" type="presParOf" srcId="{0AA8E0DB-D1FB-0A4E-AA93-6C21F2391AA6}" destId="{F812EDFB-3D46-2D4B-B109-80B7637A7DA1}" srcOrd="0" destOrd="0" presId="urn:microsoft.com/office/officeart/2005/8/layout/hierarchy2"/>
    <dgm:cxn modelId="{3989DAC3-9AE9-E54C-BC6E-D0C10AD422F5}" type="presParOf" srcId="{F812EDFB-3D46-2D4B-B109-80B7637A7DA1}" destId="{EFA0E6CD-2CD1-4047-9B97-B48AB9BB7BD1}" srcOrd="0" destOrd="0" presId="urn:microsoft.com/office/officeart/2005/8/layout/hierarchy2"/>
    <dgm:cxn modelId="{22D02EDB-68B1-9D41-A162-6DB883C4024B}" type="presParOf" srcId="{F812EDFB-3D46-2D4B-B109-80B7637A7DA1}" destId="{F30B6614-3287-E745-A4D8-2E561ED38F58}" srcOrd="1" destOrd="0" presId="urn:microsoft.com/office/officeart/2005/8/layout/hierarchy2"/>
    <dgm:cxn modelId="{83EF9DED-D1CC-EC44-A77A-B95175900DB7}" type="presParOf" srcId="{F30B6614-3287-E745-A4D8-2E561ED38F58}" destId="{67BBDA7E-6CEE-E341-A794-4051CEEFEF54}" srcOrd="0" destOrd="0" presId="urn:microsoft.com/office/officeart/2005/8/layout/hierarchy2"/>
    <dgm:cxn modelId="{4F5F299C-92AA-E742-B91C-1335F1C9D14F}" type="presParOf" srcId="{67BBDA7E-6CEE-E341-A794-4051CEEFEF54}" destId="{5DE1971A-D9D7-254E-AC89-1D0DA05E6B95}" srcOrd="0" destOrd="0" presId="urn:microsoft.com/office/officeart/2005/8/layout/hierarchy2"/>
    <dgm:cxn modelId="{B128812C-41A7-A340-AF08-D2F6E2B5DBD7}" type="presParOf" srcId="{F30B6614-3287-E745-A4D8-2E561ED38F58}" destId="{AF83E263-97E7-944F-ACF1-F8C82A47840B}" srcOrd="1" destOrd="0" presId="urn:microsoft.com/office/officeart/2005/8/layout/hierarchy2"/>
    <dgm:cxn modelId="{F249FB5D-0EA4-664E-80B2-A04857F2D183}" type="presParOf" srcId="{AF83E263-97E7-944F-ACF1-F8C82A47840B}" destId="{D21DF793-9E16-9A40-AE7E-14AF0D030374}" srcOrd="0" destOrd="0" presId="urn:microsoft.com/office/officeart/2005/8/layout/hierarchy2"/>
    <dgm:cxn modelId="{D9ADEA18-175D-9446-9FC0-AEB81477E29E}" type="presParOf" srcId="{AF83E263-97E7-944F-ACF1-F8C82A47840B}" destId="{9669DB3F-3CC3-9740-9978-B6293F6F3DAD}" srcOrd="1" destOrd="0" presId="urn:microsoft.com/office/officeart/2005/8/layout/hierarchy2"/>
    <dgm:cxn modelId="{0C4E7FE1-7FDD-6E4C-934B-1D935A34F278}" type="presParOf" srcId="{9669DB3F-3CC3-9740-9978-B6293F6F3DAD}" destId="{629978E4-0EEE-8C42-9E52-4A244E99EC1D}" srcOrd="0" destOrd="0" presId="urn:microsoft.com/office/officeart/2005/8/layout/hierarchy2"/>
    <dgm:cxn modelId="{501087F6-3A28-0546-96DE-981AB3315AFD}" type="presParOf" srcId="{629978E4-0EEE-8C42-9E52-4A244E99EC1D}" destId="{FE2135F0-184D-1145-8D8B-338E609D25EB}" srcOrd="0" destOrd="0" presId="urn:microsoft.com/office/officeart/2005/8/layout/hierarchy2"/>
    <dgm:cxn modelId="{052323B2-CA3B-AF4E-87E4-2962E3471794}" type="presParOf" srcId="{9669DB3F-3CC3-9740-9978-B6293F6F3DAD}" destId="{BFCD75CC-B8CB-AD46-BE78-864C8B156F6D}" srcOrd="1" destOrd="0" presId="urn:microsoft.com/office/officeart/2005/8/layout/hierarchy2"/>
    <dgm:cxn modelId="{353EF623-C5AD-9E42-AE01-27D8D91E2EF8}" type="presParOf" srcId="{BFCD75CC-B8CB-AD46-BE78-864C8B156F6D}" destId="{D47E568F-A3B7-1641-AA48-DEAD18EF28BE}" srcOrd="0" destOrd="0" presId="urn:microsoft.com/office/officeart/2005/8/layout/hierarchy2"/>
    <dgm:cxn modelId="{E41F32A2-B2F0-6940-83FD-90C247F14779}" type="presParOf" srcId="{BFCD75CC-B8CB-AD46-BE78-864C8B156F6D}" destId="{EDEFFCB1-23D8-484F-8318-690C8BC44A8F}" srcOrd="1" destOrd="0" presId="urn:microsoft.com/office/officeart/2005/8/layout/hierarchy2"/>
    <dgm:cxn modelId="{5D042978-95D1-BF4F-A763-F36ECB9B77D6}" type="presParOf" srcId="{EDEFFCB1-23D8-484F-8318-690C8BC44A8F}" destId="{65812DA6-98EF-D44D-940B-586014B2D865}" srcOrd="0" destOrd="0" presId="urn:microsoft.com/office/officeart/2005/8/layout/hierarchy2"/>
    <dgm:cxn modelId="{E5F75B74-4CD9-8743-832C-037D842A25BD}" type="presParOf" srcId="{65812DA6-98EF-D44D-940B-586014B2D865}" destId="{19C82CDA-8B76-8046-BF48-189F7A1B2E06}" srcOrd="0" destOrd="0" presId="urn:microsoft.com/office/officeart/2005/8/layout/hierarchy2"/>
    <dgm:cxn modelId="{59FE3638-5678-D84F-AB49-8D2F6D6B01A4}" type="presParOf" srcId="{EDEFFCB1-23D8-484F-8318-690C8BC44A8F}" destId="{118C5A8F-55A8-8A4C-8B4D-9FF035F5DEBB}" srcOrd="1" destOrd="0" presId="urn:microsoft.com/office/officeart/2005/8/layout/hierarchy2"/>
    <dgm:cxn modelId="{68EFB5F0-AA4E-2647-89E6-868E44F1F484}" type="presParOf" srcId="{118C5A8F-55A8-8A4C-8B4D-9FF035F5DEBB}" destId="{9145EB3A-3432-004F-86CB-AB7CE34248FE}" srcOrd="0" destOrd="0" presId="urn:microsoft.com/office/officeart/2005/8/layout/hierarchy2"/>
    <dgm:cxn modelId="{09F6CB58-9CA5-0C4D-861E-05F25C77FBFA}" type="presParOf" srcId="{118C5A8F-55A8-8A4C-8B4D-9FF035F5DEBB}" destId="{F96FED8D-1CC9-9443-A6C8-899C2FE32B39}" srcOrd="1" destOrd="0" presId="urn:microsoft.com/office/officeart/2005/8/layout/hierarchy2"/>
    <dgm:cxn modelId="{9D93A304-1640-5345-BE81-084BDF23D88F}" type="presParOf" srcId="{9669DB3F-3CC3-9740-9978-B6293F6F3DAD}" destId="{41C01E2B-3E36-CB40-8B9B-7FFEBAB83B19}" srcOrd="2" destOrd="0" presId="urn:microsoft.com/office/officeart/2005/8/layout/hierarchy2"/>
    <dgm:cxn modelId="{831CF30D-15C2-FC4A-BFEB-6559443382FA}" type="presParOf" srcId="{41C01E2B-3E36-CB40-8B9B-7FFEBAB83B19}" destId="{71FBB0BF-D87E-B840-9F0A-A83A15CFC95F}" srcOrd="0" destOrd="0" presId="urn:microsoft.com/office/officeart/2005/8/layout/hierarchy2"/>
    <dgm:cxn modelId="{49802F0B-B0AD-184B-8341-CAB2BD2C7E71}" type="presParOf" srcId="{9669DB3F-3CC3-9740-9978-B6293F6F3DAD}" destId="{0ABC4278-AF43-054B-9ABA-97AC23B0F574}" srcOrd="3" destOrd="0" presId="urn:microsoft.com/office/officeart/2005/8/layout/hierarchy2"/>
    <dgm:cxn modelId="{C6B0E838-848A-C64B-A0EA-FC7941FE51A7}" type="presParOf" srcId="{0ABC4278-AF43-054B-9ABA-97AC23B0F574}" destId="{EEBAE3A2-4E83-944E-B07E-F0B8250FBDEA}" srcOrd="0" destOrd="0" presId="urn:microsoft.com/office/officeart/2005/8/layout/hierarchy2"/>
    <dgm:cxn modelId="{1F33DD47-7479-BB41-B521-75DA0783A7C7}" type="presParOf" srcId="{0ABC4278-AF43-054B-9ABA-97AC23B0F574}" destId="{5BFCBA38-72BD-6549-88B8-7ECEC8451974}" srcOrd="1" destOrd="0" presId="urn:microsoft.com/office/officeart/2005/8/layout/hierarchy2"/>
    <dgm:cxn modelId="{82FBE915-47CB-ED46-AF42-72DEB1BA87EF}" type="presParOf" srcId="{9669DB3F-3CC3-9740-9978-B6293F6F3DAD}" destId="{AF7DB02D-9B8A-F04E-88CB-6E6D3319746C}" srcOrd="4" destOrd="0" presId="urn:microsoft.com/office/officeart/2005/8/layout/hierarchy2"/>
    <dgm:cxn modelId="{3C02BC11-CCDA-4A48-B188-FC9145812468}" type="presParOf" srcId="{AF7DB02D-9B8A-F04E-88CB-6E6D3319746C}" destId="{62A2E571-B3C6-6D49-99D7-5C34DFF92236}" srcOrd="0" destOrd="0" presId="urn:microsoft.com/office/officeart/2005/8/layout/hierarchy2"/>
    <dgm:cxn modelId="{922B603A-2AFA-C84A-88DC-A73FF2DF2B8A}" type="presParOf" srcId="{9669DB3F-3CC3-9740-9978-B6293F6F3DAD}" destId="{E7D43F82-B809-6948-9A19-E5971ED835DF}" srcOrd="5" destOrd="0" presId="urn:microsoft.com/office/officeart/2005/8/layout/hierarchy2"/>
    <dgm:cxn modelId="{BA11AFD4-B7AF-A440-9858-BCAF185A0DBE}" type="presParOf" srcId="{E7D43F82-B809-6948-9A19-E5971ED835DF}" destId="{38E5ADAE-F84E-F346-BF35-41CB120D281E}" srcOrd="0" destOrd="0" presId="urn:microsoft.com/office/officeart/2005/8/layout/hierarchy2"/>
    <dgm:cxn modelId="{A036982A-05B1-6246-B418-B5147EFA0C90}" type="presParOf" srcId="{E7D43F82-B809-6948-9A19-E5971ED835DF}" destId="{6E375733-AB26-D343-82A2-0B8E3EBB7FF7}" srcOrd="1" destOrd="0" presId="urn:microsoft.com/office/officeart/2005/8/layout/hierarchy2"/>
    <dgm:cxn modelId="{41E9C19F-979E-CC4F-ADD5-50CBC1EC4BC8}" type="presParOf" srcId="{6E375733-AB26-D343-82A2-0B8E3EBB7FF7}" destId="{D15D74C6-077B-A047-B364-50D04B7E0728}" srcOrd="0" destOrd="0" presId="urn:microsoft.com/office/officeart/2005/8/layout/hierarchy2"/>
    <dgm:cxn modelId="{D4F5CDAC-1342-3D40-90BB-B74D506289DE}" type="presParOf" srcId="{D15D74C6-077B-A047-B364-50D04B7E0728}" destId="{721DE602-5431-7247-9908-D182A1F15931}" srcOrd="0" destOrd="0" presId="urn:microsoft.com/office/officeart/2005/8/layout/hierarchy2"/>
    <dgm:cxn modelId="{ADC63352-D7DF-984E-9A82-D1BAB9383158}" type="presParOf" srcId="{6E375733-AB26-D343-82A2-0B8E3EBB7FF7}" destId="{26541054-4EC2-C44E-999B-E8C03E32D60F}" srcOrd="1" destOrd="0" presId="urn:microsoft.com/office/officeart/2005/8/layout/hierarchy2"/>
    <dgm:cxn modelId="{096071B3-462E-BF46-80EA-A5350378AF00}" type="presParOf" srcId="{26541054-4EC2-C44E-999B-E8C03E32D60F}" destId="{ABCE964E-290C-3545-B60F-85022DC24CA2}" srcOrd="0" destOrd="0" presId="urn:microsoft.com/office/officeart/2005/8/layout/hierarchy2"/>
    <dgm:cxn modelId="{C546E20C-1AA3-7844-8957-9EA96CCB694C}" type="presParOf" srcId="{26541054-4EC2-C44E-999B-E8C03E32D60F}" destId="{CF78616E-DCE8-5947-9951-D5E48BF59267}" srcOrd="1" destOrd="0" presId="urn:microsoft.com/office/officeart/2005/8/layout/hierarchy2"/>
    <dgm:cxn modelId="{5BFA9DAF-44F2-414B-893C-5FFD10DEF4D2}" type="presParOf" srcId="{F30B6614-3287-E745-A4D8-2E561ED38F58}" destId="{21AABA7B-55B0-6A40-96CF-1D2F0BFA25A9}" srcOrd="2" destOrd="0" presId="urn:microsoft.com/office/officeart/2005/8/layout/hierarchy2"/>
    <dgm:cxn modelId="{E1047CAD-070C-ED46-9D43-D5561D56E21A}" type="presParOf" srcId="{21AABA7B-55B0-6A40-96CF-1D2F0BFA25A9}" destId="{B0877A90-3E08-454A-BB77-7E9115CD8F08}" srcOrd="0" destOrd="0" presId="urn:microsoft.com/office/officeart/2005/8/layout/hierarchy2"/>
    <dgm:cxn modelId="{35C2B8B6-4FF6-0140-BE35-D3807C0E7249}" type="presParOf" srcId="{F30B6614-3287-E745-A4D8-2E561ED38F58}" destId="{6F802D34-779D-5546-88F9-CDAF7B8F5A44}" srcOrd="3" destOrd="0" presId="urn:microsoft.com/office/officeart/2005/8/layout/hierarchy2"/>
    <dgm:cxn modelId="{7918946F-9BB2-CF4A-9C53-418D8CED5CBB}" type="presParOf" srcId="{6F802D34-779D-5546-88F9-CDAF7B8F5A44}" destId="{CCA65BF0-1949-D84B-AFEE-EB16C7165D88}" srcOrd="0" destOrd="0" presId="urn:microsoft.com/office/officeart/2005/8/layout/hierarchy2"/>
    <dgm:cxn modelId="{75B0BE91-CEE8-8545-950A-C8128234355D}" type="presParOf" srcId="{6F802D34-779D-5546-88F9-CDAF7B8F5A44}" destId="{EC50C440-B4EA-3743-BDCB-B4850D08EB64}" srcOrd="1" destOrd="0" presId="urn:microsoft.com/office/officeart/2005/8/layout/hierarchy2"/>
    <dgm:cxn modelId="{9A532BD0-5D25-0D46-8FB8-62611FBA715C}" type="presParOf" srcId="{EC50C440-B4EA-3743-BDCB-B4850D08EB64}" destId="{83F2B571-61A6-FA44-B601-A44A9C894AD6}" srcOrd="0" destOrd="0" presId="urn:microsoft.com/office/officeart/2005/8/layout/hierarchy2"/>
    <dgm:cxn modelId="{6F868EF1-0BD7-E140-A690-0F22E054DA92}" type="presParOf" srcId="{83F2B571-61A6-FA44-B601-A44A9C894AD6}" destId="{7692CE45-CB47-DE47-B9E7-3708EB13334F}" srcOrd="0" destOrd="0" presId="urn:microsoft.com/office/officeart/2005/8/layout/hierarchy2"/>
    <dgm:cxn modelId="{7BCBEF66-6257-9C42-B79D-A9A2AB3792EF}" type="presParOf" srcId="{EC50C440-B4EA-3743-BDCB-B4850D08EB64}" destId="{F16A1009-358E-6941-B482-F339DA1E6526}" srcOrd="1" destOrd="0" presId="urn:microsoft.com/office/officeart/2005/8/layout/hierarchy2"/>
    <dgm:cxn modelId="{B53CE677-1855-9B4F-9B3C-85C82BFA7805}" type="presParOf" srcId="{F16A1009-358E-6941-B482-F339DA1E6526}" destId="{35503C7B-A3B6-494C-9729-7E228537EBAA}" srcOrd="0" destOrd="0" presId="urn:microsoft.com/office/officeart/2005/8/layout/hierarchy2"/>
    <dgm:cxn modelId="{B28D0878-9AD3-8845-9029-76299F6017FC}" type="presParOf" srcId="{F16A1009-358E-6941-B482-F339DA1E6526}" destId="{C2FB962E-AE58-F54A-9C5F-43B58DE06C24}" srcOrd="1" destOrd="0" presId="urn:microsoft.com/office/officeart/2005/8/layout/hierarchy2"/>
    <dgm:cxn modelId="{4D14F5F4-D2E6-C44A-95E6-B53A62EC4256}" type="presParOf" srcId="{C2FB962E-AE58-F54A-9C5F-43B58DE06C24}" destId="{46A1F7CE-6E1B-1649-B870-DA5FF07FA7A3}" srcOrd="0" destOrd="0" presId="urn:microsoft.com/office/officeart/2005/8/layout/hierarchy2"/>
    <dgm:cxn modelId="{857335F1-1700-B440-9C71-4BA823E28BCC}" type="presParOf" srcId="{46A1F7CE-6E1B-1649-B870-DA5FF07FA7A3}" destId="{67C99E96-60D5-9447-96C8-94D869AAB205}" srcOrd="0" destOrd="0" presId="urn:microsoft.com/office/officeart/2005/8/layout/hierarchy2"/>
    <dgm:cxn modelId="{F313F33C-DDBC-C944-928D-243904A0A62C}" type="presParOf" srcId="{C2FB962E-AE58-F54A-9C5F-43B58DE06C24}" destId="{1BF3BBFE-59DA-BA4F-9A7C-D38DBE34EE13}" srcOrd="1" destOrd="0" presId="urn:microsoft.com/office/officeart/2005/8/layout/hierarchy2"/>
    <dgm:cxn modelId="{CC9776CA-40AF-2D4C-A709-C3D5D0EBF654}" type="presParOf" srcId="{1BF3BBFE-59DA-BA4F-9A7C-D38DBE34EE13}" destId="{147C893F-E5BB-EE4F-8FA2-006291B4EB3E}" srcOrd="0" destOrd="0" presId="urn:microsoft.com/office/officeart/2005/8/layout/hierarchy2"/>
    <dgm:cxn modelId="{3D6CCDFE-9F6E-934B-8F9A-61C88D82DFA4}" type="presParOf" srcId="{1BF3BBFE-59DA-BA4F-9A7C-D38DBE34EE13}" destId="{4CB9D447-EB1A-1540-9294-91E2D9E74922}" srcOrd="1" destOrd="0" presId="urn:microsoft.com/office/officeart/2005/8/layout/hierarchy2"/>
    <dgm:cxn modelId="{0718D88F-8AF1-214B-950E-441679DB3926}" type="presParOf" srcId="{C2FB962E-AE58-F54A-9C5F-43B58DE06C24}" destId="{19D177FD-33CA-7B48-BC77-8E2B511357DC}" srcOrd="2" destOrd="0" presId="urn:microsoft.com/office/officeart/2005/8/layout/hierarchy2"/>
    <dgm:cxn modelId="{30FA37A8-9D9C-2B49-A566-F546DAD4D73E}" type="presParOf" srcId="{19D177FD-33CA-7B48-BC77-8E2B511357DC}" destId="{960E75B6-1BBE-A14F-B7FF-9A1E2ACC8AD0}" srcOrd="0" destOrd="0" presId="urn:microsoft.com/office/officeart/2005/8/layout/hierarchy2"/>
    <dgm:cxn modelId="{2D13370F-1798-644B-A35B-49A7C8488642}" type="presParOf" srcId="{C2FB962E-AE58-F54A-9C5F-43B58DE06C24}" destId="{859D08EF-F885-BC43-8EF6-3AF2EB0A2648}" srcOrd="3" destOrd="0" presId="urn:microsoft.com/office/officeart/2005/8/layout/hierarchy2"/>
    <dgm:cxn modelId="{DF76DBC8-A0A2-8F48-9E2E-CA0CA2EE974D}" type="presParOf" srcId="{859D08EF-F885-BC43-8EF6-3AF2EB0A2648}" destId="{F749C056-B1C7-7A4F-A782-F927FEEF425A}" srcOrd="0" destOrd="0" presId="urn:microsoft.com/office/officeart/2005/8/layout/hierarchy2"/>
    <dgm:cxn modelId="{D054BBD0-D0CD-8E46-8C15-C029AB7696FB}" type="presParOf" srcId="{859D08EF-F885-BC43-8EF6-3AF2EB0A2648}" destId="{20D3C83B-924D-EF42-9D49-2B51C97DEFF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B55781-F5F9-214D-A04D-02E8B62C2B88}" type="doc">
      <dgm:prSet loTypeId="urn:microsoft.com/office/officeart/2005/8/layout/process4" loCatId="" qsTypeId="urn:microsoft.com/office/officeart/2005/8/quickstyle/simple2" qsCatId="simple" csTypeId="urn:microsoft.com/office/officeart/2005/8/colors/colorful5" csCatId="colorful" phldr="1"/>
      <dgm:spPr/>
      <dgm:t>
        <a:bodyPr/>
        <a:lstStyle/>
        <a:p>
          <a:endParaRPr lang="en-US"/>
        </a:p>
      </dgm:t>
    </dgm:pt>
    <dgm:pt modelId="{CF39A9FA-2B4D-9C44-AC49-A7370AA1339B}">
      <dgm:prSet phldrT="[Text]" custT="1"/>
      <dgm:spPr/>
      <dgm:t>
        <a:bodyPr/>
        <a:lstStyle/>
        <a:p>
          <a:r>
            <a:rPr lang="en-US" sz="2000" dirty="0"/>
            <a:t>ICD Code Days</a:t>
          </a:r>
        </a:p>
      </dgm:t>
    </dgm:pt>
    <dgm:pt modelId="{A61FF854-28C3-BD4E-9B76-2EFFC3A2E96F}" type="parTrans" cxnId="{5BDCD3E7-0D7E-9745-901E-8AB1F4FB9B43}">
      <dgm:prSet/>
      <dgm:spPr/>
      <dgm:t>
        <a:bodyPr/>
        <a:lstStyle/>
        <a:p>
          <a:endParaRPr lang="en-US"/>
        </a:p>
      </dgm:t>
    </dgm:pt>
    <dgm:pt modelId="{3DE32BF8-288B-3746-A36E-3869994381E8}" type="sibTrans" cxnId="{5BDCD3E7-0D7E-9745-901E-8AB1F4FB9B43}">
      <dgm:prSet/>
      <dgm:spPr/>
      <dgm:t>
        <a:bodyPr/>
        <a:lstStyle/>
        <a:p>
          <a:endParaRPr lang="en-US"/>
        </a:p>
      </dgm:t>
    </dgm:pt>
    <dgm:pt modelId="{30713E89-208E-8140-B896-1881987BF686}">
      <dgm:prSet phldrT="[Text]"/>
      <dgm:spPr/>
      <dgm:t>
        <a:bodyPr/>
        <a:lstStyle/>
        <a:p>
          <a:r>
            <a:rPr lang="en-US" b="1" i="0" dirty="0"/>
            <a:t>5.9 million</a:t>
          </a:r>
          <a:endParaRPr lang="en-US" b="1" dirty="0"/>
        </a:p>
      </dgm:t>
    </dgm:pt>
    <dgm:pt modelId="{0056819B-94D6-8349-885A-69789018C3BF}" type="parTrans" cxnId="{DAB42479-E4B4-2444-90B0-C4A4FA9388A5}">
      <dgm:prSet/>
      <dgm:spPr/>
      <dgm:t>
        <a:bodyPr/>
        <a:lstStyle/>
        <a:p>
          <a:endParaRPr lang="en-US"/>
        </a:p>
      </dgm:t>
    </dgm:pt>
    <dgm:pt modelId="{DA94CD1B-D485-3C47-98BD-9AD5D3D92300}" type="sibTrans" cxnId="{DAB42479-E4B4-2444-90B0-C4A4FA9388A5}">
      <dgm:prSet/>
      <dgm:spPr/>
      <dgm:t>
        <a:bodyPr/>
        <a:lstStyle/>
        <a:p>
          <a:endParaRPr lang="en-US"/>
        </a:p>
      </dgm:t>
    </dgm:pt>
    <dgm:pt modelId="{369F65B6-50AD-184B-9194-4C113E057BD1}">
      <dgm:prSet phldrT="[Text]" custT="1"/>
      <dgm:spPr>
        <a:solidFill>
          <a:schemeClr val="bg2">
            <a:lumMod val="25000"/>
          </a:schemeClr>
        </a:solidFill>
      </dgm:spPr>
      <dgm:t>
        <a:bodyPr/>
        <a:lstStyle/>
        <a:p>
          <a:r>
            <a:rPr lang="en-US" sz="2400" dirty="0"/>
            <a:t>Unique ICD codes</a:t>
          </a:r>
        </a:p>
      </dgm:t>
    </dgm:pt>
    <dgm:pt modelId="{606EAD0E-A5A9-1D44-B2FE-6C7A0CD1D039}" type="parTrans" cxnId="{5E654A3E-CBC4-4749-BEE2-5DAB41C644C4}">
      <dgm:prSet/>
      <dgm:spPr/>
      <dgm:t>
        <a:bodyPr/>
        <a:lstStyle/>
        <a:p>
          <a:endParaRPr lang="en-US"/>
        </a:p>
      </dgm:t>
    </dgm:pt>
    <dgm:pt modelId="{A57940EC-535C-4A4A-8417-81BA90F333CC}" type="sibTrans" cxnId="{5E654A3E-CBC4-4749-BEE2-5DAB41C644C4}">
      <dgm:prSet/>
      <dgm:spPr/>
      <dgm:t>
        <a:bodyPr/>
        <a:lstStyle/>
        <a:p>
          <a:endParaRPr lang="en-US"/>
        </a:p>
      </dgm:t>
    </dgm:pt>
    <dgm:pt modelId="{C5237122-8AFC-4448-8F8B-B1308E72E93B}">
      <dgm:prSet phldrT="[Text]"/>
      <dgm:spPr/>
      <dgm:t>
        <a:bodyPr/>
        <a:lstStyle/>
        <a:p>
          <a:r>
            <a:rPr lang="en-US" b="1" i="0" dirty="0"/>
            <a:t>27,580</a:t>
          </a:r>
          <a:endParaRPr lang="en-US" b="1" dirty="0"/>
        </a:p>
      </dgm:t>
    </dgm:pt>
    <dgm:pt modelId="{837AADFD-B1E9-E041-AF1B-2E022491767C}" type="parTrans" cxnId="{43E7CD04-9C77-494A-8DD6-A4896E29F7C9}">
      <dgm:prSet/>
      <dgm:spPr/>
      <dgm:t>
        <a:bodyPr/>
        <a:lstStyle/>
        <a:p>
          <a:endParaRPr lang="en-US"/>
        </a:p>
      </dgm:t>
    </dgm:pt>
    <dgm:pt modelId="{75367F7C-E4A4-FA46-819E-AEDE5FE3AA16}" type="sibTrans" cxnId="{43E7CD04-9C77-494A-8DD6-A4896E29F7C9}">
      <dgm:prSet/>
      <dgm:spPr/>
      <dgm:t>
        <a:bodyPr/>
        <a:lstStyle/>
        <a:p>
          <a:endParaRPr lang="en-US"/>
        </a:p>
      </dgm:t>
    </dgm:pt>
    <dgm:pt modelId="{7E73F419-204F-0244-B156-8AE608408456}">
      <dgm:prSet phldrT="[Text]" custT="1"/>
      <dgm:spPr>
        <a:solidFill>
          <a:schemeClr val="accent3">
            <a:lumMod val="75000"/>
          </a:schemeClr>
        </a:solidFill>
      </dgm:spPr>
      <dgm:t>
        <a:bodyPr/>
        <a:lstStyle/>
        <a:p>
          <a:r>
            <a:rPr lang="en-US" sz="2400" dirty="0" err="1"/>
            <a:t>PheWAS</a:t>
          </a:r>
          <a:r>
            <a:rPr lang="en-US" sz="2000" dirty="0"/>
            <a:t> Codes with &gt; 50 Cases</a:t>
          </a:r>
        </a:p>
      </dgm:t>
    </dgm:pt>
    <dgm:pt modelId="{21C93BA3-219A-B649-864C-11A39060E7D9}" type="parTrans" cxnId="{184658D5-E16C-F345-AEA6-5844BB365314}">
      <dgm:prSet/>
      <dgm:spPr/>
      <dgm:t>
        <a:bodyPr/>
        <a:lstStyle/>
        <a:p>
          <a:endParaRPr lang="en-US"/>
        </a:p>
      </dgm:t>
    </dgm:pt>
    <dgm:pt modelId="{09AA8F63-166E-014A-8DFF-BE0F1B8FB4F1}" type="sibTrans" cxnId="{184658D5-E16C-F345-AEA6-5844BB365314}">
      <dgm:prSet/>
      <dgm:spPr/>
      <dgm:t>
        <a:bodyPr/>
        <a:lstStyle/>
        <a:p>
          <a:endParaRPr lang="en-US"/>
        </a:p>
      </dgm:t>
    </dgm:pt>
    <dgm:pt modelId="{D4DD613D-B4C3-9443-A63E-C72923CE4E88}">
      <dgm:prSet phldrT="[Text]"/>
      <dgm:spPr/>
      <dgm:t>
        <a:bodyPr/>
        <a:lstStyle/>
        <a:p>
          <a:r>
            <a:rPr lang="en-US" b="1" dirty="0"/>
            <a:t>1,653</a:t>
          </a:r>
        </a:p>
      </dgm:t>
    </dgm:pt>
    <dgm:pt modelId="{5695C043-3DFC-5B4B-B238-575935D0D41A}" type="parTrans" cxnId="{0907833B-FF6E-9A42-B75A-B6049032CE80}">
      <dgm:prSet/>
      <dgm:spPr/>
      <dgm:t>
        <a:bodyPr/>
        <a:lstStyle/>
        <a:p>
          <a:endParaRPr lang="en-US"/>
        </a:p>
      </dgm:t>
    </dgm:pt>
    <dgm:pt modelId="{BD3F3EB7-2D64-3F4D-A6E6-F026FF79B075}" type="sibTrans" cxnId="{0907833B-FF6E-9A42-B75A-B6049032CE80}">
      <dgm:prSet/>
      <dgm:spPr/>
      <dgm:t>
        <a:bodyPr/>
        <a:lstStyle/>
        <a:p>
          <a:endParaRPr lang="en-US"/>
        </a:p>
      </dgm:t>
    </dgm:pt>
    <dgm:pt modelId="{5D52D85A-D411-C943-84D3-034793DFECF1}" type="pres">
      <dgm:prSet presAssocID="{42B55781-F5F9-214D-A04D-02E8B62C2B88}" presName="Name0" presStyleCnt="0">
        <dgm:presLayoutVars>
          <dgm:dir/>
          <dgm:animLvl val="lvl"/>
          <dgm:resizeHandles val="exact"/>
        </dgm:presLayoutVars>
      </dgm:prSet>
      <dgm:spPr/>
      <dgm:t>
        <a:bodyPr/>
        <a:lstStyle/>
        <a:p>
          <a:endParaRPr lang="en-US"/>
        </a:p>
      </dgm:t>
    </dgm:pt>
    <dgm:pt modelId="{3F0CE6FD-E054-0C44-92C6-3E321DF7CF35}" type="pres">
      <dgm:prSet presAssocID="{7E73F419-204F-0244-B156-8AE608408456}" presName="boxAndChildren" presStyleCnt="0"/>
      <dgm:spPr/>
    </dgm:pt>
    <dgm:pt modelId="{AF03CDB2-7C10-6F41-8852-216809D09744}" type="pres">
      <dgm:prSet presAssocID="{7E73F419-204F-0244-B156-8AE608408456}" presName="parentTextBox" presStyleLbl="node1" presStyleIdx="0" presStyleCnt="3"/>
      <dgm:spPr/>
      <dgm:t>
        <a:bodyPr/>
        <a:lstStyle/>
        <a:p>
          <a:endParaRPr lang="en-US"/>
        </a:p>
      </dgm:t>
    </dgm:pt>
    <dgm:pt modelId="{36D1BCAF-95AC-344F-8D78-F207D0714D42}" type="pres">
      <dgm:prSet presAssocID="{7E73F419-204F-0244-B156-8AE608408456}" presName="entireBox" presStyleLbl="node1" presStyleIdx="0" presStyleCnt="3"/>
      <dgm:spPr/>
      <dgm:t>
        <a:bodyPr/>
        <a:lstStyle/>
        <a:p>
          <a:endParaRPr lang="en-US"/>
        </a:p>
      </dgm:t>
    </dgm:pt>
    <dgm:pt modelId="{7DA3F32F-C95E-0249-A8F6-F4256D85CC57}" type="pres">
      <dgm:prSet presAssocID="{7E73F419-204F-0244-B156-8AE608408456}" presName="descendantBox" presStyleCnt="0"/>
      <dgm:spPr/>
    </dgm:pt>
    <dgm:pt modelId="{D6210CB3-30E8-EB49-BF4C-70F149344F50}" type="pres">
      <dgm:prSet presAssocID="{D4DD613D-B4C3-9443-A63E-C72923CE4E88}" presName="childTextBox" presStyleLbl="fgAccFollowNode1" presStyleIdx="0" presStyleCnt="3">
        <dgm:presLayoutVars>
          <dgm:bulletEnabled val="1"/>
        </dgm:presLayoutVars>
      </dgm:prSet>
      <dgm:spPr/>
      <dgm:t>
        <a:bodyPr/>
        <a:lstStyle/>
        <a:p>
          <a:endParaRPr lang="en-US"/>
        </a:p>
      </dgm:t>
    </dgm:pt>
    <dgm:pt modelId="{87DD377F-183B-444D-943E-202625EF8CE5}" type="pres">
      <dgm:prSet presAssocID="{A57940EC-535C-4A4A-8417-81BA90F333CC}" presName="sp" presStyleCnt="0"/>
      <dgm:spPr/>
    </dgm:pt>
    <dgm:pt modelId="{897FC61F-9F38-7E45-8BB2-224ABC667D73}" type="pres">
      <dgm:prSet presAssocID="{369F65B6-50AD-184B-9194-4C113E057BD1}" presName="arrowAndChildren" presStyleCnt="0"/>
      <dgm:spPr/>
    </dgm:pt>
    <dgm:pt modelId="{C681FFA5-18B8-1A43-80F5-02C0E764E9A8}" type="pres">
      <dgm:prSet presAssocID="{369F65B6-50AD-184B-9194-4C113E057BD1}" presName="parentTextArrow" presStyleLbl="node1" presStyleIdx="0" presStyleCnt="3"/>
      <dgm:spPr/>
      <dgm:t>
        <a:bodyPr/>
        <a:lstStyle/>
        <a:p>
          <a:endParaRPr lang="en-US"/>
        </a:p>
      </dgm:t>
    </dgm:pt>
    <dgm:pt modelId="{95EFD091-48F7-0942-87BD-96B33FAC3A5B}" type="pres">
      <dgm:prSet presAssocID="{369F65B6-50AD-184B-9194-4C113E057BD1}" presName="arrow" presStyleLbl="node1" presStyleIdx="1" presStyleCnt="3"/>
      <dgm:spPr/>
      <dgm:t>
        <a:bodyPr/>
        <a:lstStyle/>
        <a:p>
          <a:endParaRPr lang="en-US"/>
        </a:p>
      </dgm:t>
    </dgm:pt>
    <dgm:pt modelId="{7EE7CE92-FA5A-D742-BDF4-9CA2E1A93BE2}" type="pres">
      <dgm:prSet presAssocID="{369F65B6-50AD-184B-9194-4C113E057BD1}" presName="descendantArrow" presStyleCnt="0"/>
      <dgm:spPr/>
    </dgm:pt>
    <dgm:pt modelId="{121A5384-5E41-C74A-9CFD-7596B7C047E6}" type="pres">
      <dgm:prSet presAssocID="{C5237122-8AFC-4448-8F8B-B1308E72E93B}" presName="childTextArrow" presStyleLbl="fgAccFollowNode1" presStyleIdx="1" presStyleCnt="3">
        <dgm:presLayoutVars>
          <dgm:bulletEnabled val="1"/>
        </dgm:presLayoutVars>
      </dgm:prSet>
      <dgm:spPr/>
      <dgm:t>
        <a:bodyPr/>
        <a:lstStyle/>
        <a:p>
          <a:endParaRPr lang="en-US"/>
        </a:p>
      </dgm:t>
    </dgm:pt>
    <dgm:pt modelId="{AC8C850E-4CA5-8740-B74E-FA7B13C97C22}" type="pres">
      <dgm:prSet presAssocID="{3DE32BF8-288B-3746-A36E-3869994381E8}" presName="sp" presStyleCnt="0"/>
      <dgm:spPr/>
    </dgm:pt>
    <dgm:pt modelId="{A81A15D4-9D5B-EC44-9840-63E1ADE26B2A}" type="pres">
      <dgm:prSet presAssocID="{CF39A9FA-2B4D-9C44-AC49-A7370AA1339B}" presName="arrowAndChildren" presStyleCnt="0"/>
      <dgm:spPr/>
    </dgm:pt>
    <dgm:pt modelId="{79E23CBD-1111-C04A-8BC1-5AD6BD9C0A0A}" type="pres">
      <dgm:prSet presAssocID="{CF39A9FA-2B4D-9C44-AC49-A7370AA1339B}" presName="parentTextArrow" presStyleLbl="node1" presStyleIdx="1" presStyleCnt="3"/>
      <dgm:spPr/>
      <dgm:t>
        <a:bodyPr/>
        <a:lstStyle/>
        <a:p>
          <a:endParaRPr lang="en-US"/>
        </a:p>
      </dgm:t>
    </dgm:pt>
    <dgm:pt modelId="{52EE17F7-8DD4-5144-9BEF-7BB85010FE90}" type="pres">
      <dgm:prSet presAssocID="{CF39A9FA-2B4D-9C44-AC49-A7370AA1339B}" presName="arrow" presStyleLbl="node1" presStyleIdx="2" presStyleCnt="3" custLinFactNeighborY="-1979"/>
      <dgm:spPr/>
      <dgm:t>
        <a:bodyPr/>
        <a:lstStyle/>
        <a:p>
          <a:endParaRPr lang="en-US"/>
        </a:p>
      </dgm:t>
    </dgm:pt>
    <dgm:pt modelId="{9CEF512B-75B6-DC41-ADBF-E53F6A6F76F3}" type="pres">
      <dgm:prSet presAssocID="{CF39A9FA-2B4D-9C44-AC49-A7370AA1339B}" presName="descendantArrow" presStyleCnt="0"/>
      <dgm:spPr/>
    </dgm:pt>
    <dgm:pt modelId="{731DAD74-60E0-A442-BF70-481139D70078}" type="pres">
      <dgm:prSet presAssocID="{30713E89-208E-8140-B896-1881987BF686}" presName="childTextArrow" presStyleLbl="fgAccFollowNode1" presStyleIdx="2" presStyleCnt="3">
        <dgm:presLayoutVars>
          <dgm:bulletEnabled val="1"/>
        </dgm:presLayoutVars>
      </dgm:prSet>
      <dgm:spPr/>
      <dgm:t>
        <a:bodyPr/>
        <a:lstStyle/>
        <a:p>
          <a:endParaRPr lang="en-US"/>
        </a:p>
      </dgm:t>
    </dgm:pt>
  </dgm:ptLst>
  <dgm:cxnLst>
    <dgm:cxn modelId="{E6EFD5EB-9E85-2840-A32E-FD6FD1C03597}" type="presOf" srcId="{7E73F419-204F-0244-B156-8AE608408456}" destId="{AF03CDB2-7C10-6F41-8852-216809D09744}" srcOrd="0" destOrd="0" presId="urn:microsoft.com/office/officeart/2005/8/layout/process4"/>
    <dgm:cxn modelId="{5BDCD3E7-0D7E-9745-901E-8AB1F4FB9B43}" srcId="{42B55781-F5F9-214D-A04D-02E8B62C2B88}" destId="{CF39A9FA-2B4D-9C44-AC49-A7370AA1339B}" srcOrd="0" destOrd="0" parTransId="{A61FF854-28C3-BD4E-9B76-2EFFC3A2E96F}" sibTransId="{3DE32BF8-288B-3746-A36E-3869994381E8}"/>
    <dgm:cxn modelId="{3AC33FFA-715F-9448-8917-26DD428AABC3}" type="presOf" srcId="{42B55781-F5F9-214D-A04D-02E8B62C2B88}" destId="{5D52D85A-D411-C943-84D3-034793DFECF1}" srcOrd="0" destOrd="0" presId="urn:microsoft.com/office/officeart/2005/8/layout/process4"/>
    <dgm:cxn modelId="{0907833B-FF6E-9A42-B75A-B6049032CE80}" srcId="{7E73F419-204F-0244-B156-8AE608408456}" destId="{D4DD613D-B4C3-9443-A63E-C72923CE4E88}" srcOrd="0" destOrd="0" parTransId="{5695C043-3DFC-5B4B-B238-575935D0D41A}" sibTransId="{BD3F3EB7-2D64-3F4D-A6E6-F026FF79B075}"/>
    <dgm:cxn modelId="{DAB42479-E4B4-2444-90B0-C4A4FA9388A5}" srcId="{CF39A9FA-2B4D-9C44-AC49-A7370AA1339B}" destId="{30713E89-208E-8140-B896-1881987BF686}" srcOrd="0" destOrd="0" parTransId="{0056819B-94D6-8349-885A-69789018C3BF}" sibTransId="{DA94CD1B-D485-3C47-98BD-9AD5D3D92300}"/>
    <dgm:cxn modelId="{F3D54C0F-6B38-554D-A099-687833B59C70}" type="presOf" srcId="{D4DD613D-B4C3-9443-A63E-C72923CE4E88}" destId="{D6210CB3-30E8-EB49-BF4C-70F149344F50}" srcOrd="0" destOrd="0" presId="urn:microsoft.com/office/officeart/2005/8/layout/process4"/>
    <dgm:cxn modelId="{00700435-1AFF-2948-8BAE-9553E94C9E86}" type="presOf" srcId="{369F65B6-50AD-184B-9194-4C113E057BD1}" destId="{C681FFA5-18B8-1A43-80F5-02C0E764E9A8}" srcOrd="0" destOrd="0" presId="urn:microsoft.com/office/officeart/2005/8/layout/process4"/>
    <dgm:cxn modelId="{43E7CD04-9C77-494A-8DD6-A4896E29F7C9}" srcId="{369F65B6-50AD-184B-9194-4C113E057BD1}" destId="{C5237122-8AFC-4448-8F8B-B1308E72E93B}" srcOrd="0" destOrd="0" parTransId="{837AADFD-B1E9-E041-AF1B-2E022491767C}" sibTransId="{75367F7C-E4A4-FA46-819E-AEDE5FE3AA16}"/>
    <dgm:cxn modelId="{9EFE1E78-7A85-144F-B86C-10B3CAE80DC3}" type="presOf" srcId="{CF39A9FA-2B4D-9C44-AC49-A7370AA1339B}" destId="{52EE17F7-8DD4-5144-9BEF-7BB85010FE90}" srcOrd="1" destOrd="0" presId="urn:microsoft.com/office/officeart/2005/8/layout/process4"/>
    <dgm:cxn modelId="{1EA1DD99-E3AD-B54C-B902-352B20B04511}" type="presOf" srcId="{CF39A9FA-2B4D-9C44-AC49-A7370AA1339B}" destId="{79E23CBD-1111-C04A-8BC1-5AD6BD9C0A0A}" srcOrd="0" destOrd="0" presId="urn:microsoft.com/office/officeart/2005/8/layout/process4"/>
    <dgm:cxn modelId="{418216CD-83E9-1B4A-BBBD-140AC13AC658}" type="presOf" srcId="{7E73F419-204F-0244-B156-8AE608408456}" destId="{36D1BCAF-95AC-344F-8D78-F207D0714D42}" srcOrd="1" destOrd="0" presId="urn:microsoft.com/office/officeart/2005/8/layout/process4"/>
    <dgm:cxn modelId="{6AD84BD2-CF9B-1145-9642-DF896A7E353B}" type="presOf" srcId="{C5237122-8AFC-4448-8F8B-B1308E72E93B}" destId="{121A5384-5E41-C74A-9CFD-7596B7C047E6}" srcOrd="0" destOrd="0" presId="urn:microsoft.com/office/officeart/2005/8/layout/process4"/>
    <dgm:cxn modelId="{89AEDAE4-973A-0E4F-B741-83E46C5C1386}" type="presOf" srcId="{30713E89-208E-8140-B896-1881987BF686}" destId="{731DAD74-60E0-A442-BF70-481139D70078}" srcOrd="0" destOrd="0" presId="urn:microsoft.com/office/officeart/2005/8/layout/process4"/>
    <dgm:cxn modelId="{184658D5-E16C-F345-AEA6-5844BB365314}" srcId="{42B55781-F5F9-214D-A04D-02E8B62C2B88}" destId="{7E73F419-204F-0244-B156-8AE608408456}" srcOrd="2" destOrd="0" parTransId="{21C93BA3-219A-B649-864C-11A39060E7D9}" sibTransId="{09AA8F63-166E-014A-8DFF-BE0F1B8FB4F1}"/>
    <dgm:cxn modelId="{5E654A3E-CBC4-4749-BEE2-5DAB41C644C4}" srcId="{42B55781-F5F9-214D-A04D-02E8B62C2B88}" destId="{369F65B6-50AD-184B-9194-4C113E057BD1}" srcOrd="1" destOrd="0" parTransId="{606EAD0E-A5A9-1D44-B2FE-6C7A0CD1D039}" sibTransId="{A57940EC-535C-4A4A-8417-81BA90F333CC}"/>
    <dgm:cxn modelId="{8ECC51DE-98A3-2545-B34D-5DAE17441D5A}" type="presOf" srcId="{369F65B6-50AD-184B-9194-4C113E057BD1}" destId="{95EFD091-48F7-0942-87BD-96B33FAC3A5B}" srcOrd="1" destOrd="0" presId="urn:microsoft.com/office/officeart/2005/8/layout/process4"/>
    <dgm:cxn modelId="{F801848A-C28A-0440-9216-9D300C04D014}" type="presParOf" srcId="{5D52D85A-D411-C943-84D3-034793DFECF1}" destId="{3F0CE6FD-E054-0C44-92C6-3E321DF7CF35}" srcOrd="0" destOrd="0" presId="urn:microsoft.com/office/officeart/2005/8/layout/process4"/>
    <dgm:cxn modelId="{6EB8736D-037A-C040-8584-C8CED0DDC8A2}" type="presParOf" srcId="{3F0CE6FD-E054-0C44-92C6-3E321DF7CF35}" destId="{AF03CDB2-7C10-6F41-8852-216809D09744}" srcOrd="0" destOrd="0" presId="urn:microsoft.com/office/officeart/2005/8/layout/process4"/>
    <dgm:cxn modelId="{50E5661F-EE7A-CB42-8E60-6E422EA8BA6B}" type="presParOf" srcId="{3F0CE6FD-E054-0C44-92C6-3E321DF7CF35}" destId="{36D1BCAF-95AC-344F-8D78-F207D0714D42}" srcOrd="1" destOrd="0" presId="urn:microsoft.com/office/officeart/2005/8/layout/process4"/>
    <dgm:cxn modelId="{B961F84C-DC3C-EF40-ADEE-EE9BE0875F68}" type="presParOf" srcId="{3F0CE6FD-E054-0C44-92C6-3E321DF7CF35}" destId="{7DA3F32F-C95E-0249-A8F6-F4256D85CC57}" srcOrd="2" destOrd="0" presId="urn:microsoft.com/office/officeart/2005/8/layout/process4"/>
    <dgm:cxn modelId="{EAB7CF06-A970-DA44-85A5-40C90F3D2735}" type="presParOf" srcId="{7DA3F32F-C95E-0249-A8F6-F4256D85CC57}" destId="{D6210CB3-30E8-EB49-BF4C-70F149344F50}" srcOrd="0" destOrd="0" presId="urn:microsoft.com/office/officeart/2005/8/layout/process4"/>
    <dgm:cxn modelId="{91B406EA-A985-3943-A202-773D4DF43C76}" type="presParOf" srcId="{5D52D85A-D411-C943-84D3-034793DFECF1}" destId="{87DD377F-183B-444D-943E-202625EF8CE5}" srcOrd="1" destOrd="0" presId="urn:microsoft.com/office/officeart/2005/8/layout/process4"/>
    <dgm:cxn modelId="{4B2AB86A-1614-ED43-9474-DF16E5A7371B}" type="presParOf" srcId="{5D52D85A-D411-C943-84D3-034793DFECF1}" destId="{897FC61F-9F38-7E45-8BB2-224ABC667D73}" srcOrd="2" destOrd="0" presId="urn:microsoft.com/office/officeart/2005/8/layout/process4"/>
    <dgm:cxn modelId="{E1AEE793-A569-CC4C-B63A-9A240D255792}" type="presParOf" srcId="{897FC61F-9F38-7E45-8BB2-224ABC667D73}" destId="{C681FFA5-18B8-1A43-80F5-02C0E764E9A8}" srcOrd="0" destOrd="0" presId="urn:microsoft.com/office/officeart/2005/8/layout/process4"/>
    <dgm:cxn modelId="{DCA73522-B10C-A241-A75F-72ABDBE9ABCB}" type="presParOf" srcId="{897FC61F-9F38-7E45-8BB2-224ABC667D73}" destId="{95EFD091-48F7-0942-87BD-96B33FAC3A5B}" srcOrd="1" destOrd="0" presId="urn:microsoft.com/office/officeart/2005/8/layout/process4"/>
    <dgm:cxn modelId="{6CD861E5-6CE7-1C48-8611-C6F704F484BE}" type="presParOf" srcId="{897FC61F-9F38-7E45-8BB2-224ABC667D73}" destId="{7EE7CE92-FA5A-D742-BDF4-9CA2E1A93BE2}" srcOrd="2" destOrd="0" presId="urn:microsoft.com/office/officeart/2005/8/layout/process4"/>
    <dgm:cxn modelId="{C8FA4D88-9A66-8F4E-B975-DC38C1E23A8C}" type="presParOf" srcId="{7EE7CE92-FA5A-D742-BDF4-9CA2E1A93BE2}" destId="{121A5384-5E41-C74A-9CFD-7596B7C047E6}" srcOrd="0" destOrd="0" presId="urn:microsoft.com/office/officeart/2005/8/layout/process4"/>
    <dgm:cxn modelId="{810339D5-3799-164C-B356-217C0E869368}" type="presParOf" srcId="{5D52D85A-D411-C943-84D3-034793DFECF1}" destId="{AC8C850E-4CA5-8740-B74E-FA7B13C97C22}" srcOrd="3" destOrd="0" presId="urn:microsoft.com/office/officeart/2005/8/layout/process4"/>
    <dgm:cxn modelId="{A8C9227D-DE53-5449-8F46-F0819218FCE7}" type="presParOf" srcId="{5D52D85A-D411-C943-84D3-034793DFECF1}" destId="{A81A15D4-9D5B-EC44-9840-63E1ADE26B2A}" srcOrd="4" destOrd="0" presId="urn:microsoft.com/office/officeart/2005/8/layout/process4"/>
    <dgm:cxn modelId="{9E7B8A15-2E1C-1A4A-B2B1-9CEC5C2C40F7}" type="presParOf" srcId="{A81A15D4-9D5B-EC44-9840-63E1ADE26B2A}" destId="{79E23CBD-1111-C04A-8BC1-5AD6BD9C0A0A}" srcOrd="0" destOrd="0" presId="urn:microsoft.com/office/officeart/2005/8/layout/process4"/>
    <dgm:cxn modelId="{636B64F5-F545-D54E-8331-3DEEAD3B04E0}" type="presParOf" srcId="{A81A15D4-9D5B-EC44-9840-63E1ADE26B2A}" destId="{52EE17F7-8DD4-5144-9BEF-7BB85010FE90}" srcOrd="1" destOrd="0" presId="urn:microsoft.com/office/officeart/2005/8/layout/process4"/>
    <dgm:cxn modelId="{E2E58EE9-7F4C-E148-B4EE-AE9FC2596E25}" type="presParOf" srcId="{A81A15D4-9D5B-EC44-9840-63E1ADE26B2A}" destId="{9CEF512B-75B6-DC41-ADBF-E53F6A6F76F3}" srcOrd="2" destOrd="0" presId="urn:microsoft.com/office/officeart/2005/8/layout/process4"/>
    <dgm:cxn modelId="{AA2AE511-D0C9-C643-909E-827A73B975DE}" type="presParOf" srcId="{9CEF512B-75B6-DC41-ADBF-E53F6A6F76F3}" destId="{731DAD74-60E0-A442-BF70-481139D70078}" srcOrd="0" destOrd="0" presId="urn:microsoft.com/office/officeart/2005/8/layout/process4"/>
  </dgm:cxnLst>
  <dgm:bg/>
  <dgm:whole>
    <a:ln>
      <a:solidFill>
        <a:schemeClr val="tx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7A4648-A032-284B-BBF4-42A51F98FD3A}"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60543045-D859-BE49-84D3-B6CB1400AE69}">
      <dgm:prSet phldrT="[Text]"/>
      <dgm:spPr>
        <a:solidFill>
          <a:schemeClr val="accent3">
            <a:lumMod val="50000"/>
          </a:schemeClr>
        </a:solidFill>
      </dgm:spPr>
      <dgm:t>
        <a:bodyPr/>
        <a:lstStyle/>
        <a:p>
          <a:r>
            <a:rPr lang="en-US" dirty="0" smtClean="0"/>
            <a:t>Curate </a:t>
          </a:r>
          <a:r>
            <a:rPr lang="en-US" dirty="0"/>
            <a:t>Effect Sizes </a:t>
          </a:r>
          <a:r>
            <a:rPr lang="en-US" dirty="0" smtClean="0"/>
            <a:t>and</a:t>
          </a:r>
          <a:r>
            <a:rPr lang="en-US" baseline="0" dirty="0" smtClean="0"/>
            <a:t> SNP list from </a:t>
          </a:r>
          <a:r>
            <a:rPr lang="en-US" dirty="0" smtClean="0"/>
            <a:t> </a:t>
          </a:r>
          <a:r>
            <a:rPr lang="en-US" dirty="0"/>
            <a:t>published GWAS</a:t>
          </a:r>
        </a:p>
      </dgm:t>
    </dgm:pt>
    <dgm:pt modelId="{CC4A87BF-ADA7-D740-ADAB-C549625693E6}" type="parTrans" cxnId="{BB4864C2-DA3F-DB46-BACF-989A9F17573F}">
      <dgm:prSet/>
      <dgm:spPr/>
      <dgm:t>
        <a:bodyPr/>
        <a:lstStyle/>
        <a:p>
          <a:endParaRPr lang="en-US"/>
        </a:p>
      </dgm:t>
    </dgm:pt>
    <dgm:pt modelId="{0D412DD1-8FCC-6B47-8267-64CDD16D2A8A}" type="sibTrans" cxnId="{BB4864C2-DA3F-DB46-BACF-989A9F17573F}">
      <dgm:prSet/>
      <dgm:spPr/>
      <dgm:t>
        <a:bodyPr/>
        <a:lstStyle/>
        <a:p>
          <a:endParaRPr lang="en-US"/>
        </a:p>
      </dgm:t>
    </dgm:pt>
    <dgm:pt modelId="{C74BB609-EA84-D344-A224-F83FC554C931}">
      <dgm:prSet phldrT="[Text]"/>
      <dgm:spPr>
        <a:solidFill>
          <a:schemeClr val="accent3">
            <a:lumMod val="50000"/>
          </a:schemeClr>
        </a:solidFill>
      </dgm:spPr>
      <dgm:t>
        <a:bodyPr/>
        <a:lstStyle/>
        <a:p>
          <a:r>
            <a:rPr lang="en-US" dirty="0"/>
            <a:t>Polygenic Risk Scores  (PRS)</a:t>
          </a:r>
        </a:p>
      </dgm:t>
    </dgm:pt>
    <dgm:pt modelId="{B254BD21-00DC-9E46-997B-3AD6BA840E2B}" type="parTrans" cxnId="{8DB315D5-0423-0E4D-AC94-182DD1CBF869}">
      <dgm:prSet/>
      <dgm:spPr/>
      <dgm:t>
        <a:bodyPr/>
        <a:lstStyle/>
        <a:p>
          <a:endParaRPr lang="en-US"/>
        </a:p>
      </dgm:t>
    </dgm:pt>
    <dgm:pt modelId="{1F9C2F53-812E-F84B-809B-4AFD9514BC34}" type="sibTrans" cxnId="{8DB315D5-0423-0E4D-AC94-182DD1CBF869}">
      <dgm:prSet/>
      <dgm:spPr/>
      <dgm:t>
        <a:bodyPr/>
        <a:lstStyle/>
        <a:p>
          <a:endParaRPr lang="en-US"/>
        </a:p>
      </dgm:t>
    </dgm:pt>
    <dgm:pt modelId="{211DFEFB-6ECE-1E49-BB94-F13C1DD9B50E}">
      <dgm:prSet phldrT="[Text]"/>
      <dgm:spPr>
        <a:solidFill>
          <a:schemeClr val="accent3">
            <a:lumMod val="50000"/>
          </a:schemeClr>
        </a:solidFill>
      </dgm:spPr>
      <dgm:t>
        <a:bodyPr/>
        <a:lstStyle/>
        <a:p>
          <a:r>
            <a:rPr lang="en-US" dirty="0"/>
            <a:t>PRS Phenome-wide Association Study (PheWAS)</a:t>
          </a:r>
        </a:p>
      </dgm:t>
    </dgm:pt>
    <dgm:pt modelId="{2DD15242-D96C-1E43-B366-AA336641123B}" type="parTrans" cxnId="{617D7FD7-979A-A84A-8C9F-BED42A7E2344}">
      <dgm:prSet/>
      <dgm:spPr/>
      <dgm:t>
        <a:bodyPr/>
        <a:lstStyle/>
        <a:p>
          <a:endParaRPr lang="en-US"/>
        </a:p>
      </dgm:t>
    </dgm:pt>
    <dgm:pt modelId="{069B2699-31C3-5D4E-A093-ED6BC6CD78D3}" type="sibTrans" cxnId="{617D7FD7-979A-A84A-8C9F-BED42A7E2344}">
      <dgm:prSet/>
      <dgm:spPr/>
      <dgm:t>
        <a:bodyPr/>
        <a:lstStyle/>
        <a:p>
          <a:endParaRPr lang="en-US"/>
        </a:p>
      </dgm:t>
    </dgm:pt>
    <dgm:pt modelId="{0F71A445-8D15-5447-A9B2-284D59AA6DA1}" type="pres">
      <dgm:prSet presAssocID="{E27A4648-A032-284B-BBF4-42A51F98FD3A}" presName="Name0" presStyleCnt="0">
        <dgm:presLayoutVars>
          <dgm:dir/>
          <dgm:resizeHandles val="exact"/>
        </dgm:presLayoutVars>
      </dgm:prSet>
      <dgm:spPr/>
      <dgm:t>
        <a:bodyPr/>
        <a:lstStyle/>
        <a:p>
          <a:endParaRPr lang="en-US"/>
        </a:p>
      </dgm:t>
    </dgm:pt>
    <dgm:pt modelId="{845071C0-1C6C-CE4E-B9BC-04A856BFF477}" type="pres">
      <dgm:prSet presAssocID="{60543045-D859-BE49-84D3-B6CB1400AE69}" presName="node" presStyleLbl="node1" presStyleIdx="0" presStyleCnt="3">
        <dgm:presLayoutVars>
          <dgm:bulletEnabled val="1"/>
        </dgm:presLayoutVars>
      </dgm:prSet>
      <dgm:spPr/>
      <dgm:t>
        <a:bodyPr/>
        <a:lstStyle/>
        <a:p>
          <a:endParaRPr lang="en-US"/>
        </a:p>
      </dgm:t>
    </dgm:pt>
    <dgm:pt modelId="{7240045D-9A9A-3D4A-9765-6DD457739491}" type="pres">
      <dgm:prSet presAssocID="{0D412DD1-8FCC-6B47-8267-64CDD16D2A8A}" presName="sibTrans" presStyleLbl="sibTrans2D1" presStyleIdx="0" presStyleCnt="2"/>
      <dgm:spPr/>
      <dgm:t>
        <a:bodyPr/>
        <a:lstStyle/>
        <a:p>
          <a:endParaRPr lang="en-US"/>
        </a:p>
      </dgm:t>
    </dgm:pt>
    <dgm:pt modelId="{517F2831-B194-4441-9A33-25C546CC70EF}" type="pres">
      <dgm:prSet presAssocID="{0D412DD1-8FCC-6B47-8267-64CDD16D2A8A}" presName="connectorText" presStyleLbl="sibTrans2D1" presStyleIdx="0" presStyleCnt="2"/>
      <dgm:spPr/>
      <dgm:t>
        <a:bodyPr/>
        <a:lstStyle/>
        <a:p>
          <a:endParaRPr lang="en-US"/>
        </a:p>
      </dgm:t>
    </dgm:pt>
    <dgm:pt modelId="{AAF41C4C-7763-8543-AC82-C26D5B1E3FF0}" type="pres">
      <dgm:prSet presAssocID="{C74BB609-EA84-D344-A224-F83FC554C931}" presName="node" presStyleLbl="node1" presStyleIdx="1" presStyleCnt="3">
        <dgm:presLayoutVars>
          <dgm:bulletEnabled val="1"/>
        </dgm:presLayoutVars>
      </dgm:prSet>
      <dgm:spPr/>
      <dgm:t>
        <a:bodyPr/>
        <a:lstStyle/>
        <a:p>
          <a:endParaRPr lang="en-US"/>
        </a:p>
      </dgm:t>
    </dgm:pt>
    <dgm:pt modelId="{D8DF3433-B80B-CA40-897F-E1ADC87B5C54}" type="pres">
      <dgm:prSet presAssocID="{1F9C2F53-812E-F84B-809B-4AFD9514BC34}" presName="sibTrans" presStyleLbl="sibTrans2D1" presStyleIdx="1" presStyleCnt="2"/>
      <dgm:spPr/>
      <dgm:t>
        <a:bodyPr/>
        <a:lstStyle/>
        <a:p>
          <a:endParaRPr lang="en-US"/>
        </a:p>
      </dgm:t>
    </dgm:pt>
    <dgm:pt modelId="{C016ED3D-88C2-B548-8E16-6BF54C472CE1}" type="pres">
      <dgm:prSet presAssocID="{1F9C2F53-812E-F84B-809B-4AFD9514BC34}" presName="connectorText" presStyleLbl="sibTrans2D1" presStyleIdx="1" presStyleCnt="2"/>
      <dgm:spPr/>
      <dgm:t>
        <a:bodyPr/>
        <a:lstStyle/>
        <a:p>
          <a:endParaRPr lang="en-US"/>
        </a:p>
      </dgm:t>
    </dgm:pt>
    <dgm:pt modelId="{A0A36CA2-905D-2A49-A2F3-E0CC465067A6}" type="pres">
      <dgm:prSet presAssocID="{211DFEFB-6ECE-1E49-BB94-F13C1DD9B50E}" presName="node" presStyleLbl="node1" presStyleIdx="2" presStyleCnt="3">
        <dgm:presLayoutVars>
          <dgm:bulletEnabled val="1"/>
        </dgm:presLayoutVars>
      </dgm:prSet>
      <dgm:spPr/>
      <dgm:t>
        <a:bodyPr/>
        <a:lstStyle/>
        <a:p>
          <a:endParaRPr lang="en-US"/>
        </a:p>
      </dgm:t>
    </dgm:pt>
  </dgm:ptLst>
  <dgm:cxnLst>
    <dgm:cxn modelId="{9481A5D4-5105-3143-968F-68E0770455DE}" type="presOf" srcId="{0D412DD1-8FCC-6B47-8267-64CDD16D2A8A}" destId="{7240045D-9A9A-3D4A-9765-6DD457739491}" srcOrd="0" destOrd="0" presId="urn:microsoft.com/office/officeart/2005/8/layout/process1"/>
    <dgm:cxn modelId="{617D7FD7-979A-A84A-8C9F-BED42A7E2344}" srcId="{E27A4648-A032-284B-BBF4-42A51F98FD3A}" destId="{211DFEFB-6ECE-1E49-BB94-F13C1DD9B50E}" srcOrd="2" destOrd="0" parTransId="{2DD15242-D96C-1E43-B366-AA336641123B}" sibTransId="{069B2699-31C3-5D4E-A093-ED6BC6CD78D3}"/>
    <dgm:cxn modelId="{8DB315D5-0423-0E4D-AC94-182DD1CBF869}" srcId="{E27A4648-A032-284B-BBF4-42A51F98FD3A}" destId="{C74BB609-EA84-D344-A224-F83FC554C931}" srcOrd="1" destOrd="0" parTransId="{B254BD21-00DC-9E46-997B-3AD6BA840E2B}" sibTransId="{1F9C2F53-812E-F84B-809B-4AFD9514BC34}"/>
    <dgm:cxn modelId="{BB4864C2-DA3F-DB46-BACF-989A9F17573F}" srcId="{E27A4648-A032-284B-BBF4-42A51F98FD3A}" destId="{60543045-D859-BE49-84D3-B6CB1400AE69}" srcOrd="0" destOrd="0" parTransId="{CC4A87BF-ADA7-D740-ADAB-C549625693E6}" sibTransId="{0D412DD1-8FCC-6B47-8267-64CDD16D2A8A}"/>
    <dgm:cxn modelId="{F87D1E8E-2FCF-7349-892A-96A23A0D9DF9}" type="presOf" srcId="{C74BB609-EA84-D344-A224-F83FC554C931}" destId="{AAF41C4C-7763-8543-AC82-C26D5B1E3FF0}" srcOrd="0" destOrd="0" presId="urn:microsoft.com/office/officeart/2005/8/layout/process1"/>
    <dgm:cxn modelId="{FF6F2F78-4DF1-754F-8DF8-00246BF132C3}" type="presOf" srcId="{E27A4648-A032-284B-BBF4-42A51F98FD3A}" destId="{0F71A445-8D15-5447-A9B2-284D59AA6DA1}" srcOrd="0" destOrd="0" presId="urn:microsoft.com/office/officeart/2005/8/layout/process1"/>
    <dgm:cxn modelId="{29A61911-73B1-AA43-A44B-965E39CD36D1}" type="presOf" srcId="{60543045-D859-BE49-84D3-B6CB1400AE69}" destId="{845071C0-1C6C-CE4E-B9BC-04A856BFF477}" srcOrd="0" destOrd="0" presId="urn:microsoft.com/office/officeart/2005/8/layout/process1"/>
    <dgm:cxn modelId="{B4ECCA38-33DA-D744-8F18-E89BCDC9E9F5}" type="presOf" srcId="{0D412DD1-8FCC-6B47-8267-64CDD16D2A8A}" destId="{517F2831-B194-4441-9A33-25C546CC70EF}" srcOrd="1" destOrd="0" presId="urn:microsoft.com/office/officeart/2005/8/layout/process1"/>
    <dgm:cxn modelId="{94A81565-306D-B742-98D4-46A611D390A7}" type="presOf" srcId="{1F9C2F53-812E-F84B-809B-4AFD9514BC34}" destId="{D8DF3433-B80B-CA40-897F-E1ADC87B5C54}" srcOrd="0" destOrd="0" presId="urn:microsoft.com/office/officeart/2005/8/layout/process1"/>
    <dgm:cxn modelId="{7E4205C7-8133-BB49-971B-594E76AEB371}" type="presOf" srcId="{1F9C2F53-812E-F84B-809B-4AFD9514BC34}" destId="{C016ED3D-88C2-B548-8E16-6BF54C472CE1}" srcOrd="1" destOrd="0" presId="urn:microsoft.com/office/officeart/2005/8/layout/process1"/>
    <dgm:cxn modelId="{9E28DE14-C0EB-2B48-9F6B-B254A675493E}" type="presOf" srcId="{211DFEFB-6ECE-1E49-BB94-F13C1DD9B50E}" destId="{A0A36CA2-905D-2A49-A2F3-E0CC465067A6}" srcOrd="0" destOrd="0" presId="urn:microsoft.com/office/officeart/2005/8/layout/process1"/>
    <dgm:cxn modelId="{F4E7FF06-F870-9F45-A8CF-5019D15C522B}" type="presParOf" srcId="{0F71A445-8D15-5447-A9B2-284D59AA6DA1}" destId="{845071C0-1C6C-CE4E-B9BC-04A856BFF477}" srcOrd="0" destOrd="0" presId="urn:microsoft.com/office/officeart/2005/8/layout/process1"/>
    <dgm:cxn modelId="{E6B02EF5-2428-7047-90C6-2081A84D77E2}" type="presParOf" srcId="{0F71A445-8D15-5447-A9B2-284D59AA6DA1}" destId="{7240045D-9A9A-3D4A-9765-6DD457739491}" srcOrd="1" destOrd="0" presId="urn:microsoft.com/office/officeart/2005/8/layout/process1"/>
    <dgm:cxn modelId="{DDAEB366-FCF4-EB46-8E65-86E41B3331F8}" type="presParOf" srcId="{7240045D-9A9A-3D4A-9765-6DD457739491}" destId="{517F2831-B194-4441-9A33-25C546CC70EF}" srcOrd="0" destOrd="0" presId="urn:microsoft.com/office/officeart/2005/8/layout/process1"/>
    <dgm:cxn modelId="{48C02B86-DFB9-A243-B31A-455140159AD1}" type="presParOf" srcId="{0F71A445-8D15-5447-A9B2-284D59AA6DA1}" destId="{AAF41C4C-7763-8543-AC82-C26D5B1E3FF0}" srcOrd="2" destOrd="0" presId="urn:microsoft.com/office/officeart/2005/8/layout/process1"/>
    <dgm:cxn modelId="{8B8DA116-B2EB-144E-A1BA-6782C596F171}" type="presParOf" srcId="{0F71A445-8D15-5447-A9B2-284D59AA6DA1}" destId="{D8DF3433-B80B-CA40-897F-E1ADC87B5C54}" srcOrd="3" destOrd="0" presId="urn:microsoft.com/office/officeart/2005/8/layout/process1"/>
    <dgm:cxn modelId="{DFB6B8BF-8752-8140-BEF5-2F4A46B48350}" type="presParOf" srcId="{D8DF3433-B80B-CA40-897F-E1ADC87B5C54}" destId="{C016ED3D-88C2-B548-8E16-6BF54C472CE1}" srcOrd="0" destOrd="0" presId="urn:microsoft.com/office/officeart/2005/8/layout/process1"/>
    <dgm:cxn modelId="{33A201B8-9DE6-2A4E-BB9A-8385178FCDE0}" type="presParOf" srcId="{0F71A445-8D15-5447-A9B2-284D59AA6DA1}" destId="{A0A36CA2-905D-2A49-A2F3-E0CC465067A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0E6CD-2CD1-4047-9B97-B48AB9BB7BD1}">
      <dsp:nvSpPr>
        <dsp:cNvPr id="0" name=""/>
        <dsp:cNvSpPr/>
      </dsp:nvSpPr>
      <dsp:spPr>
        <a:xfrm>
          <a:off x="2872" y="2065119"/>
          <a:ext cx="1361702" cy="680851"/>
        </a:xfrm>
        <a:prstGeom prst="roundRect">
          <a:avLst>
            <a:gd name="adj" fmla="val 10000"/>
          </a:avLst>
        </a:prstGeom>
        <a:gradFill rotWithShape="0">
          <a:gsLst>
            <a:gs pos="0">
              <a:srgbClr val="4F81BD">
                <a:hueOff val="0"/>
                <a:satOff val="0"/>
                <a:lumOff val="0"/>
                <a:alphaOff val="0"/>
                <a:tint val="100000"/>
                <a:shade val="100000"/>
                <a:satMod val="130000"/>
              </a:srgbClr>
            </a:gs>
            <a:gs pos="100000">
              <a:srgbClr val="4F81BD">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solidFill>
                <a:sysClr val="window" lastClr="FFFFFF"/>
              </a:solidFill>
              <a:latin typeface="+mj-lt"/>
              <a:ea typeface="+mn-ea"/>
              <a:cs typeface="+mn-cs"/>
            </a:rPr>
            <a:t>Michigan Medicine</a:t>
          </a:r>
        </a:p>
      </dsp:txBody>
      <dsp:txXfrm>
        <a:off x="22813" y="2085060"/>
        <a:ext cx="1321820" cy="640969"/>
      </dsp:txXfrm>
    </dsp:sp>
    <dsp:sp modelId="{67BBDA7E-6CEE-E341-A794-4051CEEFEF54}">
      <dsp:nvSpPr>
        <dsp:cNvPr id="0" name=""/>
        <dsp:cNvSpPr/>
      </dsp:nvSpPr>
      <dsp:spPr>
        <a:xfrm rot="17945813">
          <a:off x="1076876" y="1902318"/>
          <a:ext cx="1120079" cy="27729"/>
        </a:xfrm>
        <a:custGeom>
          <a:avLst/>
          <a:gdLst/>
          <a:ahLst/>
          <a:cxnLst/>
          <a:rect l="0" t="0" r="0" b="0"/>
          <a:pathLst>
            <a:path>
              <a:moveTo>
                <a:pt x="0" y="10272"/>
              </a:moveTo>
              <a:lnTo>
                <a:pt x="1068528" y="10272"/>
              </a:lnTo>
            </a:path>
          </a:pathLst>
        </a:custGeom>
        <a:noFill/>
        <a:ln w="9525" cap="flat" cmpd="sng" algn="ctr">
          <a:solidFill>
            <a:srgbClr val="4F81BD">
              <a:shade val="60000"/>
              <a:hueOff val="0"/>
              <a:satOff val="0"/>
              <a:lumOff val="0"/>
              <a:alphaOff val="0"/>
            </a:srgb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ysClr val="windowText" lastClr="000000">
                <a:hueOff val="0"/>
                <a:satOff val="0"/>
                <a:lumOff val="0"/>
                <a:alphaOff val="0"/>
              </a:sysClr>
            </a:solidFill>
            <a:latin typeface="+mj-lt"/>
            <a:ea typeface="+mn-ea"/>
            <a:cs typeface="+mn-cs"/>
          </a:endParaRPr>
        </a:p>
      </dsp:txBody>
      <dsp:txXfrm>
        <a:off x="1608913" y="1888180"/>
        <a:ext cx="56003" cy="56003"/>
      </dsp:txXfrm>
    </dsp:sp>
    <dsp:sp modelId="{D21DF793-9E16-9A40-AE7E-14AF0D030374}">
      <dsp:nvSpPr>
        <dsp:cNvPr id="0" name=""/>
        <dsp:cNvSpPr/>
      </dsp:nvSpPr>
      <dsp:spPr>
        <a:xfrm>
          <a:off x="1909256" y="1086395"/>
          <a:ext cx="1361702" cy="680851"/>
        </a:xfrm>
        <a:prstGeom prst="roundRect">
          <a:avLst>
            <a:gd name="adj" fmla="val 10000"/>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miter lim="800000"/>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solidFill>
                <a:sysClr val="windowText" lastClr="000000"/>
              </a:solidFill>
              <a:latin typeface="+mj-lt"/>
              <a:ea typeface="+mn-ea"/>
              <a:cs typeface="+mn-cs"/>
            </a:rPr>
            <a:t>EHR</a:t>
          </a:r>
        </a:p>
      </dsp:txBody>
      <dsp:txXfrm>
        <a:off x="1929197" y="1106336"/>
        <a:ext cx="1321820" cy="640969"/>
      </dsp:txXfrm>
    </dsp:sp>
    <dsp:sp modelId="{629978E4-0EEE-8C42-9E52-4A244E99EC1D}">
      <dsp:nvSpPr>
        <dsp:cNvPr id="0" name=""/>
        <dsp:cNvSpPr/>
      </dsp:nvSpPr>
      <dsp:spPr>
        <a:xfrm rot="18289469">
          <a:off x="3066400" y="1021466"/>
          <a:ext cx="953799" cy="27729"/>
        </a:xfrm>
        <a:custGeom>
          <a:avLst/>
          <a:gdLst/>
          <a:ahLst/>
          <a:cxnLst/>
          <a:rect l="0" t="0" r="0" b="0"/>
          <a:pathLst>
            <a:path>
              <a:moveTo>
                <a:pt x="0" y="10272"/>
              </a:moveTo>
              <a:lnTo>
                <a:pt x="909901" y="10272"/>
              </a:lnTo>
            </a:path>
          </a:pathLst>
        </a:custGeom>
        <a:noFill/>
        <a:ln w="9525" cap="flat" cmpd="sng" algn="ctr">
          <a:solidFill>
            <a:srgbClr val="4F81BD">
              <a:shade val="80000"/>
              <a:hueOff val="0"/>
              <a:satOff val="0"/>
              <a:lumOff val="0"/>
              <a:alphaOff val="0"/>
            </a:srgb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ysClr val="windowText" lastClr="000000">
                <a:hueOff val="0"/>
                <a:satOff val="0"/>
                <a:lumOff val="0"/>
                <a:alphaOff val="0"/>
              </a:sysClr>
            </a:solidFill>
            <a:latin typeface="+mj-lt"/>
            <a:ea typeface="+mn-ea"/>
            <a:cs typeface="+mn-cs"/>
          </a:endParaRPr>
        </a:p>
      </dsp:txBody>
      <dsp:txXfrm>
        <a:off x="3519455" y="1011486"/>
        <a:ext cx="47689" cy="47689"/>
      </dsp:txXfrm>
    </dsp:sp>
    <dsp:sp modelId="{D47E568F-A3B7-1641-AA48-DEAD18EF28BE}">
      <dsp:nvSpPr>
        <dsp:cNvPr id="0" name=""/>
        <dsp:cNvSpPr/>
      </dsp:nvSpPr>
      <dsp:spPr>
        <a:xfrm>
          <a:off x="3815640" y="303415"/>
          <a:ext cx="1361702" cy="680851"/>
        </a:xfrm>
        <a:prstGeom prst="roundRect">
          <a:avLst>
            <a:gd name="adj" fmla="val 10000"/>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miter lim="800000"/>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ysClr val="windowText" lastClr="000000"/>
              </a:solidFill>
              <a:latin typeface="+mj-lt"/>
              <a:ea typeface="+mn-ea"/>
              <a:cs typeface="+mn-cs"/>
            </a:rPr>
            <a:t>ICD-9/10 </a:t>
          </a:r>
          <a:r>
            <a:rPr lang="en-US" sz="1700" kern="1200" dirty="0">
              <a:solidFill>
                <a:sysClr val="windowText" lastClr="000000"/>
              </a:solidFill>
              <a:latin typeface="+mj-lt"/>
              <a:ea typeface="+mn-ea"/>
              <a:cs typeface="+mn-cs"/>
            </a:rPr>
            <a:t>Codes</a:t>
          </a:r>
        </a:p>
      </dsp:txBody>
      <dsp:txXfrm>
        <a:off x="3835581" y="323356"/>
        <a:ext cx="1321820" cy="640969"/>
      </dsp:txXfrm>
    </dsp:sp>
    <dsp:sp modelId="{65812DA6-98EF-D44D-940B-586014B2D865}">
      <dsp:nvSpPr>
        <dsp:cNvPr id="0" name=""/>
        <dsp:cNvSpPr/>
      </dsp:nvSpPr>
      <dsp:spPr>
        <a:xfrm>
          <a:off x="5177343" y="629976"/>
          <a:ext cx="544681" cy="27729"/>
        </a:xfrm>
        <a:custGeom>
          <a:avLst/>
          <a:gdLst/>
          <a:ahLst/>
          <a:cxnLst/>
          <a:rect l="0" t="0" r="0" b="0"/>
          <a:pathLst>
            <a:path>
              <a:moveTo>
                <a:pt x="0" y="10272"/>
              </a:moveTo>
              <a:lnTo>
                <a:pt x="519612" y="10272"/>
              </a:lnTo>
            </a:path>
          </a:pathLst>
        </a:custGeom>
        <a:noFill/>
        <a:ln w="9525" cap="flat" cmpd="sng" algn="ctr">
          <a:solidFill>
            <a:srgbClr val="4F81BD">
              <a:shade val="80000"/>
              <a:hueOff val="0"/>
              <a:satOff val="0"/>
              <a:lumOff val="0"/>
              <a:alphaOff val="0"/>
            </a:srgb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ysClr val="windowText" lastClr="000000">
                <a:hueOff val="0"/>
                <a:satOff val="0"/>
                <a:lumOff val="0"/>
                <a:alphaOff val="0"/>
              </a:sysClr>
            </a:solidFill>
            <a:latin typeface="+mj-lt"/>
            <a:ea typeface="+mn-ea"/>
            <a:cs typeface="+mn-cs"/>
          </a:endParaRPr>
        </a:p>
      </dsp:txBody>
      <dsp:txXfrm>
        <a:off x="5436067" y="630224"/>
        <a:ext cx="27234" cy="27234"/>
      </dsp:txXfrm>
    </dsp:sp>
    <dsp:sp modelId="{9145EB3A-3432-004F-86CB-AB7CE34248FE}">
      <dsp:nvSpPr>
        <dsp:cNvPr id="0" name=""/>
        <dsp:cNvSpPr/>
      </dsp:nvSpPr>
      <dsp:spPr>
        <a:xfrm>
          <a:off x="5722024" y="303415"/>
          <a:ext cx="1361702" cy="680851"/>
        </a:xfrm>
        <a:prstGeom prst="roundRect">
          <a:avLst>
            <a:gd name="adj" fmla="val 10000"/>
          </a:avLst>
        </a:prstGeom>
        <a:solidFill>
          <a:schemeClr val="accent3">
            <a:lumMod val="60000"/>
            <a:lumOff val="40000"/>
          </a:schemeClr>
        </a:solidFill>
        <a:ln w="9525" cap="flat" cmpd="sng" algn="ctr">
          <a:solidFill>
            <a:srgbClr val="9BBB59">
              <a:shade val="95000"/>
              <a:satMod val="105000"/>
            </a:srgbClr>
          </a:solidFill>
          <a:prstDash val="solid"/>
          <a:miter lim="800000"/>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solidFill>
                <a:sysClr val="windowText" lastClr="000000"/>
              </a:solidFill>
              <a:latin typeface="+mj-lt"/>
              <a:ea typeface="+mn-ea"/>
              <a:cs typeface="+mn-cs"/>
            </a:rPr>
            <a:t>Computable</a:t>
          </a:r>
        </a:p>
        <a:p>
          <a:pPr lvl="0" algn="ctr" defTabSz="755650">
            <a:lnSpc>
              <a:spcPct val="90000"/>
            </a:lnSpc>
            <a:spcBef>
              <a:spcPct val="0"/>
            </a:spcBef>
            <a:spcAft>
              <a:spcPct val="35000"/>
            </a:spcAft>
          </a:pPr>
          <a:r>
            <a:rPr lang="en-US" sz="1700" kern="1200" dirty="0">
              <a:solidFill>
                <a:sysClr val="windowText" lastClr="000000"/>
              </a:solidFill>
              <a:latin typeface="+mj-lt"/>
              <a:ea typeface="+mn-ea"/>
              <a:cs typeface="+mn-cs"/>
            </a:rPr>
            <a:t>Phenotype</a:t>
          </a:r>
        </a:p>
      </dsp:txBody>
      <dsp:txXfrm>
        <a:off x="5741965" y="323356"/>
        <a:ext cx="1321820" cy="640969"/>
      </dsp:txXfrm>
    </dsp:sp>
    <dsp:sp modelId="{41C01E2B-3E36-CB40-8B9B-7FFEBAB83B19}">
      <dsp:nvSpPr>
        <dsp:cNvPr id="0" name=""/>
        <dsp:cNvSpPr/>
      </dsp:nvSpPr>
      <dsp:spPr>
        <a:xfrm>
          <a:off x="3270959" y="1412956"/>
          <a:ext cx="544681" cy="27729"/>
        </a:xfrm>
        <a:custGeom>
          <a:avLst/>
          <a:gdLst/>
          <a:ahLst/>
          <a:cxnLst/>
          <a:rect l="0" t="0" r="0" b="0"/>
          <a:pathLst>
            <a:path>
              <a:moveTo>
                <a:pt x="0" y="10272"/>
              </a:moveTo>
              <a:lnTo>
                <a:pt x="519612" y="10272"/>
              </a:lnTo>
            </a:path>
          </a:pathLst>
        </a:custGeom>
        <a:noFill/>
        <a:ln w="9525" cap="flat" cmpd="sng" algn="ctr">
          <a:solidFill>
            <a:srgbClr val="4F81BD">
              <a:shade val="80000"/>
              <a:hueOff val="0"/>
              <a:satOff val="0"/>
              <a:lumOff val="0"/>
              <a:alphaOff val="0"/>
            </a:srgb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ysClr val="windowText" lastClr="000000">
                <a:hueOff val="0"/>
                <a:satOff val="0"/>
                <a:lumOff val="0"/>
                <a:alphaOff val="0"/>
              </a:sysClr>
            </a:solidFill>
            <a:latin typeface="+mj-lt"/>
            <a:ea typeface="+mn-ea"/>
            <a:cs typeface="+mn-cs"/>
          </a:endParaRPr>
        </a:p>
      </dsp:txBody>
      <dsp:txXfrm>
        <a:off x="3529682" y="1413203"/>
        <a:ext cx="27234" cy="27234"/>
      </dsp:txXfrm>
    </dsp:sp>
    <dsp:sp modelId="{EEBAE3A2-4E83-944E-B07E-F0B8250FBDEA}">
      <dsp:nvSpPr>
        <dsp:cNvPr id="0" name=""/>
        <dsp:cNvSpPr/>
      </dsp:nvSpPr>
      <dsp:spPr>
        <a:xfrm>
          <a:off x="3815640" y="1086395"/>
          <a:ext cx="1361702" cy="680851"/>
        </a:xfrm>
        <a:prstGeom prst="roundRect">
          <a:avLst>
            <a:gd name="adj" fmla="val 10000"/>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miter lim="800000"/>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solidFill>
                <a:sysClr val="windowText" lastClr="000000"/>
              </a:solidFill>
              <a:latin typeface="+mj-lt"/>
              <a:ea typeface="+mn-ea"/>
              <a:cs typeface="+mn-cs"/>
            </a:rPr>
            <a:t>Lab data</a:t>
          </a:r>
        </a:p>
      </dsp:txBody>
      <dsp:txXfrm>
        <a:off x="3835581" y="1106336"/>
        <a:ext cx="1321820" cy="640969"/>
      </dsp:txXfrm>
    </dsp:sp>
    <dsp:sp modelId="{AF7DB02D-9B8A-F04E-88CB-6E6D3319746C}">
      <dsp:nvSpPr>
        <dsp:cNvPr id="0" name=""/>
        <dsp:cNvSpPr/>
      </dsp:nvSpPr>
      <dsp:spPr>
        <a:xfrm rot="3310531">
          <a:off x="3066400" y="1804445"/>
          <a:ext cx="953799" cy="27729"/>
        </a:xfrm>
        <a:custGeom>
          <a:avLst/>
          <a:gdLst/>
          <a:ahLst/>
          <a:cxnLst/>
          <a:rect l="0" t="0" r="0" b="0"/>
          <a:pathLst>
            <a:path>
              <a:moveTo>
                <a:pt x="0" y="10272"/>
              </a:moveTo>
              <a:lnTo>
                <a:pt x="909901" y="10272"/>
              </a:lnTo>
            </a:path>
          </a:pathLst>
        </a:custGeom>
        <a:noFill/>
        <a:ln w="9525" cap="flat" cmpd="sng" algn="ctr">
          <a:solidFill>
            <a:srgbClr val="4F81BD">
              <a:shade val="80000"/>
              <a:hueOff val="0"/>
              <a:satOff val="0"/>
              <a:lumOff val="0"/>
              <a:alphaOff val="0"/>
            </a:srgb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ysClr val="windowText" lastClr="000000">
                <a:hueOff val="0"/>
                <a:satOff val="0"/>
                <a:lumOff val="0"/>
                <a:alphaOff val="0"/>
              </a:sysClr>
            </a:solidFill>
            <a:latin typeface="+mj-lt"/>
            <a:ea typeface="+mn-ea"/>
            <a:cs typeface="+mn-cs"/>
          </a:endParaRPr>
        </a:p>
      </dsp:txBody>
      <dsp:txXfrm>
        <a:off x="3519455" y="1794465"/>
        <a:ext cx="47689" cy="47689"/>
      </dsp:txXfrm>
    </dsp:sp>
    <dsp:sp modelId="{38E5ADAE-F84E-F346-BF35-41CB120D281E}">
      <dsp:nvSpPr>
        <dsp:cNvPr id="0" name=""/>
        <dsp:cNvSpPr/>
      </dsp:nvSpPr>
      <dsp:spPr>
        <a:xfrm>
          <a:off x="3815640" y="1869374"/>
          <a:ext cx="1361702" cy="680851"/>
        </a:xfrm>
        <a:prstGeom prst="roundRect">
          <a:avLst>
            <a:gd name="adj" fmla="val 10000"/>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miter lim="800000"/>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solidFill>
                <a:sysClr val="windowText" lastClr="000000"/>
              </a:solidFill>
              <a:latin typeface="+mj-lt"/>
              <a:ea typeface="+mn-ea"/>
              <a:cs typeface="+mn-cs"/>
            </a:rPr>
            <a:t>Age &amp; sex information</a:t>
          </a:r>
        </a:p>
      </dsp:txBody>
      <dsp:txXfrm>
        <a:off x="3835581" y="1889315"/>
        <a:ext cx="1321820" cy="640969"/>
      </dsp:txXfrm>
    </dsp:sp>
    <dsp:sp modelId="{D15D74C6-077B-A047-B364-50D04B7E0728}">
      <dsp:nvSpPr>
        <dsp:cNvPr id="0" name=""/>
        <dsp:cNvSpPr/>
      </dsp:nvSpPr>
      <dsp:spPr>
        <a:xfrm>
          <a:off x="5177343" y="2195935"/>
          <a:ext cx="544681" cy="27729"/>
        </a:xfrm>
        <a:custGeom>
          <a:avLst/>
          <a:gdLst/>
          <a:ahLst/>
          <a:cxnLst/>
          <a:rect l="0" t="0" r="0" b="0"/>
          <a:pathLst>
            <a:path>
              <a:moveTo>
                <a:pt x="0" y="10272"/>
              </a:moveTo>
              <a:lnTo>
                <a:pt x="519612" y="10272"/>
              </a:lnTo>
            </a:path>
          </a:pathLst>
        </a:custGeom>
        <a:noFill/>
        <a:ln w="9525" cap="flat" cmpd="sng" algn="ctr">
          <a:solidFill>
            <a:srgbClr val="4F81BD">
              <a:shade val="80000"/>
              <a:hueOff val="0"/>
              <a:satOff val="0"/>
              <a:lumOff val="0"/>
              <a:alphaOff val="0"/>
            </a:srgb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ysClr val="windowText" lastClr="000000">
                <a:hueOff val="0"/>
                <a:satOff val="0"/>
                <a:lumOff val="0"/>
                <a:alphaOff val="0"/>
              </a:sysClr>
            </a:solidFill>
            <a:latin typeface="+mj-lt"/>
            <a:ea typeface="+mn-ea"/>
            <a:cs typeface="+mn-cs"/>
          </a:endParaRPr>
        </a:p>
      </dsp:txBody>
      <dsp:txXfrm>
        <a:off x="5436067" y="2196182"/>
        <a:ext cx="27234" cy="27234"/>
      </dsp:txXfrm>
    </dsp:sp>
    <dsp:sp modelId="{ABCE964E-290C-3545-B60F-85022DC24CA2}">
      <dsp:nvSpPr>
        <dsp:cNvPr id="0" name=""/>
        <dsp:cNvSpPr/>
      </dsp:nvSpPr>
      <dsp:spPr>
        <a:xfrm>
          <a:off x="5722024" y="1869374"/>
          <a:ext cx="1361702" cy="680851"/>
        </a:xfrm>
        <a:prstGeom prst="roundRect">
          <a:avLst>
            <a:gd name="adj" fmla="val 10000"/>
          </a:avLst>
        </a:prstGeom>
        <a:gradFill rotWithShape="1">
          <a:gsLst>
            <a:gs pos="0">
              <a:srgbClr val="C0504D">
                <a:tint val="100000"/>
                <a:shade val="100000"/>
                <a:satMod val="130000"/>
              </a:srgbClr>
            </a:gs>
            <a:gs pos="100000">
              <a:srgbClr val="C0504D">
                <a:tint val="50000"/>
                <a:shade val="100000"/>
                <a:satMod val="350000"/>
              </a:srgbClr>
            </a:gs>
          </a:gsLst>
          <a:lin ang="16200000" scaled="0"/>
        </a:gradFill>
        <a:ln w="9525" cap="flat" cmpd="sng" algn="ctr">
          <a:solidFill>
            <a:srgbClr val="C0504D">
              <a:shade val="95000"/>
              <a:satMod val="105000"/>
            </a:srgbClr>
          </a:solidFill>
          <a:prstDash val="solid"/>
          <a:miter lim="800000"/>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solidFill>
                <a:srgbClr val="000000"/>
              </a:solidFill>
              <a:latin typeface="+mj-lt"/>
              <a:ea typeface="+mn-ea"/>
              <a:cs typeface="+mn-cs"/>
            </a:rPr>
            <a:t>Matching</a:t>
          </a:r>
        </a:p>
      </dsp:txBody>
      <dsp:txXfrm>
        <a:off x="5741965" y="1889315"/>
        <a:ext cx="1321820" cy="640969"/>
      </dsp:txXfrm>
    </dsp:sp>
    <dsp:sp modelId="{21AABA7B-55B0-6A40-96CF-1D2F0BFA25A9}">
      <dsp:nvSpPr>
        <dsp:cNvPr id="0" name=""/>
        <dsp:cNvSpPr/>
      </dsp:nvSpPr>
      <dsp:spPr>
        <a:xfrm rot="3654187">
          <a:off x="1076876" y="2881042"/>
          <a:ext cx="1120079" cy="27729"/>
        </a:xfrm>
        <a:custGeom>
          <a:avLst/>
          <a:gdLst/>
          <a:ahLst/>
          <a:cxnLst/>
          <a:rect l="0" t="0" r="0" b="0"/>
          <a:pathLst>
            <a:path>
              <a:moveTo>
                <a:pt x="0" y="10272"/>
              </a:moveTo>
              <a:lnTo>
                <a:pt x="1068528" y="10272"/>
              </a:lnTo>
            </a:path>
          </a:pathLst>
        </a:custGeom>
        <a:noFill/>
        <a:ln w="9525" cap="flat" cmpd="sng" algn="ctr">
          <a:solidFill>
            <a:srgbClr val="4F81BD">
              <a:shade val="60000"/>
              <a:hueOff val="0"/>
              <a:satOff val="0"/>
              <a:lumOff val="0"/>
              <a:alphaOff val="0"/>
            </a:srgb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ysClr val="windowText" lastClr="000000">
                <a:hueOff val="0"/>
                <a:satOff val="0"/>
                <a:lumOff val="0"/>
                <a:alphaOff val="0"/>
              </a:sysClr>
            </a:solidFill>
            <a:latin typeface="+mj-lt"/>
            <a:ea typeface="+mn-ea"/>
            <a:cs typeface="+mn-cs"/>
          </a:endParaRPr>
        </a:p>
      </dsp:txBody>
      <dsp:txXfrm>
        <a:off x="1608913" y="2866904"/>
        <a:ext cx="56003" cy="56003"/>
      </dsp:txXfrm>
    </dsp:sp>
    <dsp:sp modelId="{CCA65BF0-1949-D84B-AFEE-EB16C7165D88}">
      <dsp:nvSpPr>
        <dsp:cNvPr id="0" name=""/>
        <dsp:cNvSpPr/>
      </dsp:nvSpPr>
      <dsp:spPr>
        <a:xfrm>
          <a:off x="1909256" y="3043843"/>
          <a:ext cx="1361702" cy="680851"/>
        </a:xfrm>
        <a:prstGeom prst="roundRect">
          <a:avLst>
            <a:gd name="adj" fmla="val 10000"/>
          </a:avLst>
        </a:prstGeom>
        <a:gradFill rotWithShape="0">
          <a:gsLst>
            <a:gs pos="0">
              <a:srgbClr val="4F81BD">
                <a:hueOff val="0"/>
                <a:satOff val="0"/>
                <a:lumOff val="0"/>
                <a:alphaOff val="0"/>
                <a:tint val="100000"/>
                <a:shade val="100000"/>
                <a:satMod val="130000"/>
              </a:srgbClr>
            </a:gs>
            <a:gs pos="100000">
              <a:srgbClr val="4F81BD">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solidFill>
                <a:sysClr val="window" lastClr="FFFFFF"/>
              </a:solidFill>
              <a:latin typeface="+mj-lt"/>
              <a:ea typeface="+mn-ea"/>
              <a:cs typeface="+mn-cs"/>
            </a:rPr>
            <a:t>Central </a:t>
          </a:r>
          <a:r>
            <a:rPr lang="en-US" sz="1700" kern="1200" dirty="0" err="1">
              <a:solidFill>
                <a:sysClr val="window" lastClr="FFFFFF"/>
              </a:solidFill>
              <a:latin typeface="+mj-lt"/>
              <a:ea typeface="+mn-ea"/>
              <a:cs typeface="+mn-cs"/>
            </a:rPr>
            <a:t>Biorepository</a:t>
          </a:r>
          <a:endParaRPr lang="en-US" sz="1700" kern="1200" dirty="0">
            <a:solidFill>
              <a:sysClr val="window" lastClr="FFFFFF"/>
            </a:solidFill>
            <a:latin typeface="+mj-lt"/>
            <a:ea typeface="+mn-ea"/>
            <a:cs typeface="+mn-cs"/>
          </a:endParaRPr>
        </a:p>
      </dsp:txBody>
      <dsp:txXfrm>
        <a:off x="1929197" y="3063784"/>
        <a:ext cx="1321820" cy="640969"/>
      </dsp:txXfrm>
    </dsp:sp>
    <dsp:sp modelId="{83F2B571-61A6-FA44-B601-A44A9C894AD6}">
      <dsp:nvSpPr>
        <dsp:cNvPr id="0" name=""/>
        <dsp:cNvSpPr/>
      </dsp:nvSpPr>
      <dsp:spPr>
        <a:xfrm>
          <a:off x="3270959" y="3370404"/>
          <a:ext cx="544681" cy="27729"/>
        </a:xfrm>
        <a:custGeom>
          <a:avLst/>
          <a:gdLst/>
          <a:ahLst/>
          <a:cxnLst/>
          <a:rect l="0" t="0" r="0" b="0"/>
          <a:pathLst>
            <a:path>
              <a:moveTo>
                <a:pt x="0" y="10272"/>
              </a:moveTo>
              <a:lnTo>
                <a:pt x="519612" y="10272"/>
              </a:lnTo>
            </a:path>
          </a:pathLst>
        </a:custGeom>
        <a:noFill/>
        <a:ln w="9525" cap="flat" cmpd="sng" algn="ctr">
          <a:solidFill>
            <a:srgbClr val="4F81BD">
              <a:shade val="80000"/>
              <a:hueOff val="0"/>
              <a:satOff val="0"/>
              <a:lumOff val="0"/>
              <a:alphaOff val="0"/>
            </a:srgb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ysClr val="windowText" lastClr="000000">
                <a:hueOff val="0"/>
                <a:satOff val="0"/>
                <a:lumOff val="0"/>
                <a:alphaOff val="0"/>
              </a:sysClr>
            </a:solidFill>
            <a:latin typeface="+mj-lt"/>
            <a:ea typeface="+mn-ea"/>
            <a:cs typeface="+mn-cs"/>
          </a:endParaRPr>
        </a:p>
      </dsp:txBody>
      <dsp:txXfrm>
        <a:off x="3529682" y="3370651"/>
        <a:ext cx="27234" cy="27234"/>
      </dsp:txXfrm>
    </dsp:sp>
    <dsp:sp modelId="{35503C7B-A3B6-494C-9729-7E228537EBAA}">
      <dsp:nvSpPr>
        <dsp:cNvPr id="0" name=""/>
        <dsp:cNvSpPr/>
      </dsp:nvSpPr>
      <dsp:spPr>
        <a:xfrm>
          <a:off x="3815640" y="3043843"/>
          <a:ext cx="1361702" cy="680851"/>
        </a:xfrm>
        <a:prstGeom prst="roundRect">
          <a:avLst>
            <a:gd name="adj" fmla="val 10000"/>
          </a:avLst>
        </a:prstGeom>
        <a:gradFill rotWithShape="0">
          <a:gsLst>
            <a:gs pos="0">
              <a:srgbClr val="4F81BD">
                <a:hueOff val="0"/>
                <a:satOff val="0"/>
                <a:lumOff val="0"/>
                <a:alphaOff val="0"/>
                <a:tint val="100000"/>
                <a:shade val="100000"/>
                <a:satMod val="130000"/>
              </a:srgbClr>
            </a:gs>
            <a:gs pos="100000">
              <a:srgbClr val="4F81BD">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solidFill>
                <a:sysClr val="window" lastClr="FFFFFF"/>
              </a:solidFill>
              <a:latin typeface="+mj-lt"/>
              <a:ea typeface="+mn-ea"/>
              <a:cs typeface="+mn-cs"/>
            </a:rPr>
            <a:t>Array</a:t>
          </a:r>
          <a:br>
            <a:rPr lang="en-US" sz="1700" kern="1200" dirty="0">
              <a:solidFill>
                <a:sysClr val="window" lastClr="FFFFFF"/>
              </a:solidFill>
              <a:latin typeface="+mj-lt"/>
              <a:ea typeface="+mn-ea"/>
              <a:cs typeface="+mn-cs"/>
            </a:rPr>
          </a:br>
          <a:r>
            <a:rPr lang="en-US" sz="1700" kern="1200" dirty="0">
              <a:solidFill>
                <a:sysClr val="window" lastClr="FFFFFF"/>
              </a:solidFill>
              <a:latin typeface="+mj-lt"/>
              <a:ea typeface="+mn-ea"/>
              <a:cs typeface="+mn-cs"/>
            </a:rPr>
            <a:t>Genotyping</a:t>
          </a:r>
        </a:p>
      </dsp:txBody>
      <dsp:txXfrm>
        <a:off x="3835581" y="3063784"/>
        <a:ext cx="1321820" cy="640969"/>
      </dsp:txXfrm>
    </dsp:sp>
    <dsp:sp modelId="{46A1F7CE-6E1B-1649-B870-DA5FF07FA7A3}">
      <dsp:nvSpPr>
        <dsp:cNvPr id="0" name=""/>
        <dsp:cNvSpPr/>
      </dsp:nvSpPr>
      <dsp:spPr>
        <a:xfrm rot="19457599">
          <a:off x="5114295" y="3174659"/>
          <a:ext cx="670776" cy="27729"/>
        </a:xfrm>
        <a:custGeom>
          <a:avLst/>
          <a:gdLst/>
          <a:ahLst/>
          <a:cxnLst/>
          <a:rect l="0" t="0" r="0" b="0"/>
          <a:pathLst>
            <a:path>
              <a:moveTo>
                <a:pt x="0" y="10272"/>
              </a:moveTo>
              <a:lnTo>
                <a:pt x="639904" y="10272"/>
              </a:lnTo>
            </a:path>
          </a:pathLst>
        </a:custGeom>
        <a:noFill/>
        <a:ln w="9525" cap="flat" cmpd="sng" algn="ctr">
          <a:solidFill>
            <a:srgbClr val="4F81BD">
              <a:shade val="80000"/>
              <a:hueOff val="0"/>
              <a:satOff val="0"/>
              <a:lumOff val="0"/>
              <a:alphaOff val="0"/>
            </a:srgb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ysClr val="windowText" lastClr="000000">
                <a:hueOff val="0"/>
                <a:satOff val="0"/>
                <a:lumOff val="0"/>
                <a:alphaOff val="0"/>
              </a:sysClr>
            </a:solidFill>
            <a:latin typeface="+mj-lt"/>
            <a:ea typeface="+mn-ea"/>
            <a:cs typeface="+mn-cs"/>
          </a:endParaRPr>
        </a:p>
      </dsp:txBody>
      <dsp:txXfrm>
        <a:off x="5432914" y="3171754"/>
        <a:ext cx="33538" cy="33538"/>
      </dsp:txXfrm>
    </dsp:sp>
    <dsp:sp modelId="{147C893F-E5BB-EE4F-8FA2-006291B4EB3E}">
      <dsp:nvSpPr>
        <dsp:cNvPr id="0" name=""/>
        <dsp:cNvSpPr/>
      </dsp:nvSpPr>
      <dsp:spPr>
        <a:xfrm>
          <a:off x="5722024" y="2652353"/>
          <a:ext cx="1361702" cy="680851"/>
        </a:xfrm>
        <a:prstGeom prst="roundRect">
          <a:avLst>
            <a:gd name="adj" fmla="val 10000"/>
          </a:avLst>
        </a:prstGeom>
        <a:solidFill>
          <a:schemeClr val="accent4">
            <a:lumMod val="60000"/>
            <a:lumOff val="40000"/>
          </a:schemeClr>
        </a:solidFill>
        <a:ln w="9525" cap="flat" cmpd="sng" algn="ctr">
          <a:solidFill>
            <a:srgbClr val="9BBB59">
              <a:shade val="95000"/>
              <a:satMod val="105000"/>
            </a:srgbClr>
          </a:solidFill>
          <a:prstDash val="solid"/>
          <a:miter lim="800000"/>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solidFill>
                <a:srgbClr val="000000"/>
              </a:solidFill>
              <a:latin typeface="+mj-lt"/>
              <a:ea typeface="+mn-ea"/>
              <a:cs typeface="+mn-cs"/>
            </a:rPr>
            <a:t>Principal Components</a:t>
          </a:r>
        </a:p>
      </dsp:txBody>
      <dsp:txXfrm>
        <a:off x="5741965" y="2672294"/>
        <a:ext cx="1321820" cy="640969"/>
      </dsp:txXfrm>
    </dsp:sp>
    <dsp:sp modelId="{19D177FD-33CA-7B48-BC77-8E2B511357DC}">
      <dsp:nvSpPr>
        <dsp:cNvPr id="0" name=""/>
        <dsp:cNvSpPr/>
      </dsp:nvSpPr>
      <dsp:spPr>
        <a:xfrm rot="2142401">
          <a:off x="5114295" y="3566148"/>
          <a:ext cx="670776" cy="27729"/>
        </a:xfrm>
        <a:custGeom>
          <a:avLst/>
          <a:gdLst/>
          <a:ahLst/>
          <a:cxnLst/>
          <a:rect l="0" t="0" r="0" b="0"/>
          <a:pathLst>
            <a:path>
              <a:moveTo>
                <a:pt x="0" y="10272"/>
              </a:moveTo>
              <a:lnTo>
                <a:pt x="639904" y="10272"/>
              </a:lnTo>
            </a:path>
          </a:pathLst>
        </a:custGeom>
        <a:noFill/>
        <a:ln w="9525" cap="flat" cmpd="sng" algn="ctr">
          <a:solidFill>
            <a:srgbClr val="4F81BD">
              <a:shade val="80000"/>
              <a:hueOff val="0"/>
              <a:satOff val="0"/>
              <a:lumOff val="0"/>
              <a:alphaOff val="0"/>
            </a:srgb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ysClr val="windowText" lastClr="000000">
                <a:hueOff val="0"/>
                <a:satOff val="0"/>
                <a:lumOff val="0"/>
                <a:alphaOff val="0"/>
              </a:sysClr>
            </a:solidFill>
            <a:latin typeface="+mj-lt"/>
            <a:ea typeface="+mn-ea"/>
            <a:cs typeface="+mn-cs"/>
          </a:endParaRPr>
        </a:p>
      </dsp:txBody>
      <dsp:txXfrm>
        <a:off x="5432914" y="3563244"/>
        <a:ext cx="33538" cy="33538"/>
      </dsp:txXfrm>
    </dsp:sp>
    <dsp:sp modelId="{F749C056-B1C7-7A4F-A782-F927FEEF425A}">
      <dsp:nvSpPr>
        <dsp:cNvPr id="0" name=""/>
        <dsp:cNvSpPr/>
      </dsp:nvSpPr>
      <dsp:spPr>
        <a:xfrm>
          <a:off x="5722024" y="3435332"/>
          <a:ext cx="1361702" cy="680851"/>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solidFill>
                <a:sysClr val="window" lastClr="FFFFFF"/>
              </a:solidFill>
              <a:latin typeface="+mj-lt"/>
              <a:ea typeface="+mn-ea"/>
              <a:cs typeface="+mn-cs"/>
            </a:rPr>
            <a:t>Imputation</a:t>
          </a:r>
        </a:p>
      </dsp:txBody>
      <dsp:txXfrm>
        <a:off x="5741965" y="3455273"/>
        <a:ext cx="1321820" cy="6409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1BCAF-95AC-344F-8D78-F207D0714D42}">
      <dsp:nvSpPr>
        <dsp:cNvPr id="0" name=""/>
        <dsp:cNvSpPr/>
      </dsp:nvSpPr>
      <dsp:spPr>
        <a:xfrm>
          <a:off x="0" y="2122312"/>
          <a:ext cx="5562600" cy="696590"/>
        </a:xfrm>
        <a:prstGeom prst="rect">
          <a:avLst/>
        </a:prstGeom>
        <a:solidFill>
          <a:schemeClr val="accent3">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err="1"/>
            <a:t>PheWAS</a:t>
          </a:r>
          <a:r>
            <a:rPr lang="en-US" sz="2000" kern="1200" dirty="0"/>
            <a:t> Codes with &gt; 50 Cases</a:t>
          </a:r>
        </a:p>
      </dsp:txBody>
      <dsp:txXfrm>
        <a:off x="0" y="2122312"/>
        <a:ext cx="5562600" cy="376158"/>
      </dsp:txXfrm>
    </dsp:sp>
    <dsp:sp modelId="{D6210CB3-30E8-EB49-BF4C-70F149344F50}">
      <dsp:nvSpPr>
        <dsp:cNvPr id="0" name=""/>
        <dsp:cNvSpPr/>
      </dsp:nvSpPr>
      <dsp:spPr>
        <a:xfrm>
          <a:off x="0" y="2484539"/>
          <a:ext cx="5562600" cy="320431"/>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lvl="0" algn="ctr" defTabSz="889000">
            <a:lnSpc>
              <a:spcPct val="90000"/>
            </a:lnSpc>
            <a:spcBef>
              <a:spcPct val="0"/>
            </a:spcBef>
            <a:spcAft>
              <a:spcPct val="35000"/>
            </a:spcAft>
          </a:pPr>
          <a:r>
            <a:rPr lang="en-US" sz="2000" b="1" kern="1200" dirty="0"/>
            <a:t>1,653</a:t>
          </a:r>
        </a:p>
      </dsp:txBody>
      <dsp:txXfrm>
        <a:off x="0" y="2484539"/>
        <a:ext cx="5562600" cy="320431"/>
      </dsp:txXfrm>
    </dsp:sp>
    <dsp:sp modelId="{95EFD091-48F7-0942-87BD-96B33FAC3A5B}">
      <dsp:nvSpPr>
        <dsp:cNvPr id="0" name=""/>
        <dsp:cNvSpPr/>
      </dsp:nvSpPr>
      <dsp:spPr>
        <a:xfrm rot="10800000">
          <a:off x="0" y="1061405"/>
          <a:ext cx="5562600" cy="1071355"/>
        </a:xfrm>
        <a:prstGeom prst="upArrowCallout">
          <a:avLst/>
        </a:prstGeom>
        <a:solidFill>
          <a:schemeClr val="bg2">
            <a:lumMod val="2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a:t>Unique ICD codes</a:t>
          </a:r>
        </a:p>
      </dsp:txBody>
      <dsp:txXfrm rot="-10800000">
        <a:off x="0" y="1061405"/>
        <a:ext cx="5562600" cy="376045"/>
      </dsp:txXfrm>
    </dsp:sp>
    <dsp:sp modelId="{121A5384-5E41-C74A-9CFD-7596B7C047E6}">
      <dsp:nvSpPr>
        <dsp:cNvPr id="0" name=""/>
        <dsp:cNvSpPr/>
      </dsp:nvSpPr>
      <dsp:spPr>
        <a:xfrm>
          <a:off x="0" y="1437451"/>
          <a:ext cx="5562600" cy="320335"/>
        </a:xfrm>
        <a:prstGeom prst="rect">
          <a:avLst/>
        </a:prstGeom>
        <a:solidFill>
          <a:schemeClr val="accent5">
            <a:tint val="40000"/>
            <a:alpha val="90000"/>
            <a:hueOff val="-3369880"/>
            <a:satOff val="-11416"/>
            <a:lumOff val="-1464"/>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lvl="0" algn="ctr" defTabSz="889000">
            <a:lnSpc>
              <a:spcPct val="90000"/>
            </a:lnSpc>
            <a:spcBef>
              <a:spcPct val="0"/>
            </a:spcBef>
            <a:spcAft>
              <a:spcPct val="35000"/>
            </a:spcAft>
          </a:pPr>
          <a:r>
            <a:rPr lang="en-US" sz="2000" b="1" i="0" kern="1200" dirty="0"/>
            <a:t>27,580</a:t>
          </a:r>
          <a:endParaRPr lang="en-US" sz="2000" b="1" kern="1200" dirty="0"/>
        </a:p>
      </dsp:txBody>
      <dsp:txXfrm>
        <a:off x="0" y="1437451"/>
        <a:ext cx="5562600" cy="320335"/>
      </dsp:txXfrm>
    </dsp:sp>
    <dsp:sp modelId="{52EE17F7-8DD4-5144-9BEF-7BB85010FE90}">
      <dsp:nvSpPr>
        <dsp:cNvPr id="0" name=""/>
        <dsp:cNvSpPr/>
      </dsp:nvSpPr>
      <dsp:spPr>
        <a:xfrm rot="10800000">
          <a:off x="0" y="0"/>
          <a:ext cx="5562600" cy="1071355"/>
        </a:xfrm>
        <a:prstGeom prst="upArrowCallou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a:t>ICD Code Days</a:t>
          </a:r>
        </a:p>
      </dsp:txBody>
      <dsp:txXfrm rot="-10800000">
        <a:off x="0" y="0"/>
        <a:ext cx="5562600" cy="376045"/>
      </dsp:txXfrm>
    </dsp:sp>
    <dsp:sp modelId="{731DAD74-60E0-A442-BF70-481139D70078}">
      <dsp:nvSpPr>
        <dsp:cNvPr id="0" name=""/>
        <dsp:cNvSpPr/>
      </dsp:nvSpPr>
      <dsp:spPr>
        <a:xfrm>
          <a:off x="0" y="376544"/>
          <a:ext cx="5562600" cy="320335"/>
        </a:xfrm>
        <a:prstGeom prst="rect">
          <a:avLst/>
        </a:prstGeom>
        <a:solidFill>
          <a:schemeClr val="accent5">
            <a:tint val="40000"/>
            <a:alpha val="90000"/>
            <a:hueOff val="-6739760"/>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lvl="0" algn="ctr" defTabSz="889000">
            <a:lnSpc>
              <a:spcPct val="90000"/>
            </a:lnSpc>
            <a:spcBef>
              <a:spcPct val="0"/>
            </a:spcBef>
            <a:spcAft>
              <a:spcPct val="35000"/>
            </a:spcAft>
          </a:pPr>
          <a:r>
            <a:rPr lang="en-US" sz="2000" b="1" i="0" kern="1200" dirty="0"/>
            <a:t>5.9 million</a:t>
          </a:r>
          <a:endParaRPr lang="en-US" sz="2000" b="1" kern="1200" dirty="0"/>
        </a:p>
      </dsp:txBody>
      <dsp:txXfrm>
        <a:off x="0" y="376544"/>
        <a:ext cx="5562600" cy="3203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071C0-1C6C-CE4E-B9BC-04A856BFF477}">
      <dsp:nvSpPr>
        <dsp:cNvPr id="0" name=""/>
        <dsp:cNvSpPr/>
      </dsp:nvSpPr>
      <dsp:spPr>
        <a:xfrm>
          <a:off x="6931" y="446053"/>
          <a:ext cx="2071799" cy="1243079"/>
        </a:xfrm>
        <a:prstGeom prst="roundRect">
          <a:avLst>
            <a:gd name="adj" fmla="val 10000"/>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Curate </a:t>
          </a:r>
          <a:r>
            <a:rPr lang="en-US" sz="1900" kern="1200" dirty="0"/>
            <a:t>Effect Sizes </a:t>
          </a:r>
          <a:r>
            <a:rPr lang="en-US" sz="1900" kern="1200" dirty="0" smtClean="0"/>
            <a:t>and</a:t>
          </a:r>
          <a:r>
            <a:rPr lang="en-US" sz="1900" kern="1200" baseline="0" dirty="0" smtClean="0"/>
            <a:t> SNP list from </a:t>
          </a:r>
          <a:r>
            <a:rPr lang="en-US" sz="1900" kern="1200" dirty="0" smtClean="0"/>
            <a:t> </a:t>
          </a:r>
          <a:r>
            <a:rPr lang="en-US" sz="1900" kern="1200" dirty="0"/>
            <a:t>published GWAS</a:t>
          </a:r>
        </a:p>
      </dsp:txBody>
      <dsp:txXfrm>
        <a:off x="43340" y="482462"/>
        <a:ext cx="1998981" cy="1170261"/>
      </dsp:txXfrm>
    </dsp:sp>
    <dsp:sp modelId="{7240045D-9A9A-3D4A-9765-6DD457739491}">
      <dsp:nvSpPr>
        <dsp:cNvPr id="0" name=""/>
        <dsp:cNvSpPr/>
      </dsp:nvSpPr>
      <dsp:spPr>
        <a:xfrm>
          <a:off x="2285910" y="810690"/>
          <a:ext cx="439221" cy="51380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285910" y="913451"/>
        <a:ext cx="307455" cy="308284"/>
      </dsp:txXfrm>
    </dsp:sp>
    <dsp:sp modelId="{AAF41C4C-7763-8543-AC82-C26D5B1E3FF0}">
      <dsp:nvSpPr>
        <dsp:cNvPr id="0" name=""/>
        <dsp:cNvSpPr/>
      </dsp:nvSpPr>
      <dsp:spPr>
        <a:xfrm>
          <a:off x="2907450" y="446053"/>
          <a:ext cx="2071799" cy="1243079"/>
        </a:xfrm>
        <a:prstGeom prst="roundRect">
          <a:avLst>
            <a:gd name="adj" fmla="val 10000"/>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a:t>Polygenic Risk Scores  (PRS)</a:t>
          </a:r>
        </a:p>
      </dsp:txBody>
      <dsp:txXfrm>
        <a:off x="2943859" y="482462"/>
        <a:ext cx="1998981" cy="1170261"/>
      </dsp:txXfrm>
    </dsp:sp>
    <dsp:sp modelId="{D8DF3433-B80B-CA40-897F-E1ADC87B5C54}">
      <dsp:nvSpPr>
        <dsp:cNvPr id="0" name=""/>
        <dsp:cNvSpPr/>
      </dsp:nvSpPr>
      <dsp:spPr>
        <a:xfrm>
          <a:off x="5186429" y="810690"/>
          <a:ext cx="439221" cy="51380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5186429" y="913451"/>
        <a:ext cx="307455" cy="308284"/>
      </dsp:txXfrm>
    </dsp:sp>
    <dsp:sp modelId="{A0A36CA2-905D-2A49-A2F3-E0CC465067A6}">
      <dsp:nvSpPr>
        <dsp:cNvPr id="0" name=""/>
        <dsp:cNvSpPr/>
      </dsp:nvSpPr>
      <dsp:spPr>
        <a:xfrm>
          <a:off x="5807969" y="446053"/>
          <a:ext cx="2071799" cy="1243079"/>
        </a:xfrm>
        <a:prstGeom prst="roundRect">
          <a:avLst>
            <a:gd name="adj" fmla="val 10000"/>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a:t>PRS Phenome-wide Association Study (PheWAS)</a:t>
          </a:r>
        </a:p>
      </dsp:txBody>
      <dsp:txXfrm>
        <a:off x="5844378" y="482462"/>
        <a:ext cx="1998981" cy="117026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8D8819-3080-5547-A669-3036D5E1E72F}" type="datetimeFigureOut">
              <a:rPr lang="en-US" smtClean="0"/>
              <a:t>12/21/19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722C46-3F4A-4044-8A67-B7B350954960}" type="slidenum">
              <a:rPr lang="en-US" smtClean="0"/>
              <a:t>‹#›</a:t>
            </a:fld>
            <a:endParaRPr lang="en-US"/>
          </a:p>
        </p:txBody>
      </p:sp>
    </p:spTree>
    <p:extLst>
      <p:ext uri="{BB962C8B-B14F-4D97-AF65-F5344CB8AC3E}">
        <p14:creationId xmlns:p14="http://schemas.microsoft.com/office/powerpoint/2010/main" val="2781139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722C46-3F4A-4044-8A67-B7B350954960}" type="slidenum">
              <a:rPr lang="en-US" smtClean="0"/>
              <a:t>1</a:t>
            </a:fld>
            <a:endParaRPr lang="en-US"/>
          </a:p>
        </p:txBody>
      </p:sp>
    </p:spTree>
    <p:extLst>
      <p:ext uri="{BB962C8B-B14F-4D97-AF65-F5344CB8AC3E}">
        <p14:creationId xmlns:p14="http://schemas.microsoft.com/office/powerpoint/2010/main" val="2030170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722C46-3F4A-4044-8A67-B7B350954960}" type="slidenum">
              <a:rPr lang="en-US" smtClean="0"/>
              <a:t>10</a:t>
            </a:fld>
            <a:endParaRPr lang="en-US"/>
          </a:p>
        </p:txBody>
      </p:sp>
    </p:spTree>
    <p:extLst>
      <p:ext uri="{BB962C8B-B14F-4D97-AF65-F5344CB8AC3E}">
        <p14:creationId xmlns:p14="http://schemas.microsoft.com/office/powerpoint/2010/main" val="1217241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Adopting a new terminology for the program – Precision Health – we are actively seeking to use a wider “phenotype” to describe the individual.  We know intuitively that social, environmental and behavioral factors can have as much or more impact on disease manifestation in an individual.  However, with the ability to amass and process much larger data sets, electronic health records that can be adapted to contain more nuanced information  and advances in implementation science, healthcare providers have an unprecedented opportunity to take this knowledge and, in partnership with their patients, make Precision Health a reality.</a:t>
            </a:r>
          </a:p>
          <a:p>
            <a:endParaRPr lang="en-US" sz="1400" dirty="0"/>
          </a:p>
          <a:p>
            <a:r>
              <a:rPr lang="en-US" sz="1400" dirty="0"/>
              <a:t>In addition to the traditional strengths in medicine, engineering, pharmacy and public health, researchers with expertise across the campus from the schools of social work and natural sciences to ISR researchers can engage and build a richer program.</a:t>
            </a:r>
          </a:p>
        </p:txBody>
      </p:sp>
      <p:sp>
        <p:nvSpPr>
          <p:cNvPr id="4" name="Slide Number Placeholder 3"/>
          <p:cNvSpPr>
            <a:spLocks noGrp="1"/>
          </p:cNvSpPr>
          <p:nvPr>
            <p:ph type="sldNum" sz="quarter" idx="10"/>
          </p:nvPr>
        </p:nvSpPr>
        <p:spPr/>
        <p:txBody>
          <a:bodyPr/>
          <a:lstStyle/>
          <a:p>
            <a:fld id="{4040F445-DC38-4AA7-ADD3-A5A42148531E}"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035447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Adopting a new terminology for the program – Precision Health – we are actively seeking to use a wider “phenotype” to describe the individual.  We know intuitively that social, environmental and behavioral factors can have as much or more impact on disease manifestation in an individual.  However, with the ability to amass and process much larger data sets, electronic health records that can be adapted to contain more nuanced information  and advances in implementation science, healthcare providers have an unprecedented opportunity to take this knowledge and, in partnership with their patients, make Precision Health a reality.</a:t>
            </a:r>
          </a:p>
          <a:p>
            <a:endParaRPr lang="en-US" sz="1400" dirty="0"/>
          </a:p>
          <a:p>
            <a:r>
              <a:rPr lang="en-US" sz="1400" dirty="0"/>
              <a:t>In addition to the traditional strengths in medicine, engineering, pharmacy and public health, researchers with expertise across the campus from the schools of social work and natural sciences to ISR researchers can engage and build a richer program.</a:t>
            </a:r>
          </a:p>
        </p:txBody>
      </p:sp>
      <p:sp>
        <p:nvSpPr>
          <p:cNvPr id="4" name="Slide Number Placeholder 3"/>
          <p:cNvSpPr>
            <a:spLocks noGrp="1"/>
          </p:cNvSpPr>
          <p:nvPr>
            <p:ph type="sldNum" sz="quarter" idx="10"/>
          </p:nvPr>
        </p:nvSpPr>
        <p:spPr/>
        <p:txBody>
          <a:bodyPr/>
          <a:lstStyle/>
          <a:p>
            <a:fld id="{4040F445-DC38-4AA7-ADD3-A5A42148531E}"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207703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722C46-3F4A-4044-8A67-B7B350954960}" type="slidenum">
              <a:rPr lang="en-US" smtClean="0"/>
              <a:t>13</a:t>
            </a:fld>
            <a:endParaRPr lang="en-US"/>
          </a:p>
        </p:txBody>
      </p:sp>
    </p:spTree>
    <p:extLst>
      <p:ext uri="{BB962C8B-B14F-4D97-AF65-F5344CB8AC3E}">
        <p14:creationId xmlns:p14="http://schemas.microsoft.com/office/powerpoint/2010/main" val="1245055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722C46-3F4A-4044-8A67-B7B350954960}" type="slidenum">
              <a:rPr lang="en-US" smtClean="0"/>
              <a:t>14</a:t>
            </a:fld>
            <a:endParaRPr lang="en-US"/>
          </a:p>
        </p:txBody>
      </p:sp>
    </p:spTree>
    <p:extLst>
      <p:ext uri="{BB962C8B-B14F-4D97-AF65-F5344CB8AC3E}">
        <p14:creationId xmlns:p14="http://schemas.microsoft.com/office/powerpoint/2010/main" val="570039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23B3C-C11E-4879-AA0B-99CCBB69E187}" type="slidenum">
              <a:rPr lang="en-US" smtClean="0"/>
              <a:t>15</a:t>
            </a:fld>
            <a:endParaRPr lang="en-US" dirty="0"/>
          </a:p>
        </p:txBody>
      </p:sp>
    </p:spTree>
    <p:extLst>
      <p:ext uri="{BB962C8B-B14F-4D97-AF65-F5344CB8AC3E}">
        <p14:creationId xmlns:p14="http://schemas.microsoft.com/office/powerpoint/2010/main" val="898457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7976CF-F5FA-AE49-8527-2D96C33F52E9}" type="slidenum">
              <a:rPr lang="en-US" smtClean="0"/>
              <a:t>16</a:t>
            </a:fld>
            <a:endParaRPr lang="en-US" dirty="0"/>
          </a:p>
        </p:txBody>
      </p:sp>
    </p:spTree>
    <p:extLst>
      <p:ext uri="{BB962C8B-B14F-4D97-AF65-F5344CB8AC3E}">
        <p14:creationId xmlns:p14="http://schemas.microsoft.com/office/powerpoint/2010/main" val="425133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722C46-3F4A-4044-8A67-B7B350954960}" type="slidenum">
              <a:rPr lang="en-US" smtClean="0"/>
              <a:t>17</a:t>
            </a:fld>
            <a:endParaRPr lang="en-US"/>
          </a:p>
        </p:txBody>
      </p:sp>
    </p:spTree>
    <p:extLst>
      <p:ext uri="{BB962C8B-B14F-4D97-AF65-F5344CB8AC3E}">
        <p14:creationId xmlns:p14="http://schemas.microsoft.com/office/powerpoint/2010/main" val="733411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722C46-3F4A-4044-8A67-B7B350954960}" type="slidenum">
              <a:rPr lang="en-US" smtClean="0"/>
              <a:t>18</a:t>
            </a:fld>
            <a:endParaRPr lang="en-US"/>
          </a:p>
        </p:txBody>
      </p:sp>
    </p:spTree>
    <p:extLst>
      <p:ext uri="{BB962C8B-B14F-4D97-AF65-F5344CB8AC3E}">
        <p14:creationId xmlns:p14="http://schemas.microsoft.com/office/powerpoint/2010/main" val="2035640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722C46-3F4A-4044-8A67-B7B350954960}" type="slidenum">
              <a:rPr lang="en-US" smtClean="0"/>
              <a:t>19</a:t>
            </a:fld>
            <a:endParaRPr lang="en-US"/>
          </a:p>
        </p:txBody>
      </p:sp>
    </p:spTree>
    <p:extLst>
      <p:ext uri="{BB962C8B-B14F-4D97-AF65-F5344CB8AC3E}">
        <p14:creationId xmlns:p14="http://schemas.microsoft.com/office/powerpoint/2010/main" val="1446306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722C46-3F4A-4044-8A67-B7B350954960}" type="slidenum">
              <a:rPr lang="en-US" smtClean="0"/>
              <a:t>2</a:t>
            </a:fld>
            <a:endParaRPr lang="en-US"/>
          </a:p>
        </p:txBody>
      </p:sp>
    </p:spTree>
    <p:extLst>
      <p:ext uri="{BB962C8B-B14F-4D97-AF65-F5344CB8AC3E}">
        <p14:creationId xmlns:p14="http://schemas.microsoft.com/office/powerpoint/2010/main" val="1850250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722C46-3F4A-4044-8A67-B7B350954960}" type="slidenum">
              <a:rPr lang="en-US" smtClean="0"/>
              <a:t>20</a:t>
            </a:fld>
            <a:endParaRPr lang="en-US"/>
          </a:p>
        </p:txBody>
      </p:sp>
    </p:spTree>
    <p:extLst>
      <p:ext uri="{BB962C8B-B14F-4D97-AF65-F5344CB8AC3E}">
        <p14:creationId xmlns:p14="http://schemas.microsoft.com/office/powerpoint/2010/main" val="705575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2EC6C8-9BB9-FA4F-9004-C9651CBA96C2}"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023157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it enriched for cancer, it could be cancer patients have more procedures or</a:t>
            </a:r>
            <a:r>
              <a:rPr lang="en-US" baseline="0" dirty="0"/>
              <a:t> they choose to come to academic medical centers for diagnostic and interventional procedures…</a:t>
            </a:r>
            <a:endParaRPr lang="en-US" dirty="0"/>
          </a:p>
        </p:txBody>
      </p:sp>
      <p:sp>
        <p:nvSpPr>
          <p:cNvPr id="4" name="Slide Number Placeholder 3"/>
          <p:cNvSpPr>
            <a:spLocks noGrp="1"/>
          </p:cNvSpPr>
          <p:nvPr>
            <p:ph type="sldNum" sz="quarter" idx="10"/>
          </p:nvPr>
        </p:nvSpPr>
        <p:spPr/>
        <p:txBody>
          <a:bodyPr/>
          <a:lstStyle/>
          <a:p>
            <a:fld id="{D3043276-AF1F-458D-9A1D-AD403CCD678A}" type="slidenum">
              <a:rPr lang="en-US" smtClean="0"/>
              <a:t>22</a:t>
            </a:fld>
            <a:endParaRPr lang="en-US" dirty="0"/>
          </a:p>
        </p:txBody>
      </p:sp>
    </p:spTree>
    <p:extLst>
      <p:ext uri="{BB962C8B-B14F-4D97-AF65-F5344CB8AC3E}">
        <p14:creationId xmlns:p14="http://schemas.microsoft.com/office/powerpoint/2010/main" val="447801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23B3C-C11E-4879-AA0B-99CCBB69E187}" type="slidenum">
              <a:rPr lang="en-US" smtClean="0"/>
              <a:t>23</a:t>
            </a:fld>
            <a:endParaRPr lang="en-US" dirty="0"/>
          </a:p>
        </p:txBody>
      </p:sp>
    </p:spTree>
    <p:extLst>
      <p:ext uri="{BB962C8B-B14F-4D97-AF65-F5344CB8AC3E}">
        <p14:creationId xmlns:p14="http://schemas.microsoft.com/office/powerpoint/2010/main" val="1748023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23B3C-C11E-4879-AA0B-99CCBB69E187}" type="slidenum">
              <a:rPr lang="en-US" smtClean="0"/>
              <a:t>24</a:t>
            </a:fld>
            <a:endParaRPr lang="en-US" dirty="0"/>
          </a:p>
        </p:txBody>
      </p:sp>
    </p:spTree>
    <p:extLst>
      <p:ext uri="{BB962C8B-B14F-4D97-AF65-F5344CB8AC3E}">
        <p14:creationId xmlns:p14="http://schemas.microsoft.com/office/powerpoint/2010/main" val="468477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043276-AF1F-458D-9A1D-AD403CCD678A}" type="slidenum">
              <a:rPr lang="en-US" smtClean="0"/>
              <a:t>25</a:t>
            </a:fld>
            <a:endParaRPr lang="en-US" dirty="0"/>
          </a:p>
        </p:txBody>
      </p:sp>
    </p:spTree>
    <p:extLst>
      <p:ext uri="{BB962C8B-B14F-4D97-AF65-F5344CB8AC3E}">
        <p14:creationId xmlns:p14="http://schemas.microsoft.com/office/powerpoint/2010/main" val="2084623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23B3C-C11E-4879-AA0B-99CCBB69E187}" type="slidenum">
              <a:rPr lang="en-US" smtClean="0"/>
              <a:t>26</a:t>
            </a:fld>
            <a:endParaRPr lang="en-US" dirty="0"/>
          </a:p>
        </p:txBody>
      </p:sp>
    </p:spTree>
    <p:extLst>
      <p:ext uri="{BB962C8B-B14F-4D97-AF65-F5344CB8AC3E}">
        <p14:creationId xmlns:p14="http://schemas.microsoft.com/office/powerpoint/2010/main" val="1903357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2EC6C8-9BB9-FA4F-9004-C9651CBA96C2}" type="slidenum">
              <a:rPr lang="en-US" smtClean="0"/>
              <a:t>27</a:t>
            </a:fld>
            <a:endParaRPr lang="en-US"/>
          </a:p>
        </p:txBody>
      </p:sp>
    </p:spTree>
    <p:extLst>
      <p:ext uri="{BB962C8B-B14F-4D97-AF65-F5344CB8AC3E}">
        <p14:creationId xmlns:p14="http://schemas.microsoft.com/office/powerpoint/2010/main" val="10371000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2EC6C8-9BB9-FA4F-9004-C9651CBA96C2}" type="slidenum">
              <a:rPr lang="en-US" smtClean="0"/>
              <a:t>28</a:t>
            </a:fld>
            <a:endParaRPr lang="en-US"/>
          </a:p>
        </p:txBody>
      </p:sp>
    </p:spTree>
    <p:extLst>
      <p:ext uri="{BB962C8B-B14F-4D97-AF65-F5344CB8AC3E}">
        <p14:creationId xmlns:p14="http://schemas.microsoft.com/office/powerpoint/2010/main" val="917233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2EC6C8-9BB9-FA4F-9004-C9651CBA96C2}" type="slidenum">
              <a:rPr lang="en-US" smtClean="0"/>
              <a:t>29</a:t>
            </a:fld>
            <a:endParaRPr lang="en-US"/>
          </a:p>
        </p:txBody>
      </p:sp>
    </p:spTree>
    <p:extLst>
      <p:ext uri="{BB962C8B-B14F-4D97-AF65-F5344CB8AC3E}">
        <p14:creationId xmlns:p14="http://schemas.microsoft.com/office/powerpoint/2010/main" val="20511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722C46-3F4A-4044-8A67-B7B350954960}" type="slidenum">
              <a:rPr lang="en-US" smtClean="0"/>
              <a:t>3</a:t>
            </a:fld>
            <a:endParaRPr lang="en-US"/>
          </a:p>
        </p:txBody>
      </p:sp>
    </p:spTree>
    <p:extLst>
      <p:ext uri="{BB962C8B-B14F-4D97-AF65-F5344CB8AC3E}">
        <p14:creationId xmlns:p14="http://schemas.microsoft.com/office/powerpoint/2010/main" val="1592154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2EC6C8-9BB9-FA4F-9004-C9651CBA96C2}" type="slidenum">
              <a:rPr lang="en-US" smtClean="0"/>
              <a:t>30</a:t>
            </a:fld>
            <a:endParaRPr lang="en-US"/>
          </a:p>
        </p:txBody>
      </p:sp>
    </p:spTree>
    <p:extLst>
      <p:ext uri="{BB962C8B-B14F-4D97-AF65-F5344CB8AC3E}">
        <p14:creationId xmlns:p14="http://schemas.microsoft.com/office/powerpoint/2010/main" val="11404005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second example we again found strong association with the PRS with its primary cancer trait but also strong association with other</a:t>
            </a:r>
            <a:r>
              <a:rPr lang="en-US" baseline="0" dirty="0"/>
              <a:t> skin cancer traits like melanoma and basal cell carcinoma. This has probably to do with known genetic risk factors that are shared between the skin cancer traits.</a:t>
            </a:r>
          </a:p>
          <a:p>
            <a:endParaRPr lang="en-US" baseline="0" dirty="0"/>
          </a:p>
          <a:p>
            <a:r>
              <a:rPr lang="en-US" baseline="0" dirty="0"/>
              <a:t>In addition we found PRS association with dermatologic traits, like actinic keratosis and dermatitis due to solar radiation.</a:t>
            </a:r>
          </a:p>
          <a:p>
            <a:endParaRPr lang="en-US" baseline="0" dirty="0"/>
          </a:p>
          <a:p>
            <a:r>
              <a:rPr lang="en-US" baseline="0" dirty="0"/>
              <a:t>And again we asked the question: are these potential pre-cancer phenotypes, phenotypes with shared genetic risks with squamous cell carcinoma, or biased findings from an intensified screening of individuals that had a skin cancer diagnosis once in their life time.</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3043276-AF1F-458D-9A1D-AD403CCD678A}" type="slidenum">
              <a:rPr lang="en-US" smtClean="0"/>
              <a:t>31</a:t>
            </a:fld>
            <a:endParaRPr lang="en-US" dirty="0"/>
          </a:p>
        </p:txBody>
      </p:sp>
    </p:spTree>
    <p:extLst>
      <p:ext uri="{BB962C8B-B14F-4D97-AF65-F5344CB8AC3E}">
        <p14:creationId xmlns:p14="http://schemas.microsoft.com/office/powerpoint/2010/main" val="537940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2EC6C8-9BB9-FA4F-9004-C9651CBA96C2}" type="slidenum">
              <a:rPr lang="en-US" smtClean="0"/>
              <a:t>32</a:t>
            </a:fld>
            <a:endParaRPr lang="en-US"/>
          </a:p>
        </p:txBody>
      </p:sp>
    </p:spTree>
    <p:extLst>
      <p:ext uri="{BB962C8B-B14F-4D97-AF65-F5344CB8AC3E}">
        <p14:creationId xmlns:p14="http://schemas.microsoft.com/office/powerpoint/2010/main" val="1370485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23B3C-C11E-4879-AA0B-99CCBB69E187}" type="slidenum">
              <a:rPr lang="en-US" smtClean="0"/>
              <a:t>33</a:t>
            </a:fld>
            <a:endParaRPr lang="en-US" dirty="0"/>
          </a:p>
        </p:txBody>
      </p:sp>
    </p:spTree>
    <p:extLst>
      <p:ext uri="{BB962C8B-B14F-4D97-AF65-F5344CB8AC3E}">
        <p14:creationId xmlns:p14="http://schemas.microsoft.com/office/powerpoint/2010/main" val="1423659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23B3C-C11E-4879-AA0B-99CCBB69E187}" type="slidenum">
              <a:rPr lang="en-US" smtClean="0"/>
              <a:t>34</a:t>
            </a:fld>
            <a:endParaRPr lang="en-US" dirty="0"/>
          </a:p>
        </p:txBody>
      </p:sp>
    </p:spTree>
    <p:extLst>
      <p:ext uri="{BB962C8B-B14F-4D97-AF65-F5344CB8AC3E}">
        <p14:creationId xmlns:p14="http://schemas.microsoft.com/office/powerpoint/2010/main" val="20257491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AI,</a:t>
            </a:r>
            <a:r>
              <a:rPr lang="en-US" baseline="0" dirty="0" smtClean="0"/>
              <a:t> Augmented analytics, </a:t>
            </a:r>
            <a:r>
              <a:rPr lang="en-US" baseline="0" dirty="0" err="1" smtClean="0"/>
              <a:t>blockchain</a:t>
            </a:r>
            <a:r>
              <a:rPr lang="en-US" baseline="0" dirty="0" smtClean="0"/>
              <a:t>, quantum computing</a:t>
            </a:r>
            <a:endParaRPr lang="en-US" dirty="0"/>
          </a:p>
        </p:txBody>
      </p:sp>
      <p:sp>
        <p:nvSpPr>
          <p:cNvPr id="4" name="Slide Number Placeholder 3"/>
          <p:cNvSpPr>
            <a:spLocks noGrp="1"/>
          </p:cNvSpPr>
          <p:nvPr>
            <p:ph type="sldNum" sz="quarter" idx="10"/>
          </p:nvPr>
        </p:nvSpPr>
        <p:spPr/>
        <p:txBody>
          <a:bodyPr/>
          <a:lstStyle/>
          <a:p>
            <a:fld id="{30F23B3C-C11E-4879-AA0B-99CCBB69E187}" type="slidenum">
              <a:rPr lang="en-US" smtClean="0"/>
              <a:t>35</a:t>
            </a:fld>
            <a:endParaRPr lang="en-US" dirty="0"/>
          </a:p>
        </p:txBody>
      </p:sp>
    </p:spTree>
    <p:extLst>
      <p:ext uri="{BB962C8B-B14F-4D97-AF65-F5344CB8AC3E}">
        <p14:creationId xmlns:p14="http://schemas.microsoft.com/office/powerpoint/2010/main" val="5027003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722C46-3F4A-4044-8A67-B7B350954960}" type="slidenum">
              <a:rPr lang="en-US" smtClean="0"/>
              <a:t>36</a:t>
            </a:fld>
            <a:endParaRPr lang="en-US"/>
          </a:p>
        </p:txBody>
      </p:sp>
    </p:spTree>
    <p:extLst>
      <p:ext uri="{BB962C8B-B14F-4D97-AF65-F5344CB8AC3E}">
        <p14:creationId xmlns:p14="http://schemas.microsoft.com/office/powerpoint/2010/main" val="10857374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CFBF71-5176-458B-AA34-0906F7B251DD}" type="slidenum">
              <a:rPr lang="en-US" smtClean="0"/>
              <a:t>37</a:t>
            </a:fld>
            <a:endParaRPr lang="en-US" dirty="0"/>
          </a:p>
        </p:txBody>
      </p:sp>
    </p:spTree>
    <p:extLst>
      <p:ext uri="{BB962C8B-B14F-4D97-AF65-F5344CB8AC3E}">
        <p14:creationId xmlns:p14="http://schemas.microsoft.com/office/powerpoint/2010/main" val="20573794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CFBF71-5176-458B-AA34-0906F7B251DD}" type="slidenum">
              <a:rPr lang="en-US" smtClean="0"/>
              <a:t>38</a:t>
            </a:fld>
            <a:endParaRPr lang="en-US" dirty="0"/>
          </a:p>
        </p:txBody>
      </p:sp>
    </p:spTree>
    <p:extLst>
      <p:ext uri="{BB962C8B-B14F-4D97-AF65-F5344CB8AC3E}">
        <p14:creationId xmlns:p14="http://schemas.microsoft.com/office/powerpoint/2010/main" val="13288999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23B3C-C11E-4879-AA0B-99CCBB69E187}" type="slidenum">
              <a:rPr lang="en-US" smtClean="0"/>
              <a:t>39</a:t>
            </a:fld>
            <a:endParaRPr lang="en-US" dirty="0"/>
          </a:p>
        </p:txBody>
      </p:sp>
    </p:spTree>
    <p:extLst>
      <p:ext uri="{BB962C8B-B14F-4D97-AF65-F5344CB8AC3E}">
        <p14:creationId xmlns:p14="http://schemas.microsoft.com/office/powerpoint/2010/main" val="1148998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043276-AF1F-458D-9A1D-AD403CCD678A}" type="slidenum">
              <a:rPr lang="en-US" smtClean="0"/>
              <a:t>4</a:t>
            </a:fld>
            <a:endParaRPr lang="en-US" dirty="0"/>
          </a:p>
        </p:txBody>
      </p:sp>
    </p:spTree>
    <p:extLst>
      <p:ext uri="{BB962C8B-B14F-4D97-AF65-F5344CB8AC3E}">
        <p14:creationId xmlns:p14="http://schemas.microsoft.com/office/powerpoint/2010/main" val="16289468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23B3C-C11E-4879-AA0B-99CCBB69E187}" type="slidenum">
              <a:rPr lang="en-US" smtClean="0"/>
              <a:t>40</a:t>
            </a:fld>
            <a:endParaRPr lang="en-US" dirty="0"/>
          </a:p>
        </p:txBody>
      </p:sp>
    </p:spTree>
    <p:extLst>
      <p:ext uri="{BB962C8B-B14F-4D97-AF65-F5344CB8AC3E}">
        <p14:creationId xmlns:p14="http://schemas.microsoft.com/office/powerpoint/2010/main" val="21410661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23B3C-C11E-4879-AA0B-99CCBB69E187}" type="slidenum">
              <a:rPr lang="en-US" smtClean="0"/>
              <a:t>41</a:t>
            </a:fld>
            <a:endParaRPr lang="en-US" dirty="0"/>
          </a:p>
        </p:txBody>
      </p:sp>
    </p:spTree>
    <p:extLst>
      <p:ext uri="{BB962C8B-B14F-4D97-AF65-F5344CB8AC3E}">
        <p14:creationId xmlns:p14="http://schemas.microsoft.com/office/powerpoint/2010/main" val="18286723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043276-AF1F-458D-9A1D-AD403CCD678A}" type="slidenum">
              <a:rPr lang="en-US" smtClean="0"/>
              <a:t>42</a:t>
            </a:fld>
            <a:endParaRPr lang="en-US" dirty="0"/>
          </a:p>
        </p:txBody>
      </p:sp>
    </p:spTree>
    <p:extLst>
      <p:ext uri="{BB962C8B-B14F-4D97-AF65-F5344CB8AC3E}">
        <p14:creationId xmlns:p14="http://schemas.microsoft.com/office/powerpoint/2010/main" val="8814361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CFBF71-5176-458B-AA34-0906F7B251DD}" type="slidenum">
              <a:rPr lang="en-US" smtClean="0"/>
              <a:t>43</a:t>
            </a:fld>
            <a:endParaRPr lang="en-US" dirty="0"/>
          </a:p>
        </p:txBody>
      </p:sp>
    </p:spTree>
    <p:extLst>
      <p:ext uri="{BB962C8B-B14F-4D97-AF65-F5344CB8AC3E}">
        <p14:creationId xmlns:p14="http://schemas.microsoft.com/office/powerpoint/2010/main" val="5296001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23B3C-C11E-4879-AA0B-99CCBB69E187}" type="slidenum">
              <a:rPr lang="en-US" smtClean="0"/>
              <a:t>44</a:t>
            </a:fld>
            <a:endParaRPr lang="en-US" dirty="0"/>
          </a:p>
        </p:txBody>
      </p:sp>
    </p:spTree>
    <p:extLst>
      <p:ext uri="{BB962C8B-B14F-4D97-AF65-F5344CB8AC3E}">
        <p14:creationId xmlns:p14="http://schemas.microsoft.com/office/powerpoint/2010/main" val="9972718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23B3C-C11E-4879-AA0B-99CCBB69E187}" type="slidenum">
              <a:rPr lang="en-US" smtClean="0"/>
              <a:t>45</a:t>
            </a:fld>
            <a:endParaRPr lang="en-US" dirty="0"/>
          </a:p>
        </p:txBody>
      </p:sp>
    </p:spTree>
    <p:extLst>
      <p:ext uri="{BB962C8B-B14F-4D97-AF65-F5344CB8AC3E}">
        <p14:creationId xmlns:p14="http://schemas.microsoft.com/office/powerpoint/2010/main" val="14906191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23B3C-C11E-4879-AA0B-99CCBB69E187}" type="slidenum">
              <a:rPr lang="en-US" smtClean="0"/>
              <a:t>46</a:t>
            </a:fld>
            <a:endParaRPr lang="en-US" dirty="0"/>
          </a:p>
        </p:txBody>
      </p:sp>
    </p:spTree>
    <p:extLst>
      <p:ext uri="{BB962C8B-B14F-4D97-AF65-F5344CB8AC3E}">
        <p14:creationId xmlns:p14="http://schemas.microsoft.com/office/powerpoint/2010/main" val="17646833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23B3C-C11E-4879-AA0B-99CCBB69E187}" type="slidenum">
              <a:rPr lang="en-US" smtClean="0"/>
              <a:t>47</a:t>
            </a:fld>
            <a:endParaRPr lang="en-US" dirty="0"/>
          </a:p>
        </p:txBody>
      </p:sp>
    </p:spTree>
    <p:extLst>
      <p:ext uri="{BB962C8B-B14F-4D97-AF65-F5344CB8AC3E}">
        <p14:creationId xmlns:p14="http://schemas.microsoft.com/office/powerpoint/2010/main" val="6261282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043276-AF1F-458D-9A1D-AD403CCD678A}" type="slidenum">
              <a:rPr lang="en-US" smtClean="0"/>
              <a:t>48</a:t>
            </a:fld>
            <a:endParaRPr lang="en-US" dirty="0"/>
          </a:p>
        </p:txBody>
      </p:sp>
    </p:spTree>
    <p:extLst>
      <p:ext uri="{BB962C8B-B14F-4D97-AF65-F5344CB8AC3E}">
        <p14:creationId xmlns:p14="http://schemas.microsoft.com/office/powerpoint/2010/main" val="7328047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23B3C-C11E-4879-AA0B-99CCBB69E187}" type="slidenum">
              <a:rPr lang="en-US" smtClean="0"/>
              <a:t>49</a:t>
            </a:fld>
            <a:endParaRPr lang="en-US" dirty="0"/>
          </a:p>
        </p:txBody>
      </p:sp>
    </p:spTree>
    <p:extLst>
      <p:ext uri="{BB962C8B-B14F-4D97-AF65-F5344CB8AC3E}">
        <p14:creationId xmlns:p14="http://schemas.microsoft.com/office/powerpoint/2010/main" val="1389825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722C46-3F4A-4044-8A67-B7B350954960}" type="slidenum">
              <a:rPr lang="en-US" smtClean="0"/>
              <a:t>5</a:t>
            </a:fld>
            <a:endParaRPr lang="en-US"/>
          </a:p>
        </p:txBody>
      </p:sp>
    </p:spTree>
    <p:extLst>
      <p:ext uri="{BB962C8B-B14F-4D97-AF65-F5344CB8AC3E}">
        <p14:creationId xmlns:p14="http://schemas.microsoft.com/office/powerpoint/2010/main" val="17019189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23B3C-C11E-4879-AA0B-99CCBB69E187}" type="slidenum">
              <a:rPr lang="en-US" smtClean="0"/>
              <a:t>50</a:t>
            </a:fld>
            <a:endParaRPr lang="en-US" dirty="0"/>
          </a:p>
        </p:txBody>
      </p:sp>
    </p:spTree>
    <p:extLst>
      <p:ext uri="{BB962C8B-B14F-4D97-AF65-F5344CB8AC3E}">
        <p14:creationId xmlns:p14="http://schemas.microsoft.com/office/powerpoint/2010/main" val="11660897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23B3C-C11E-4879-AA0B-99CCBB69E187}" type="slidenum">
              <a:rPr lang="en-US" smtClean="0"/>
              <a:t>51</a:t>
            </a:fld>
            <a:endParaRPr lang="en-US" dirty="0"/>
          </a:p>
        </p:txBody>
      </p:sp>
    </p:spTree>
    <p:extLst>
      <p:ext uri="{BB962C8B-B14F-4D97-AF65-F5344CB8AC3E}">
        <p14:creationId xmlns:p14="http://schemas.microsoft.com/office/powerpoint/2010/main" val="13128370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23B3C-C11E-4879-AA0B-99CCBB69E187}" type="slidenum">
              <a:rPr lang="en-US" smtClean="0"/>
              <a:t>52</a:t>
            </a:fld>
            <a:endParaRPr lang="en-US" dirty="0"/>
          </a:p>
        </p:txBody>
      </p:sp>
    </p:spTree>
    <p:extLst>
      <p:ext uri="{BB962C8B-B14F-4D97-AF65-F5344CB8AC3E}">
        <p14:creationId xmlns:p14="http://schemas.microsoft.com/office/powerpoint/2010/main" val="1657373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23B3C-C11E-4879-AA0B-99CCBB69E187}" type="slidenum">
              <a:rPr lang="en-US" smtClean="0"/>
              <a:t>53</a:t>
            </a:fld>
            <a:endParaRPr lang="en-US" dirty="0"/>
          </a:p>
        </p:txBody>
      </p:sp>
    </p:spTree>
    <p:extLst>
      <p:ext uri="{BB962C8B-B14F-4D97-AF65-F5344CB8AC3E}">
        <p14:creationId xmlns:p14="http://schemas.microsoft.com/office/powerpoint/2010/main" val="17675186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23B3C-C11E-4879-AA0B-99CCBB69E187}" type="slidenum">
              <a:rPr lang="en-US" smtClean="0"/>
              <a:t>54</a:t>
            </a:fld>
            <a:endParaRPr lang="en-US" dirty="0"/>
          </a:p>
        </p:txBody>
      </p:sp>
    </p:spTree>
    <p:extLst>
      <p:ext uri="{BB962C8B-B14F-4D97-AF65-F5344CB8AC3E}">
        <p14:creationId xmlns:p14="http://schemas.microsoft.com/office/powerpoint/2010/main" val="5346082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23B3C-C11E-4879-AA0B-99CCBB69E187}" type="slidenum">
              <a:rPr lang="en-US" smtClean="0"/>
              <a:t>55</a:t>
            </a:fld>
            <a:endParaRPr lang="en-US" dirty="0"/>
          </a:p>
        </p:txBody>
      </p:sp>
    </p:spTree>
    <p:extLst>
      <p:ext uri="{BB962C8B-B14F-4D97-AF65-F5344CB8AC3E}">
        <p14:creationId xmlns:p14="http://schemas.microsoft.com/office/powerpoint/2010/main" val="15663210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23B3C-C11E-4879-AA0B-99CCBB69E187}" type="slidenum">
              <a:rPr lang="en-US" smtClean="0"/>
              <a:t>56</a:t>
            </a:fld>
            <a:endParaRPr lang="en-US" dirty="0"/>
          </a:p>
        </p:txBody>
      </p:sp>
    </p:spTree>
    <p:extLst>
      <p:ext uri="{BB962C8B-B14F-4D97-AF65-F5344CB8AC3E}">
        <p14:creationId xmlns:p14="http://schemas.microsoft.com/office/powerpoint/2010/main" val="19571446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23B3C-C11E-4879-AA0B-99CCBB69E187}" type="slidenum">
              <a:rPr lang="en-US" smtClean="0"/>
              <a:t>57</a:t>
            </a:fld>
            <a:endParaRPr lang="en-US" dirty="0"/>
          </a:p>
        </p:txBody>
      </p:sp>
    </p:spTree>
    <p:extLst>
      <p:ext uri="{BB962C8B-B14F-4D97-AF65-F5344CB8AC3E}">
        <p14:creationId xmlns:p14="http://schemas.microsoft.com/office/powerpoint/2010/main" val="1741781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722C46-3F4A-4044-8A67-B7B350954960}" type="slidenum">
              <a:rPr lang="en-US" smtClean="0"/>
              <a:t>6</a:t>
            </a:fld>
            <a:endParaRPr lang="en-US"/>
          </a:p>
        </p:txBody>
      </p:sp>
    </p:spTree>
    <p:extLst>
      <p:ext uri="{BB962C8B-B14F-4D97-AF65-F5344CB8AC3E}">
        <p14:creationId xmlns:p14="http://schemas.microsoft.com/office/powerpoint/2010/main" val="1817854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E2AFDCED-0262-5B41-B544-E32F37A0D3D1}" type="slidenum">
              <a:rPr lang="en-US" smtClean="0"/>
              <a:t>7</a:t>
            </a:fld>
            <a:endParaRPr lang="en-US"/>
          </a:p>
        </p:txBody>
      </p:sp>
    </p:spTree>
    <p:extLst>
      <p:ext uri="{BB962C8B-B14F-4D97-AF65-F5344CB8AC3E}">
        <p14:creationId xmlns:p14="http://schemas.microsoft.com/office/powerpoint/2010/main" val="520146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Interdisciplinary team. Key of good data management is having team with strong complementary skill sets.</a:t>
            </a:r>
          </a:p>
        </p:txBody>
      </p:sp>
      <p:sp>
        <p:nvSpPr>
          <p:cNvPr id="4" name="Slide Number Placeholder 3"/>
          <p:cNvSpPr>
            <a:spLocks noGrp="1"/>
          </p:cNvSpPr>
          <p:nvPr>
            <p:ph type="sldNum" sz="quarter" idx="5"/>
          </p:nvPr>
        </p:nvSpPr>
        <p:spPr/>
        <p:txBody>
          <a:bodyPr/>
          <a:lstStyle/>
          <a:p>
            <a:fld id="{4D9D5ACB-9ADF-4B6E-AEAF-3217CF9B526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708180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722C46-3F4A-4044-8A67-B7B350954960}" type="slidenum">
              <a:rPr lang="en-US" smtClean="0"/>
              <a:t>9</a:t>
            </a:fld>
            <a:endParaRPr lang="en-US"/>
          </a:p>
        </p:txBody>
      </p:sp>
    </p:spTree>
    <p:extLst>
      <p:ext uri="{BB962C8B-B14F-4D97-AF65-F5344CB8AC3E}">
        <p14:creationId xmlns:p14="http://schemas.microsoft.com/office/powerpoint/2010/main" val="431945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png"/><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1" y="-2"/>
            <a:ext cx="2420068" cy="6858001"/>
          </a:xfrm>
          <a:prstGeom prst="rect">
            <a:avLst/>
          </a:prstGeom>
          <a:solidFill>
            <a:srgbClr val="002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74C"/>
              </a:solidFill>
            </a:endParaRPr>
          </a:p>
        </p:txBody>
      </p:sp>
      <p:sp>
        <p:nvSpPr>
          <p:cNvPr id="2" name="Title 1"/>
          <p:cNvSpPr>
            <a:spLocks noGrp="1"/>
          </p:cNvSpPr>
          <p:nvPr>
            <p:ph type="ctrTitle"/>
          </p:nvPr>
        </p:nvSpPr>
        <p:spPr>
          <a:xfrm>
            <a:off x="2649238" y="798832"/>
            <a:ext cx="9084415" cy="2145136"/>
          </a:xfrm>
        </p:spPr>
        <p:txBody>
          <a:bodyPr anchor="ctr" anchorCtr="0"/>
          <a:lstStyle>
            <a:lvl1pPr algn="ctr">
              <a:defRPr sz="6000" b="1">
                <a:solidFill>
                  <a:srgbClr val="00274C"/>
                </a:solidFill>
                <a:latin typeface="Arial" charset="0"/>
                <a:ea typeface="Arial" charset="0"/>
                <a:cs typeface="Arial" charset="0"/>
              </a:defRPr>
            </a:lvl1pPr>
          </a:lstStyle>
          <a:p>
            <a:r>
              <a:rPr lang="en-US" dirty="0"/>
              <a:t>Click to edit Master title style</a:t>
            </a:r>
          </a:p>
        </p:txBody>
      </p:sp>
      <p:sp>
        <p:nvSpPr>
          <p:cNvPr id="3" name="Subtitle 2"/>
          <p:cNvSpPr>
            <a:spLocks noGrp="1"/>
          </p:cNvSpPr>
          <p:nvPr>
            <p:ph type="subTitle" idx="1"/>
          </p:nvPr>
        </p:nvSpPr>
        <p:spPr>
          <a:xfrm>
            <a:off x="2649238" y="3147205"/>
            <a:ext cx="9084415" cy="1489433"/>
          </a:xfrm>
        </p:spPr>
        <p:txBody>
          <a:bodyPr anchor="ctr" anchorCtr="0"/>
          <a:lstStyle>
            <a:lvl1pPr marL="0" indent="0" algn="ctr">
              <a:buNone/>
              <a:defRPr sz="2400">
                <a:solidFill>
                  <a:schemeClr val="accent1"/>
                </a:solidFill>
                <a:latin typeface="Arial" charset="0"/>
                <a:ea typeface="Arial" charset="0"/>
                <a:cs typeface="Arial"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16" name="Rectangle 15"/>
          <p:cNvSpPr/>
          <p:nvPr userDrawn="1"/>
        </p:nvSpPr>
        <p:spPr>
          <a:xfrm>
            <a:off x="11953659" y="798833"/>
            <a:ext cx="236623" cy="5271772"/>
          </a:xfrm>
          <a:prstGeom prst="rect">
            <a:avLst/>
          </a:prstGeom>
          <a:solidFill>
            <a:srgbClr val="FFCB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13037" y="5499244"/>
            <a:ext cx="4683276" cy="571360"/>
          </a:xfrm>
          <a:prstGeom prst="rect">
            <a:avLst/>
          </a:prstGeom>
        </p:spPr>
      </p:pic>
    </p:spTree>
    <p:extLst>
      <p:ext uri="{BB962C8B-B14F-4D97-AF65-F5344CB8AC3E}">
        <p14:creationId xmlns:p14="http://schemas.microsoft.com/office/powerpoint/2010/main" val="2766682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2906714"/>
            <a:ext cx="10871200" cy="28844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Title 6"/>
          <p:cNvSpPr>
            <a:spLocks noGrp="1"/>
          </p:cNvSpPr>
          <p:nvPr>
            <p:ph type="title"/>
          </p:nvPr>
        </p:nvSpPr>
        <p:spPr>
          <a:xfrm>
            <a:off x="29228" y="299278"/>
            <a:ext cx="10972800" cy="872949"/>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857562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2906714"/>
            <a:ext cx="10871200" cy="28844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Title 6"/>
          <p:cNvSpPr>
            <a:spLocks noGrp="1"/>
          </p:cNvSpPr>
          <p:nvPr>
            <p:ph type="title"/>
          </p:nvPr>
        </p:nvSpPr>
        <p:spPr>
          <a:xfrm>
            <a:off x="29228" y="299278"/>
            <a:ext cx="10972800" cy="872949"/>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35792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2906714"/>
            <a:ext cx="10871200" cy="28844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Title 6"/>
          <p:cNvSpPr>
            <a:spLocks noGrp="1"/>
          </p:cNvSpPr>
          <p:nvPr>
            <p:ph type="title"/>
          </p:nvPr>
        </p:nvSpPr>
        <p:spPr>
          <a:xfrm>
            <a:off x="29228" y="299278"/>
            <a:ext cx="10972800" cy="872949"/>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666921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2906714"/>
            <a:ext cx="10871200" cy="28844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Title 6"/>
          <p:cNvSpPr>
            <a:spLocks noGrp="1"/>
          </p:cNvSpPr>
          <p:nvPr>
            <p:ph type="title"/>
          </p:nvPr>
        </p:nvSpPr>
        <p:spPr>
          <a:xfrm>
            <a:off x="29228" y="299278"/>
            <a:ext cx="10972800" cy="872949"/>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06318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2906714"/>
            <a:ext cx="10871200" cy="28844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Title 6"/>
          <p:cNvSpPr>
            <a:spLocks noGrp="1"/>
          </p:cNvSpPr>
          <p:nvPr>
            <p:ph type="title"/>
          </p:nvPr>
        </p:nvSpPr>
        <p:spPr>
          <a:xfrm>
            <a:off x="29228" y="299278"/>
            <a:ext cx="10972800" cy="872949"/>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6170122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2906714"/>
            <a:ext cx="10871200" cy="28844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Title 6"/>
          <p:cNvSpPr>
            <a:spLocks noGrp="1"/>
          </p:cNvSpPr>
          <p:nvPr>
            <p:ph type="title"/>
          </p:nvPr>
        </p:nvSpPr>
        <p:spPr>
          <a:xfrm>
            <a:off x="29228" y="299278"/>
            <a:ext cx="10972800" cy="872949"/>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534228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F4917D05-5F1E-4DA3-8B76-58DCD9AB77CA}" type="datetimeFigureOut">
              <a:rPr lang="en-US" smtClean="0"/>
              <a:t>12/21/19</a:t>
            </a:fld>
            <a:endParaRPr lang="en-US" dirty="0"/>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5861D4E7-D6AE-4BDB-BDEF-5777CC5A041A}" type="slidenum">
              <a:rPr lang="en-US" smtClean="0"/>
              <a:t>‹#›</a:t>
            </a:fld>
            <a:endParaRPr lang="en-US" dirty="0"/>
          </a:p>
        </p:txBody>
      </p:sp>
    </p:spTree>
    <p:extLst>
      <p:ext uri="{BB962C8B-B14F-4D97-AF65-F5344CB8AC3E}">
        <p14:creationId xmlns:p14="http://schemas.microsoft.com/office/powerpoint/2010/main" val="20310952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1" y="-2"/>
            <a:ext cx="2420068" cy="6858001"/>
          </a:xfrm>
          <a:prstGeom prst="rect">
            <a:avLst/>
          </a:prstGeom>
          <a:solidFill>
            <a:srgbClr val="002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274C"/>
              </a:solidFill>
            </a:endParaRPr>
          </a:p>
        </p:txBody>
      </p:sp>
      <p:pic>
        <p:nvPicPr>
          <p:cNvPr id="15" name="Picture 14"/>
          <p:cNvPicPr>
            <a:picLocks noChangeAspect="1"/>
          </p:cNvPicPr>
          <p:nvPr userDrawn="1"/>
        </p:nvPicPr>
        <p:blipFill rotWithShape="1">
          <a:blip r:embed="rId2">
            <a:extLst>
              <a:ext uri="{28A0092B-C50C-407E-A947-70E740481C1C}">
                <a14:useLocalDpi xmlns:a14="http://schemas.microsoft.com/office/drawing/2010/main" val="0"/>
              </a:ext>
            </a:extLst>
          </a:blip>
          <a:srcRect l="31715" r="-1"/>
          <a:stretch/>
        </p:blipFill>
        <p:spPr>
          <a:xfrm>
            <a:off x="0" y="0"/>
            <a:ext cx="2303325" cy="6869439"/>
          </a:xfrm>
          <a:prstGeom prst="rect">
            <a:avLst/>
          </a:prstGeom>
        </p:spPr>
      </p:pic>
      <p:sp>
        <p:nvSpPr>
          <p:cNvPr id="2" name="Title 1"/>
          <p:cNvSpPr>
            <a:spLocks noGrp="1"/>
          </p:cNvSpPr>
          <p:nvPr>
            <p:ph type="ctrTitle"/>
          </p:nvPr>
        </p:nvSpPr>
        <p:spPr>
          <a:xfrm>
            <a:off x="2748359" y="798832"/>
            <a:ext cx="9084415" cy="2145136"/>
          </a:xfrm>
        </p:spPr>
        <p:txBody>
          <a:bodyPr anchor="ctr" anchorCtr="0"/>
          <a:lstStyle>
            <a:lvl1pPr algn="ctr">
              <a:defRPr sz="6000" b="1">
                <a:solidFill>
                  <a:srgbClr val="00274C"/>
                </a:solidFill>
                <a:latin typeface="Arial" charset="0"/>
                <a:ea typeface="Arial" charset="0"/>
                <a:cs typeface="Arial" charset="0"/>
              </a:defRPr>
            </a:lvl1pPr>
          </a:lstStyle>
          <a:p>
            <a:r>
              <a:rPr lang="en-US" dirty="0"/>
              <a:t>Click to edit Master title style</a:t>
            </a:r>
          </a:p>
        </p:txBody>
      </p:sp>
      <p:sp>
        <p:nvSpPr>
          <p:cNvPr id="3" name="Subtitle 2"/>
          <p:cNvSpPr>
            <a:spLocks noGrp="1"/>
          </p:cNvSpPr>
          <p:nvPr>
            <p:ph type="subTitle" idx="1"/>
          </p:nvPr>
        </p:nvSpPr>
        <p:spPr>
          <a:xfrm>
            <a:off x="2748359" y="3147205"/>
            <a:ext cx="9084415" cy="1489433"/>
          </a:xfrm>
        </p:spPr>
        <p:txBody>
          <a:bodyPr anchor="ctr" anchorCtr="0"/>
          <a:lstStyle>
            <a:lvl1pPr marL="0" indent="0" algn="ctr">
              <a:buNone/>
              <a:defRPr sz="2400">
                <a:solidFill>
                  <a:schemeClr val="accent1"/>
                </a:solidFill>
                <a:latin typeface="Arial" charset="0"/>
                <a:ea typeface="Arial" charset="0"/>
                <a:cs typeface="Arial"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48929" y="5499244"/>
            <a:ext cx="4683276" cy="571360"/>
          </a:xfrm>
          <a:prstGeom prst="rect">
            <a:avLst/>
          </a:prstGeom>
        </p:spPr>
      </p:pic>
    </p:spTree>
    <p:extLst>
      <p:ext uri="{BB962C8B-B14F-4D97-AF65-F5344CB8AC3E}">
        <p14:creationId xmlns:p14="http://schemas.microsoft.com/office/powerpoint/2010/main" val="15277366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2_Content Slide - option 1">
    <p:spTree>
      <p:nvGrpSpPr>
        <p:cNvPr id="1" name=""/>
        <p:cNvGrpSpPr/>
        <p:nvPr/>
      </p:nvGrpSpPr>
      <p:grpSpPr>
        <a:xfrm>
          <a:off x="0" y="0"/>
          <a:ext cx="0" cy="0"/>
          <a:chOff x="0" y="0"/>
          <a:chExt cx="0" cy="0"/>
        </a:xfrm>
      </p:grpSpPr>
      <p:sp>
        <p:nvSpPr>
          <p:cNvPr id="13" name="Rectangle 12"/>
          <p:cNvSpPr/>
          <p:nvPr userDrawn="1"/>
        </p:nvSpPr>
        <p:spPr>
          <a:xfrm>
            <a:off x="-1" y="-2"/>
            <a:ext cx="12192001" cy="1368323"/>
          </a:xfrm>
          <a:prstGeom prst="rect">
            <a:avLst/>
          </a:prstGeom>
          <a:solidFill>
            <a:srgbClr val="002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lumMod val="85000"/>
                </a:prstClr>
              </a:solidFill>
            </a:endParaRPr>
          </a:p>
        </p:txBody>
      </p:sp>
      <p:pic>
        <p:nvPicPr>
          <p:cNvPr id="4" name="Picture 3"/>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19117" r="37269"/>
          <a:stretch/>
        </p:blipFill>
        <p:spPr>
          <a:xfrm rot="16200000">
            <a:off x="5408705" y="-5408709"/>
            <a:ext cx="1368323" cy="12185735"/>
          </a:xfrm>
          <a:prstGeom prst="rect">
            <a:avLst/>
          </a:prstGeom>
        </p:spPr>
      </p:pic>
      <p:sp>
        <p:nvSpPr>
          <p:cNvPr id="3" name="Content Placeholder 2"/>
          <p:cNvSpPr>
            <a:spLocks noGrp="1"/>
          </p:cNvSpPr>
          <p:nvPr>
            <p:ph idx="1"/>
          </p:nvPr>
        </p:nvSpPr>
        <p:spPr>
          <a:xfrm>
            <a:off x="577517" y="1719265"/>
            <a:ext cx="11165305" cy="4351339"/>
          </a:xfrm>
        </p:spPr>
        <p:txBody>
          <a:bodyPr/>
          <a:lstStyle>
            <a:lvl1pPr>
              <a:lnSpc>
                <a:spcPct val="110000"/>
              </a:lnSpc>
              <a:defRPr sz="2200">
                <a:latin typeface="Arial" charset="0"/>
                <a:ea typeface="Arial" charset="0"/>
                <a:cs typeface="Arial" charset="0"/>
              </a:defRPr>
            </a:lvl1pPr>
            <a:lvl2pPr>
              <a:lnSpc>
                <a:spcPct val="110000"/>
              </a:lnSpc>
              <a:defRPr sz="2000">
                <a:latin typeface="Arial" charset="0"/>
                <a:ea typeface="Arial" charset="0"/>
                <a:cs typeface="Arial" charset="0"/>
              </a:defRPr>
            </a:lvl2pPr>
            <a:lvl3pPr>
              <a:lnSpc>
                <a:spcPct val="110000"/>
              </a:lnSpc>
              <a:defRPr>
                <a:latin typeface="Arial" charset="0"/>
                <a:ea typeface="Arial" charset="0"/>
                <a:cs typeface="Arial" charset="0"/>
              </a:defRPr>
            </a:lvl3pPr>
            <a:lvl4pPr>
              <a:lnSpc>
                <a:spcPct val="110000"/>
              </a:lnSpc>
              <a:defRPr>
                <a:latin typeface="Arial" charset="0"/>
                <a:ea typeface="Arial" charset="0"/>
                <a:cs typeface="Arial" charset="0"/>
              </a:defRPr>
            </a:lvl4pPr>
            <a:lvl5pPr>
              <a:lnSpc>
                <a:spcPct val="110000"/>
              </a:lnSpc>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577517" y="376877"/>
            <a:ext cx="11165305" cy="614560"/>
          </a:xfrm>
        </p:spPr>
        <p:txBody>
          <a:bodyPr anchor="t">
            <a:normAutofit/>
          </a:bodyPr>
          <a:lstStyle>
            <a:lvl1pPr>
              <a:defRPr sz="4000" b="0">
                <a:solidFill>
                  <a:schemeClr val="bg1"/>
                </a:solidFill>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21228446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3_Content Slide - option 1">
    <p:spTree>
      <p:nvGrpSpPr>
        <p:cNvPr id="1" name=""/>
        <p:cNvGrpSpPr/>
        <p:nvPr/>
      </p:nvGrpSpPr>
      <p:grpSpPr>
        <a:xfrm>
          <a:off x="0" y="0"/>
          <a:ext cx="0" cy="0"/>
          <a:chOff x="0" y="0"/>
          <a:chExt cx="0" cy="0"/>
        </a:xfrm>
      </p:grpSpPr>
      <p:sp>
        <p:nvSpPr>
          <p:cNvPr id="13" name="Rectangle 12"/>
          <p:cNvSpPr/>
          <p:nvPr userDrawn="1"/>
        </p:nvSpPr>
        <p:spPr>
          <a:xfrm>
            <a:off x="-1" y="-2"/>
            <a:ext cx="12192001" cy="1368323"/>
          </a:xfrm>
          <a:prstGeom prst="rect">
            <a:avLst/>
          </a:prstGeom>
          <a:solidFill>
            <a:srgbClr val="002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lumMod val="85000"/>
                </a:prstClr>
              </a:solidFill>
            </a:endParaRPr>
          </a:p>
        </p:txBody>
      </p:sp>
      <p:pic>
        <p:nvPicPr>
          <p:cNvPr id="4" name="Picture 3"/>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19117" r="37269"/>
          <a:stretch/>
        </p:blipFill>
        <p:spPr>
          <a:xfrm rot="16200000">
            <a:off x="5408705" y="-5408709"/>
            <a:ext cx="1368323" cy="12185735"/>
          </a:xfrm>
          <a:prstGeom prst="rect">
            <a:avLst/>
          </a:prstGeom>
        </p:spPr>
      </p:pic>
      <p:sp>
        <p:nvSpPr>
          <p:cNvPr id="3" name="Content Placeholder 2"/>
          <p:cNvSpPr>
            <a:spLocks noGrp="1"/>
          </p:cNvSpPr>
          <p:nvPr>
            <p:ph idx="1"/>
          </p:nvPr>
        </p:nvSpPr>
        <p:spPr>
          <a:xfrm>
            <a:off x="577517" y="1719265"/>
            <a:ext cx="11165305" cy="4351339"/>
          </a:xfrm>
        </p:spPr>
        <p:txBody>
          <a:bodyPr/>
          <a:lstStyle>
            <a:lvl1pPr>
              <a:lnSpc>
                <a:spcPct val="110000"/>
              </a:lnSpc>
              <a:defRPr sz="2200">
                <a:latin typeface="Arial" charset="0"/>
                <a:ea typeface="Arial" charset="0"/>
                <a:cs typeface="Arial" charset="0"/>
              </a:defRPr>
            </a:lvl1pPr>
            <a:lvl2pPr>
              <a:lnSpc>
                <a:spcPct val="110000"/>
              </a:lnSpc>
              <a:defRPr sz="2000">
                <a:latin typeface="Arial" charset="0"/>
                <a:ea typeface="Arial" charset="0"/>
                <a:cs typeface="Arial" charset="0"/>
              </a:defRPr>
            </a:lvl2pPr>
            <a:lvl3pPr>
              <a:lnSpc>
                <a:spcPct val="110000"/>
              </a:lnSpc>
              <a:defRPr>
                <a:latin typeface="Arial" charset="0"/>
                <a:ea typeface="Arial" charset="0"/>
                <a:cs typeface="Arial" charset="0"/>
              </a:defRPr>
            </a:lvl3pPr>
            <a:lvl4pPr>
              <a:lnSpc>
                <a:spcPct val="110000"/>
              </a:lnSpc>
              <a:defRPr>
                <a:latin typeface="Arial" charset="0"/>
                <a:ea typeface="Arial" charset="0"/>
                <a:cs typeface="Arial" charset="0"/>
              </a:defRPr>
            </a:lvl4pPr>
            <a:lvl5pPr>
              <a:lnSpc>
                <a:spcPct val="110000"/>
              </a:lnSpc>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577517" y="376877"/>
            <a:ext cx="11165305" cy="614560"/>
          </a:xfrm>
        </p:spPr>
        <p:txBody>
          <a:bodyPr anchor="t">
            <a:normAutofit/>
          </a:bodyPr>
          <a:lstStyle>
            <a:lvl1pPr>
              <a:defRPr sz="4000" b="0">
                <a:solidFill>
                  <a:schemeClr val="bg1"/>
                </a:solidFill>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338622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_Content Slide - option 1">
    <p:spTree>
      <p:nvGrpSpPr>
        <p:cNvPr id="1" name=""/>
        <p:cNvGrpSpPr/>
        <p:nvPr/>
      </p:nvGrpSpPr>
      <p:grpSpPr>
        <a:xfrm>
          <a:off x="0" y="0"/>
          <a:ext cx="0" cy="0"/>
          <a:chOff x="0" y="0"/>
          <a:chExt cx="0" cy="0"/>
        </a:xfrm>
      </p:grpSpPr>
      <p:sp>
        <p:nvSpPr>
          <p:cNvPr id="13" name="Rectangle 12"/>
          <p:cNvSpPr/>
          <p:nvPr userDrawn="1"/>
        </p:nvSpPr>
        <p:spPr>
          <a:xfrm>
            <a:off x="-1" y="-2"/>
            <a:ext cx="12192001" cy="1368323"/>
          </a:xfrm>
          <a:prstGeom prst="rect">
            <a:avLst/>
          </a:prstGeom>
          <a:solidFill>
            <a:srgbClr val="002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85000"/>
                </a:schemeClr>
              </a:solidFill>
            </a:endParaRPr>
          </a:p>
        </p:txBody>
      </p:sp>
      <p:pic>
        <p:nvPicPr>
          <p:cNvPr id="4" name="Picture 3"/>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19117" r="37269"/>
          <a:stretch/>
        </p:blipFill>
        <p:spPr>
          <a:xfrm rot="16200000">
            <a:off x="5408705" y="-5408709"/>
            <a:ext cx="1368323" cy="12185735"/>
          </a:xfrm>
          <a:prstGeom prst="rect">
            <a:avLst/>
          </a:prstGeom>
        </p:spPr>
      </p:pic>
      <p:sp>
        <p:nvSpPr>
          <p:cNvPr id="3" name="Content Placeholder 2"/>
          <p:cNvSpPr>
            <a:spLocks noGrp="1"/>
          </p:cNvSpPr>
          <p:nvPr>
            <p:ph idx="1"/>
          </p:nvPr>
        </p:nvSpPr>
        <p:spPr>
          <a:xfrm>
            <a:off x="577517" y="1719265"/>
            <a:ext cx="11165305" cy="4351339"/>
          </a:xfr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577517" y="-3"/>
            <a:ext cx="11165305" cy="1368324"/>
          </a:xfrm>
        </p:spPr>
        <p:txBody>
          <a:bodyPr>
            <a:normAutofit/>
          </a:bodyPr>
          <a:lstStyle>
            <a:lvl1pPr>
              <a:defRPr sz="4000" b="1">
                <a:solidFill>
                  <a:schemeClr val="bg1"/>
                </a:solidFill>
                <a:latin typeface="Arial" charset="0"/>
                <a:ea typeface="Arial" charset="0"/>
                <a:cs typeface="Arial" charset="0"/>
              </a:defRPr>
            </a:lvl1pPr>
          </a:lstStyle>
          <a:p>
            <a:r>
              <a:rPr lang="en-US" dirty="0"/>
              <a:t>Click to edit Master title style</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71599" y="6330515"/>
            <a:ext cx="2079173" cy="270293"/>
          </a:xfrm>
          <a:prstGeom prst="rect">
            <a:avLst/>
          </a:prstGeom>
        </p:spPr>
      </p:pic>
      <p:sp>
        <p:nvSpPr>
          <p:cNvPr id="8" name="Rectangle 7"/>
          <p:cNvSpPr/>
          <p:nvPr userDrawn="1"/>
        </p:nvSpPr>
        <p:spPr>
          <a:xfrm>
            <a:off x="11953659" y="798833"/>
            <a:ext cx="236623" cy="5271772"/>
          </a:xfrm>
          <a:prstGeom prst="rect">
            <a:avLst/>
          </a:prstGeom>
          <a:solidFill>
            <a:srgbClr val="FFCB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10530272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5_Content Slide - option 3">
    <p:spTree>
      <p:nvGrpSpPr>
        <p:cNvPr id="1" name=""/>
        <p:cNvGrpSpPr/>
        <p:nvPr/>
      </p:nvGrpSpPr>
      <p:grpSpPr>
        <a:xfrm>
          <a:off x="0" y="0"/>
          <a:ext cx="0" cy="0"/>
          <a:chOff x="0" y="0"/>
          <a:chExt cx="0" cy="0"/>
        </a:xfrm>
      </p:grpSpPr>
      <p:sp>
        <p:nvSpPr>
          <p:cNvPr id="13" name="Rectangle 12"/>
          <p:cNvSpPr/>
          <p:nvPr userDrawn="1"/>
        </p:nvSpPr>
        <p:spPr>
          <a:xfrm>
            <a:off x="-1" y="-2"/>
            <a:ext cx="5513495" cy="6858001"/>
          </a:xfrm>
          <a:prstGeom prst="rect">
            <a:avLst/>
          </a:prstGeom>
          <a:solidFill>
            <a:srgbClr val="002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rgbClr val="00274C"/>
              </a:solidFill>
            </a:endParaRPr>
          </a:p>
        </p:txBody>
      </p:sp>
      <p:pic>
        <p:nvPicPr>
          <p:cNvPr id="8" name="Picture 7"/>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l="-5761" r="60722"/>
          <a:stretch/>
        </p:blipFill>
        <p:spPr>
          <a:xfrm flipH="1">
            <a:off x="0" y="-2473"/>
            <a:ext cx="1517227" cy="6860473"/>
          </a:xfrm>
          <a:prstGeom prst="rect">
            <a:avLst/>
          </a:prstGeom>
        </p:spPr>
      </p:pic>
      <p:sp>
        <p:nvSpPr>
          <p:cNvPr id="2" name="Title 1"/>
          <p:cNvSpPr>
            <a:spLocks noGrp="1"/>
          </p:cNvSpPr>
          <p:nvPr>
            <p:ph type="title"/>
          </p:nvPr>
        </p:nvSpPr>
        <p:spPr>
          <a:xfrm>
            <a:off x="838200" y="798831"/>
            <a:ext cx="4146973" cy="5271772"/>
          </a:xfrm>
        </p:spPr>
        <p:txBody>
          <a:bodyPr anchor="t">
            <a:normAutofit/>
          </a:bodyPr>
          <a:lstStyle>
            <a:lvl1pPr>
              <a:defRPr sz="4000" b="0">
                <a:solidFill>
                  <a:schemeClr val="bg1"/>
                </a:solidFill>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a:xfrm>
            <a:off x="5986373" y="798833"/>
            <a:ext cx="5756448" cy="5271772"/>
          </a:xfrm>
        </p:spPr>
        <p:txBody>
          <a:bodyPr/>
          <a:lstStyle>
            <a:lvl1pPr>
              <a:lnSpc>
                <a:spcPct val="110000"/>
              </a:lnSpc>
              <a:defRPr>
                <a:latin typeface="Arial" charset="0"/>
                <a:ea typeface="Arial" charset="0"/>
                <a:cs typeface="Arial" charset="0"/>
              </a:defRPr>
            </a:lvl1pPr>
            <a:lvl2pPr>
              <a:lnSpc>
                <a:spcPct val="110000"/>
              </a:lnSpc>
              <a:defRPr>
                <a:latin typeface="Arial" charset="0"/>
                <a:ea typeface="Arial" charset="0"/>
                <a:cs typeface="Arial" charset="0"/>
              </a:defRPr>
            </a:lvl2pPr>
            <a:lvl3pPr>
              <a:lnSpc>
                <a:spcPct val="110000"/>
              </a:lnSpc>
              <a:defRPr>
                <a:latin typeface="Arial" charset="0"/>
                <a:ea typeface="Arial" charset="0"/>
                <a:cs typeface="Arial" charset="0"/>
              </a:defRPr>
            </a:lvl3pPr>
            <a:lvl4pPr>
              <a:lnSpc>
                <a:spcPct val="110000"/>
              </a:lnSpc>
              <a:defRPr>
                <a:latin typeface="Arial" charset="0"/>
                <a:ea typeface="Arial" charset="0"/>
                <a:cs typeface="Arial" charset="0"/>
              </a:defRPr>
            </a:lvl4pPr>
            <a:lvl5pPr>
              <a:lnSpc>
                <a:spcPct val="110000"/>
              </a:lnSpc>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922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6_Section Divider">
    <p:spTree>
      <p:nvGrpSpPr>
        <p:cNvPr id="1" name=""/>
        <p:cNvGrpSpPr/>
        <p:nvPr/>
      </p:nvGrpSpPr>
      <p:grpSpPr>
        <a:xfrm>
          <a:off x="0" y="0"/>
          <a:ext cx="0" cy="0"/>
          <a:chOff x="0" y="0"/>
          <a:chExt cx="0" cy="0"/>
        </a:xfrm>
      </p:grpSpPr>
      <p:sp>
        <p:nvSpPr>
          <p:cNvPr id="13" name="Rectangle 12"/>
          <p:cNvSpPr/>
          <p:nvPr userDrawn="1"/>
        </p:nvSpPr>
        <p:spPr>
          <a:xfrm>
            <a:off x="-1" y="798832"/>
            <a:ext cx="12192001" cy="5079101"/>
          </a:xfrm>
          <a:prstGeom prst="rect">
            <a:avLst/>
          </a:prstGeom>
          <a:solidFill>
            <a:srgbClr val="002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lumMod val="85000"/>
                </a:prstClr>
              </a:solidFill>
            </a:endParaRPr>
          </a:p>
        </p:txBody>
      </p:sp>
      <p:pic>
        <p:nvPicPr>
          <p:cNvPr id="11" name="Picture 10"/>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l="-5761" r="60722"/>
          <a:stretch/>
        </p:blipFill>
        <p:spPr>
          <a:xfrm>
            <a:off x="10674773" y="-2473"/>
            <a:ext cx="1517227" cy="6860473"/>
          </a:xfrm>
          <a:prstGeom prst="rect">
            <a:avLst/>
          </a:prstGeom>
        </p:spPr>
      </p:pic>
      <p:sp>
        <p:nvSpPr>
          <p:cNvPr id="2" name="Title 1"/>
          <p:cNvSpPr>
            <a:spLocks noGrp="1"/>
          </p:cNvSpPr>
          <p:nvPr>
            <p:ph type="title"/>
          </p:nvPr>
        </p:nvSpPr>
        <p:spPr>
          <a:xfrm>
            <a:off x="2465906" y="1423612"/>
            <a:ext cx="8741228" cy="2118011"/>
          </a:xfrm>
        </p:spPr>
        <p:txBody>
          <a:bodyPr anchor="b" anchorCtr="0">
            <a:normAutofit/>
          </a:bodyPr>
          <a:lstStyle>
            <a:lvl1pPr algn="ctr">
              <a:defRPr sz="4000" b="1">
                <a:solidFill>
                  <a:schemeClr val="bg1"/>
                </a:solidFill>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a:xfrm>
            <a:off x="2465906" y="3774442"/>
            <a:ext cx="8741228" cy="1395308"/>
          </a:xfrm>
        </p:spPr>
        <p:txBody>
          <a:bodyPr/>
          <a:lstStyle>
            <a:lvl1pPr marL="0" indent="0" algn="ctr">
              <a:buNone/>
              <a:defRPr>
                <a:solidFill>
                  <a:srgbClr val="FFCB05"/>
                </a:solidFill>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41848" y="6172411"/>
            <a:ext cx="3193431" cy="415147"/>
          </a:xfrm>
          <a:prstGeom prst="rect">
            <a:avLst/>
          </a:prstGeom>
        </p:spPr>
      </p:pic>
      <p:pic>
        <p:nvPicPr>
          <p:cNvPr id="9" name="Picture 8"/>
          <p:cNvPicPr>
            <a:picLocks noChangeAspect="1"/>
          </p:cNvPicPr>
          <p:nvPr userDrawn="1"/>
        </p:nvPicPr>
        <p:blipFill rotWithShape="1">
          <a:blip r:embed="rId4">
            <a:extLst>
              <a:ext uri="{28A0092B-C50C-407E-A947-70E740481C1C}">
                <a14:useLocalDpi xmlns:a14="http://schemas.microsoft.com/office/drawing/2010/main" val="0"/>
              </a:ext>
            </a:extLst>
          </a:blip>
          <a:srcRect l="31715" r="-1"/>
          <a:stretch/>
        </p:blipFill>
        <p:spPr>
          <a:xfrm>
            <a:off x="0" y="0"/>
            <a:ext cx="2303325" cy="6869439"/>
          </a:xfrm>
          <a:prstGeom prst="rect">
            <a:avLst/>
          </a:prstGeom>
        </p:spPr>
      </p:pic>
    </p:spTree>
    <p:extLst>
      <p:ext uri="{BB962C8B-B14F-4D97-AF65-F5344CB8AC3E}">
        <p14:creationId xmlns:p14="http://schemas.microsoft.com/office/powerpoint/2010/main" val="5545785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1" y="-2"/>
            <a:ext cx="2420068" cy="6858001"/>
          </a:xfrm>
          <a:prstGeom prst="rect">
            <a:avLst/>
          </a:prstGeom>
          <a:solidFill>
            <a:srgbClr val="002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274C"/>
              </a:solidFill>
            </a:endParaRPr>
          </a:p>
        </p:txBody>
      </p:sp>
      <p:pic>
        <p:nvPicPr>
          <p:cNvPr id="15" name="Picture 14"/>
          <p:cNvPicPr>
            <a:picLocks noChangeAspect="1"/>
          </p:cNvPicPr>
          <p:nvPr userDrawn="1"/>
        </p:nvPicPr>
        <p:blipFill rotWithShape="1">
          <a:blip r:embed="rId2">
            <a:extLst>
              <a:ext uri="{28A0092B-C50C-407E-A947-70E740481C1C}">
                <a14:useLocalDpi xmlns:a14="http://schemas.microsoft.com/office/drawing/2010/main" val="0"/>
              </a:ext>
            </a:extLst>
          </a:blip>
          <a:srcRect l="31715" r="-1"/>
          <a:stretch/>
        </p:blipFill>
        <p:spPr>
          <a:xfrm>
            <a:off x="0" y="0"/>
            <a:ext cx="2303325" cy="6869439"/>
          </a:xfrm>
          <a:prstGeom prst="rect">
            <a:avLst/>
          </a:prstGeom>
        </p:spPr>
      </p:pic>
      <p:sp>
        <p:nvSpPr>
          <p:cNvPr id="2" name="Title 1"/>
          <p:cNvSpPr>
            <a:spLocks noGrp="1"/>
          </p:cNvSpPr>
          <p:nvPr>
            <p:ph type="ctrTitle"/>
          </p:nvPr>
        </p:nvSpPr>
        <p:spPr>
          <a:xfrm>
            <a:off x="2748359" y="798832"/>
            <a:ext cx="9084415" cy="2145136"/>
          </a:xfrm>
        </p:spPr>
        <p:txBody>
          <a:bodyPr anchor="ctr" anchorCtr="0"/>
          <a:lstStyle>
            <a:lvl1pPr algn="ctr">
              <a:defRPr sz="6000" b="1">
                <a:solidFill>
                  <a:srgbClr val="00274C"/>
                </a:solidFill>
                <a:latin typeface="Arial" charset="0"/>
                <a:ea typeface="Arial" charset="0"/>
                <a:cs typeface="Arial" charset="0"/>
              </a:defRPr>
            </a:lvl1pPr>
          </a:lstStyle>
          <a:p>
            <a:r>
              <a:rPr lang="en-US" dirty="0"/>
              <a:t>Click to edit Master title style</a:t>
            </a:r>
          </a:p>
        </p:txBody>
      </p:sp>
      <p:sp>
        <p:nvSpPr>
          <p:cNvPr id="3" name="Subtitle 2"/>
          <p:cNvSpPr>
            <a:spLocks noGrp="1"/>
          </p:cNvSpPr>
          <p:nvPr>
            <p:ph type="subTitle" idx="1"/>
          </p:nvPr>
        </p:nvSpPr>
        <p:spPr>
          <a:xfrm>
            <a:off x="2748359" y="3147205"/>
            <a:ext cx="9084415" cy="1489433"/>
          </a:xfrm>
        </p:spPr>
        <p:txBody>
          <a:bodyPr anchor="ctr" anchorCtr="0"/>
          <a:lstStyle>
            <a:lvl1pPr marL="0" indent="0" algn="ctr">
              <a:buNone/>
              <a:defRPr sz="2400">
                <a:solidFill>
                  <a:schemeClr val="accent1"/>
                </a:solidFill>
                <a:latin typeface="Arial" charset="0"/>
                <a:ea typeface="Arial" charset="0"/>
                <a:cs typeface="Arial"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48929" y="5499244"/>
            <a:ext cx="4683276" cy="571360"/>
          </a:xfrm>
          <a:prstGeom prst="rect">
            <a:avLst/>
          </a:prstGeom>
        </p:spPr>
      </p:pic>
    </p:spTree>
    <p:extLst>
      <p:ext uri="{BB962C8B-B14F-4D97-AF65-F5344CB8AC3E}">
        <p14:creationId xmlns:p14="http://schemas.microsoft.com/office/powerpoint/2010/main" val="19101568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2_Content Slide - option 1">
    <p:spTree>
      <p:nvGrpSpPr>
        <p:cNvPr id="1" name=""/>
        <p:cNvGrpSpPr/>
        <p:nvPr/>
      </p:nvGrpSpPr>
      <p:grpSpPr>
        <a:xfrm>
          <a:off x="0" y="0"/>
          <a:ext cx="0" cy="0"/>
          <a:chOff x="0" y="0"/>
          <a:chExt cx="0" cy="0"/>
        </a:xfrm>
      </p:grpSpPr>
      <p:sp>
        <p:nvSpPr>
          <p:cNvPr id="13" name="Rectangle 12"/>
          <p:cNvSpPr/>
          <p:nvPr userDrawn="1"/>
        </p:nvSpPr>
        <p:spPr>
          <a:xfrm>
            <a:off x="-1" y="-2"/>
            <a:ext cx="12192001" cy="1368323"/>
          </a:xfrm>
          <a:prstGeom prst="rect">
            <a:avLst/>
          </a:prstGeom>
          <a:solidFill>
            <a:srgbClr val="002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lumMod val="85000"/>
                </a:prstClr>
              </a:solidFill>
            </a:endParaRPr>
          </a:p>
        </p:txBody>
      </p:sp>
      <p:pic>
        <p:nvPicPr>
          <p:cNvPr id="4" name="Picture 3"/>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19117" r="37269"/>
          <a:stretch/>
        </p:blipFill>
        <p:spPr>
          <a:xfrm rot="16200000">
            <a:off x="5408705" y="-5408709"/>
            <a:ext cx="1368323" cy="12185735"/>
          </a:xfrm>
          <a:prstGeom prst="rect">
            <a:avLst/>
          </a:prstGeom>
        </p:spPr>
      </p:pic>
      <p:sp>
        <p:nvSpPr>
          <p:cNvPr id="3" name="Content Placeholder 2"/>
          <p:cNvSpPr>
            <a:spLocks noGrp="1"/>
          </p:cNvSpPr>
          <p:nvPr>
            <p:ph idx="1"/>
          </p:nvPr>
        </p:nvSpPr>
        <p:spPr>
          <a:xfrm>
            <a:off x="577517" y="1719265"/>
            <a:ext cx="11165305" cy="4351339"/>
          </a:xfrm>
        </p:spPr>
        <p:txBody>
          <a:bodyPr/>
          <a:lstStyle>
            <a:lvl1pPr>
              <a:lnSpc>
                <a:spcPct val="110000"/>
              </a:lnSpc>
              <a:defRPr sz="2200">
                <a:latin typeface="Arial" charset="0"/>
                <a:ea typeface="Arial" charset="0"/>
                <a:cs typeface="Arial" charset="0"/>
              </a:defRPr>
            </a:lvl1pPr>
            <a:lvl2pPr>
              <a:lnSpc>
                <a:spcPct val="110000"/>
              </a:lnSpc>
              <a:defRPr sz="2000">
                <a:latin typeface="Arial" charset="0"/>
                <a:ea typeface="Arial" charset="0"/>
                <a:cs typeface="Arial" charset="0"/>
              </a:defRPr>
            </a:lvl2pPr>
            <a:lvl3pPr>
              <a:lnSpc>
                <a:spcPct val="110000"/>
              </a:lnSpc>
              <a:defRPr>
                <a:latin typeface="Arial" charset="0"/>
                <a:ea typeface="Arial" charset="0"/>
                <a:cs typeface="Arial" charset="0"/>
              </a:defRPr>
            </a:lvl3pPr>
            <a:lvl4pPr>
              <a:lnSpc>
                <a:spcPct val="110000"/>
              </a:lnSpc>
              <a:defRPr>
                <a:latin typeface="Arial" charset="0"/>
                <a:ea typeface="Arial" charset="0"/>
                <a:cs typeface="Arial" charset="0"/>
              </a:defRPr>
            </a:lvl4pPr>
            <a:lvl5pPr>
              <a:lnSpc>
                <a:spcPct val="110000"/>
              </a:lnSpc>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577517" y="376877"/>
            <a:ext cx="11165305" cy="614560"/>
          </a:xfrm>
        </p:spPr>
        <p:txBody>
          <a:bodyPr anchor="t">
            <a:normAutofit/>
          </a:bodyPr>
          <a:lstStyle>
            <a:lvl1pPr>
              <a:defRPr sz="4000" b="0">
                <a:solidFill>
                  <a:schemeClr val="bg1"/>
                </a:solidFill>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647437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3_Content Slide - option 1">
    <p:spTree>
      <p:nvGrpSpPr>
        <p:cNvPr id="1" name=""/>
        <p:cNvGrpSpPr/>
        <p:nvPr/>
      </p:nvGrpSpPr>
      <p:grpSpPr>
        <a:xfrm>
          <a:off x="0" y="0"/>
          <a:ext cx="0" cy="0"/>
          <a:chOff x="0" y="0"/>
          <a:chExt cx="0" cy="0"/>
        </a:xfrm>
      </p:grpSpPr>
      <p:sp>
        <p:nvSpPr>
          <p:cNvPr id="13" name="Rectangle 12"/>
          <p:cNvSpPr/>
          <p:nvPr userDrawn="1"/>
        </p:nvSpPr>
        <p:spPr>
          <a:xfrm>
            <a:off x="-1" y="-2"/>
            <a:ext cx="12192001" cy="1368323"/>
          </a:xfrm>
          <a:prstGeom prst="rect">
            <a:avLst/>
          </a:prstGeom>
          <a:solidFill>
            <a:srgbClr val="002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lumMod val="85000"/>
                </a:prstClr>
              </a:solidFill>
            </a:endParaRPr>
          </a:p>
        </p:txBody>
      </p:sp>
      <p:pic>
        <p:nvPicPr>
          <p:cNvPr id="4" name="Picture 3"/>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19117" r="37269"/>
          <a:stretch/>
        </p:blipFill>
        <p:spPr>
          <a:xfrm rot="16200000">
            <a:off x="5408705" y="-5408709"/>
            <a:ext cx="1368323" cy="12185735"/>
          </a:xfrm>
          <a:prstGeom prst="rect">
            <a:avLst/>
          </a:prstGeom>
        </p:spPr>
      </p:pic>
      <p:sp>
        <p:nvSpPr>
          <p:cNvPr id="3" name="Content Placeholder 2"/>
          <p:cNvSpPr>
            <a:spLocks noGrp="1"/>
          </p:cNvSpPr>
          <p:nvPr>
            <p:ph idx="1"/>
          </p:nvPr>
        </p:nvSpPr>
        <p:spPr>
          <a:xfrm>
            <a:off x="577517" y="1719265"/>
            <a:ext cx="11165305" cy="4351339"/>
          </a:xfrm>
        </p:spPr>
        <p:txBody>
          <a:bodyPr/>
          <a:lstStyle>
            <a:lvl1pPr>
              <a:lnSpc>
                <a:spcPct val="110000"/>
              </a:lnSpc>
              <a:defRPr sz="2200">
                <a:latin typeface="Arial" charset="0"/>
                <a:ea typeface="Arial" charset="0"/>
                <a:cs typeface="Arial" charset="0"/>
              </a:defRPr>
            </a:lvl1pPr>
            <a:lvl2pPr>
              <a:lnSpc>
                <a:spcPct val="110000"/>
              </a:lnSpc>
              <a:defRPr sz="2000">
                <a:latin typeface="Arial" charset="0"/>
                <a:ea typeface="Arial" charset="0"/>
                <a:cs typeface="Arial" charset="0"/>
              </a:defRPr>
            </a:lvl2pPr>
            <a:lvl3pPr>
              <a:lnSpc>
                <a:spcPct val="110000"/>
              </a:lnSpc>
              <a:defRPr>
                <a:latin typeface="Arial" charset="0"/>
                <a:ea typeface="Arial" charset="0"/>
                <a:cs typeface="Arial" charset="0"/>
              </a:defRPr>
            </a:lvl3pPr>
            <a:lvl4pPr>
              <a:lnSpc>
                <a:spcPct val="110000"/>
              </a:lnSpc>
              <a:defRPr>
                <a:latin typeface="Arial" charset="0"/>
                <a:ea typeface="Arial" charset="0"/>
                <a:cs typeface="Arial" charset="0"/>
              </a:defRPr>
            </a:lvl4pPr>
            <a:lvl5pPr>
              <a:lnSpc>
                <a:spcPct val="110000"/>
              </a:lnSpc>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577517" y="376877"/>
            <a:ext cx="11165305" cy="614560"/>
          </a:xfrm>
        </p:spPr>
        <p:txBody>
          <a:bodyPr anchor="t">
            <a:normAutofit/>
          </a:bodyPr>
          <a:lstStyle>
            <a:lvl1pPr>
              <a:defRPr sz="4000" b="0">
                <a:solidFill>
                  <a:schemeClr val="bg1"/>
                </a:solidFill>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4990022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5_Content Slide - option 3">
    <p:spTree>
      <p:nvGrpSpPr>
        <p:cNvPr id="1" name=""/>
        <p:cNvGrpSpPr/>
        <p:nvPr/>
      </p:nvGrpSpPr>
      <p:grpSpPr>
        <a:xfrm>
          <a:off x="0" y="0"/>
          <a:ext cx="0" cy="0"/>
          <a:chOff x="0" y="0"/>
          <a:chExt cx="0" cy="0"/>
        </a:xfrm>
      </p:grpSpPr>
      <p:sp>
        <p:nvSpPr>
          <p:cNvPr id="13" name="Rectangle 12"/>
          <p:cNvSpPr/>
          <p:nvPr userDrawn="1"/>
        </p:nvSpPr>
        <p:spPr>
          <a:xfrm>
            <a:off x="-1" y="-2"/>
            <a:ext cx="5513495" cy="6858001"/>
          </a:xfrm>
          <a:prstGeom prst="rect">
            <a:avLst/>
          </a:prstGeom>
          <a:solidFill>
            <a:srgbClr val="002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rgbClr val="00274C"/>
              </a:solidFill>
            </a:endParaRPr>
          </a:p>
        </p:txBody>
      </p:sp>
      <p:pic>
        <p:nvPicPr>
          <p:cNvPr id="8" name="Picture 7"/>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l="-5761" r="60722"/>
          <a:stretch/>
        </p:blipFill>
        <p:spPr>
          <a:xfrm flipH="1">
            <a:off x="0" y="-2473"/>
            <a:ext cx="1517227" cy="6860473"/>
          </a:xfrm>
          <a:prstGeom prst="rect">
            <a:avLst/>
          </a:prstGeom>
        </p:spPr>
      </p:pic>
      <p:sp>
        <p:nvSpPr>
          <p:cNvPr id="2" name="Title 1"/>
          <p:cNvSpPr>
            <a:spLocks noGrp="1"/>
          </p:cNvSpPr>
          <p:nvPr>
            <p:ph type="title"/>
          </p:nvPr>
        </p:nvSpPr>
        <p:spPr>
          <a:xfrm>
            <a:off x="838200" y="798831"/>
            <a:ext cx="4146973" cy="5271772"/>
          </a:xfrm>
        </p:spPr>
        <p:txBody>
          <a:bodyPr anchor="t">
            <a:normAutofit/>
          </a:bodyPr>
          <a:lstStyle>
            <a:lvl1pPr>
              <a:defRPr sz="4000" b="0">
                <a:solidFill>
                  <a:schemeClr val="bg1"/>
                </a:solidFill>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a:xfrm>
            <a:off x="5986373" y="798833"/>
            <a:ext cx="5756448" cy="5271772"/>
          </a:xfrm>
        </p:spPr>
        <p:txBody>
          <a:bodyPr/>
          <a:lstStyle>
            <a:lvl1pPr>
              <a:lnSpc>
                <a:spcPct val="110000"/>
              </a:lnSpc>
              <a:defRPr>
                <a:latin typeface="Arial" charset="0"/>
                <a:ea typeface="Arial" charset="0"/>
                <a:cs typeface="Arial" charset="0"/>
              </a:defRPr>
            </a:lvl1pPr>
            <a:lvl2pPr>
              <a:lnSpc>
                <a:spcPct val="110000"/>
              </a:lnSpc>
              <a:defRPr>
                <a:latin typeface="Arial" charset="0"/>
                <a:ea typeface="Arial" charset="0"/>
                <a:cs typeface="Arial" charset="0"/>
              </a:defRPr>
            </a:lvl2pPr>
            <a:lvl3pPr>
              <a:lnSpc>
                <a:spcPct val="110000"/>
              </a:lnSpc>
              <a:defRPr>
                <a:latin typeface="Arial" charset="0"/>
                <a:ea typeface="Arial" charset="0"/>
                <a:cs typeface="Arial" charset="0"/>
              </a:defRPr>
            </a:lvl3pPr>
            <a:lvl4pPr>
              <a:lnSpc>
                <a:spcPct val="110000"/>
              </a:lnSpc>
              <a:defRPr>
                <a:latin typeface="Arial" charset="0"/>
                <a:ea typeface="Arial" charset="0"/>
                <a:cs typeface="Arial" charset="0"/>
              </a:defRPr>
            </a:lvl4pPr>
            <a:lvl5pPr>
              <a:lnSpc>
                <a:spcPct val="110000"/>
              </a:lnSpc>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62714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6_Section Divider">
    <p:spTree>
      <p:nvGrpSpPr>
        <p:cNvPr id="1" name=""/>
        <p:cNvGrpSpPr/>
        <p:nvPr/>
      </p:nvGrpSpPr>
      <p:grpSpPr>
        <a:xfrm>
          <a:off x="0" y="0"/>
          <a:ext cx="0" cy="0"/>
          <a:chOff x="0" y="0"/>
          <a:chExt cx="0" cy="0"/>
        </a:xfrm>
      </p:grpSpPr>
      <p:sp>
        <p:nvSpPr>
          <p:cNvPr id="13" name="Rectangle 12"/>
          <p:cNvSpPr/>
          <p:nvPr userDrawn="1"/>
        </p:nvSpPr>
        <p:spPr>
          <a:xfrm>
            <a:off x="-1" y="798832"/>
            <a:ext cx="12192001" cy="5079101"/>
          </a:xfrm>
          <a:prstGeom prst="rect">
            <a:avLst/>
          </a:prstGeom>
          <a:solidFill>
            <a:srgbClr val="002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lumMod val="85000"/>
                </a:prstClr>
              </a:solidFill>
            </a:endParaRPr>
          </a:p>
        </p:txBody>
      </p:sp>
      <p:pic>
        <p:nvPicPr>
          <p:cNvPr id="11" name="Picture 10"/>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l="-5761" r="60722"/>
          <a:stretch/>
        </p:blipFill>
        <p:spPr>
          <a:xfrm>
            <a:off x="10674773" y="-2473"/>
            <a:ext cx="1517227" cy="6860473"/>
          </a:xfrm>
          <a:prstGeom prst="rect">
            <a:avLst/>
          </a:prstGeom>
        </p:spPr>
      </p:pic>
      <p:sp>
        <p:nvSpPr>
          <p:cNvPr id="2" name="Title 1"/>
          <p:cNvSpPr>
            <a:spLocks noGrp="1"/>
          </p:cNvSpPr>
          <p:nvPr>
            <p:ph type="title"/>
          </p:nvPr>
        </p:nvSpPr>
        <p:spPr>
          <a:xfrm>
            <a:off x="2465906" y="1423612"/>
            <a:ext cx="8741228" cy="2118011"/>
          </a:xfrm>
        </p:spPr>
        <p:txBody>
          <a:bodyPr anchor="b" anchorCtr="0">
            <a:normAutofit/>
          </a:bodyPr>
          <a:lstStyle>
            <a:lvl1pPr algn="ctr">
              <a:defRPr sz="4000" b="1">
                <a:solidFill>
                  <a:schemeClr val="bg1"/>
                </a:solidFill>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a:xfrm>
            <a:off x="2465906" y="3774442"/>
            <a:ext cx="8741228" cy="1395308"/>
          </a:xfrm>
        </p:spPr>
        <p:txBody>
          <a:bodyPr/>
          <a:lstStyle>
            <a:lvl1pPr marL="0" indent="0" algn="ctr">
              <a:buNone/>
              <a:defRPr>
                <a:solidFill>
                  <a:srgbClr val="FFCB05"/>
                </a:solidFill>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41848" y="6172411"/>
            <a:ext cx="3193431" cy="415147"/>
          </a:xfrm>
          <a:prstGeom prst="rect">
            <a:avLst/>
          </a:prstGeom>
        </p:spPr>
      </p:pic>
      <p:pic>
        <p:nvPicPr>
          <p:cNvPr id="9" name="Picture 8"/>
          <p:cNvPicPr>
            <a:picLocks noChangeAspect="1"/>
          </p:cNvPicPr>
          <p:nvPr userDrawn="1"/>
        </p:nvPicPr>
        <p:blipFill rotWithShape="1">
          <a:blip r:embed="rId4">
            <a:extLst>
              <a:ext uri="{28A0092B-C50C-407E-A947-70E740481C1C}">
                <a14:useLocalDpi xmlns:a14="http://schemas.microsoft.com/office/drawing/2010/main" val="0"/>
              </a:ext>
            </a:extLst>
          </a:blip>
          <a:srcRect l="31715" r="-1"/>
          <a:stretch/>
        </p:blipFill>
        <p:spPr>
          <a:xfrm>
            <a:off x="0" y="0"/>
            <a:ext cx="2303325" cy="6869439"/>
          </a:xfrm>
          <a:prstGeom prst="rect">
            <a:avLst/>
          </a:prstGeom>
        </p:spPr>
      </p:pic>
    </p:spTree>
    <p:extLst>
      <p:ext uri="{BB962C8B-B14F-4D97-AF65-F5344CB8AC3E}">
        <p14:creationId xmlns:p14="http://schemas.microsoft.com/office/powerpoint/2010/main" val="114985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4_Content Slide - option 3">
    <p:spTree>
      <p:nvGrpSpPr>
        <p:cNvPr id="1" name=""/>
        <p:cNvGrpSpPr/>
        <p:nvPr/>
      </p:nvGrpSpPr>
      <p:grpSpPr>
        <a:xfrm>
          <a:off x="0" y="0"/>
          <a:ext cx="0" cy="0"/>
          <a:chOff x="0" y="0"/>
          <a:chExt cx="0" cy="0"/>
        </a:xfrm>
      </p:grpSpPr>
      <p:sp>
        <p:nvSpPr>
          <p:cNvPr id="13" name="Rectangle 12"/>
          <p:cNvSpPr/>
          <p:nvPr userDrawn="1"/>
        </p:nvSpPr>
        <p:spPr>
          <a:xfrm>
            <a:off x="-1" y="-2"/>
            <a:ext cx="5513495" cy="6858001"/>
          </a:xfrm>
          <a:prstGeom prst="rect">
            <a:avLst/>
          </a:prstGeom>
          <a:solidFill>
            <a:srgbClr val="002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74C"/>
              </a:solidFill>
            </a:endParaRPr>
          </a:p>
        </p:txBody>
      </p:sp>
      <p:pic>
        <p:nvPicPr>
          <p:cNvPr id="8" name="Picture 7"/>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l="-5761" r="60722"/>
          <a:stretch/>
        </p:blipFill>
        <p:spPr>
          <a:xfrm flipH="1">
            <a:off x="0" y="-2473"/>
            <a:ext cx="1517227" cy="6860473"/>
          </a:xfrm>
          <a:prstGeom prst="rect">
            <a:avLst/>
          </a:prstGeom>
        </p:spPr>
      </p:pic>
      <p:sp>
        <p:nvSpPr>
          <p:cNvPr id="2" name="Title 1"/>
          <p:cNvSpPr>
            <a:spLocks noGrp="1"/>
          </p:cNvSpPr>
          <p:nvPr>
            <p:ph type="title"/>
          </p:nvPr>
        </p:nvSpPr>
        <p:spPr>
          <a:xfrm>
            <a:off x="838200" y="798831"/>
            <a:ext cx="4146973" cy="5271772"/>
          </a:xfrm>
        </p:spPr>
        <p:txBody>
          <a:bodyPr>
            <a:normAutofit/>
          </a:bodyPr>
          <a:lstStyle>
            <a:lvl1pPr>
              <a:defRPr sz="4000" b="1">
                <a:solidFill>
                  <a:schemeClr val="bg1"/>
                </a:solidFill>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a:xfrm>
            <a:off x="5986373" y="798833"/>
            <a:ext cx="5866451" cy="5271772"/>
          </a:xfr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71599" y="6330515"/>
            <a:ext cx="2079173" cy="270293"/>
          </a:xfrm>
          <a:prstGeom prst="rect">
            <a:avLst/>
          </a:prstGeom>
        </p:spPr>
      </p:pic>
      <p:sp>
        <p:nvSpPr>
          <p:cNvPr id="9" name="Rectangle 8"/>
          <p:cNvSpPr/>
          <p:nvPr userDrawn="1"/>
        </p:nvSpPr>
        <p:spPr>
          <a:xfrm>
            <a:off x="-2" y="798833"/>
            <a:ext cx="236623" cy="5271772"/>
          </a:xfrm>
          <a:prstGeom prst="rect">
            <a:avLst/>
          </a:prstGeom>
          <a:solidFill>
            <a:srgbClr val="FFCB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699526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Section Divider">
    <p:spTree>
      <p:nvGrpSpPr>
        <p:cNvPr id="1" name=""/>
        <p:cNvGrpSpPr/>
        <p:nvPr/>
      </p:nvGrpSpPr>
      <p:grpSpPr>
        <a:xfrm>
          <a:off x="0" y="0"/>
          <a:ext cx="0" cy="0"/>
          <a:chOff x="0" y="0"/>
          <a:chExt cx="0" cy="0"/>
        </a:xfrm>
      </p:grpSpPr>
      <p:sp>
        <p:nvSpPr>
          <p:cNvPr id="13" name="Rectangle 12"/>
          <p:cNvSpPr/>
          <p:nvPr userDrawn="1"/>
        </p:nvSpPr>
        <p:spPr>
          <a:xfrm>
            <a:off x="-1" y="798831"/>
            <a:ext cx="12192001" cy="5271772"/>
          </a:xfrm>
          <a:prstGeom prst="rect">
            <a:avLst/>
          </a:prstGeom>
          <a:solidFill>
            <a:srgbClr val="002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85000"/>
                </a:schemeClr>
              </a:solidFill>
            </a:endParaRPr>
          </a:p>
        </p:txBody>
      </p:sp>
      <p:pic>
        <p:nvPicPr>
          <p:cNvPr id="11" name="Picture 10"/>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l="-5761" r="60722"/>
          <a:stretch/>
        </p:blipFill>
        <p:spPr>
          <a:xfrm>
            <a:off x="10674773" y="-2473"/>
            <a:ext cx="1517227" cy="6860473"/>
          </a:xfrm>
          <a:prstGeom prst="rect">
            <a:avLst/>
          </a:prstGeom>
        </p:spPr>
      </p:pic>
      <p:sp>
        <p:nvSpPr>
          <p:cNvPr id="2" name="Title 1"/>
          <p:cNvSpPr>
            <a:spLocks noGrp="1"/>
          </p:cNvSpPr>
          <p:nvPr>
            <p:ph type="title"/>
          </p:nvPr>
        </p:nvSpPr>
        <p:spPr>
          <a:xfrm>
            <a:off x="2465906" y="1423612"/>
            <a:ext cx="8741228" cy="2118011"/>
          </a:xfrm>
        </p:spPr>
        <p:txBody>
          <a:bodyPr anchor="b" anchorCtr="0">
            <a:normAutofit/>
          </a:bodyPr>
          <a:lstStyle>
            <a:lvl1pPr algn="ctr">
              <a:defRPr sz="4000" b="1">
                <a:solidFill>
                  <a:schemeClr val="bg1"/>
                </a:solidFill>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a:xfrm>
            <a:off x="2465906" y="3774442"/>
            <a:ext cx="8741228" cy="1395308"/>
          </a:xfrm>
        </p:spPr>
        <p:txBody>
          <a:bodyPr/>
          <a:lstStyle>
            <a:lvl1pPr marL="0" indent="0" algn="ctr">
              <a:buNone/>
              <a:defRPr>
                <a:solidFill>
                  <a:srgbClr val="FFCB05"/>
                </a:solidFill>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71599" y="6330515"/>
            <a:ext cx="2079173" cy="270293"/>
          </a:xfrm>
          <a:prstGeom prst="rect">
            <a:avLst/>
          </a:prstGeom>
        </p:spPr>
      </p:pic>
      <p:pic>
        <p:nvPicPr>
          <p:cNvPr id="9" name="Picture 8"/>
          <p:cNvPicPr>
            <a:picLocks noChangeAspect="1"/>
          </p:cNvPicPr>
          <p:nvPr userDrawn="1"/>
        </p:nvPicPr>
        <p:blipFill rotWithShape="1">
          <a:blip r:embed="rId4">
            <a:extLst>
              <a:ext uri="{28A0092B-C50C-407E-A947-70E740481C1C}">
                <a14:useLocalDpi xmlns:a14="http://schemas.microsoft.com/office/drawing/2010/main" val="0"/>
              </a:ext>
            </a:extLst>
          </a:blip>
          <a:srcRect l="31715" r="-1"/>
          <a:stretch/>
        </p:blipFill>
        <p:spPr>
          <a:xfrm>
            <a:off x="0" y="0"/>
            <a:ext cx="2303325" cy="6869439"/>
          </a:xfrm>
          <a:prstGeom prst="rect">
            <a:avLst/>
          </a:prstGeom>
        </p:spPr>
      </p:pic>
      <p:sp>
        <p:nvSpPr>
          <p:cNvPr id="12" name="Rectangle 11"/>
          <p:cNvSpPr/>
          <p:nvPr userDrawn="1"/>
        </p:nvSpPr>
        <p:spPr>
          <a:xfrm>
            <a:off x="11953659" y="798833"/>
            <a:ext cx="236623" cy="5271772"/>
          </a:xfrm>
          <a:prstGeom prst="rect">
            <a:avLst/>
          </a:prstGeom>
          <a:solidFill>
            <a:srgbClr val="FFCB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3199090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69EF8C-3F59-4440-B493-E9F8037FB8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4707EC4-715B-5740-9988-97078F2A5CAD}"/>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 xmlns:a16="http://schemas.microsoft.com/office/drawing/2014/main" id="{A1CA33F5-FF8E-404C-9ACC-97E12F5A80A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 xmlns:a16="http://schemas.microsoft.com/office/drawing/2014/main" id="{C6FB6856-225E-A14D-BA7F-B7A10CB0CB7D}"/>
              </a:ext>
            </a:extLst>
          </p:cNvPr>
          <p:cNvSpPr>
            <a:spLocks noGrp="1"/>
          </p:cNvSpPr>
          <p:nvPr>
            <p:ph type="sldNum" sz="quarter" idx="12"/>
          </p:nvPr>
        </p:nvSpPr>
        <p:spPr/>
        <p:txBody>
          <a:bodyPr/>
          <a:lstStyle/>
          <a:p>
            <a:fld id="{7ACDC79A-78BC-1F4D-B255-4A6544D423A1}" type="slidenum">
              <a:rPr lang="en-US" smtClean="0"/>
              <a:t>‹#›</a:t>
            </a:fld>
            <a:endParaRPr lang="en-US" dirty="0"/>
          </a:p>
        </p:txBody>
      </p:sp>
    </p:spTree>
    <p:extLst>
      <p:ext uri="{BB962C8B-B14F-4D97-AF65-F5344CB8AC3E}">
        <p14:creationId xmlns:p14="http://schemas.microsoft.com/office/powerpoint/2010/main" val="1858740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1958060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905000"/>
            <a:ext cx="5384800" cy="42211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7600" y="1905000"/>
            <a:ext cx="5384800" cy="42211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28286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828802"/>
            <a:ext cx="6815667" cy="4267199"/>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828801"/>
            <a:ext cx="4011084" cy="4267201"/>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9375457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9228" y="299278"/>
            <a:ext cx="10972800" cy="872949"/>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981201"/>
            <a:ext cx="10972800" cy="4144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37983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theme" Target="../theme/theme2.xml"/><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theme" Target="../theme/theme3.xml"/><Relationship Id="rId1" Type="http://schemas.openxmlformats.org/officeDocument/2006/relationships/slideLayout" Target="../slideLayouts/slideLayout22.xml"/><Relationship Id="rId2"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10600" y="632084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38200" y="632639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BC03D-5149-E74B-857C-E1783F6B47D9}" type="slidenum">
              <a:rPr lang="en-US" smtClean="0"/>
              <a:t>‹#›</a:t>
            </a:fld>
            <a:endParaRPr lang="en-US" dirty="0"/>
          </a:p>
        </p:txBody>
      </p:sp>
    </p:spTree>
    <p:extLst>
      <p:ext uri="{BB962C8B-B14F-4D97-AF65-F5344CB8AC3E}">
        <p14:creationId xmlns:p14="http://schemas.microsoft.com/office/powerpoint/2010/main" val="20757057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85" r:id="rId6"/>
    <p:sldLayoutId id="2147483687" r:id="rId7"/>
    <p:sldLayoutId id="2147483688"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A5EA02-8558-DF4A-8720-9C9C4CFE6F71}" type="datetimeFigureOut">
              <a:rPr lang="en-US" smtClean="0">
                <a:solidFill>
                  <a:prstClr val="black">
                    <a:tint val="75000"/>
                  </a:prstClr>
                </a:solidFill>
              </a:rPr>
              <a:pPr/>
              <a:t>12/21/19</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BC03D-5149-E74B-857C-E1783F6B47D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25687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A5EA02-8558-DF4A-8720-9C9C4CFE6F71}" type="datetimeFigureOut">
              <a:rPr lang="en-US" smtClean="0">
                <a:solidFill>
                  <a:prstClr val="black">
                    <a:tint val="75000"/>
                  </a:prstClr>
                </a:solidFill>
              </a:rPr>
              <a:pPr/>
              <a:t>12/21/19</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BC03D-5149-E74B-857C-E1783F6B47D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724889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null)"/><Relationship Id="rId4" Type="http://schemas.openxmlformats.org/officeDocument/2006/relationships/hyperlink" Target="https://allofus.nih.gov/" TargetMode="External"/><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www.epa.gov/outdoor-air-quality-data" TargetMode="External"/><Relationship Id="rId4" Type="http://schemas.openxmlformats.org/officeDocument/2006/relationships/hyperlink" Target="https://www.google.com/url?sa=t&amp;rct=j&amp;q=&amp;esrc=s&amp;source=web&amp;cd=5&amp;cad=rja&amp;uact=8&amp;ved=2ahUKEwi6hZmg2IbgAhUh9IMKHWb0BfgQFjAEegQIBhAB&amp;url=https://www.ncdc.noaa.gov/data-access/paleoclimatology-data/datasets/pollen&amp;usg=AOvVaw0U1NbVbsgnHdzu5P7i2Knc" TargetMode="External"/><Relationship Id="rId5" Type="http://schemas.openxmlformats.org/officeDocument/2006/relationships/hyperlink" Target="https://www.census.gov/geo/reference/urban-rural.html" TargetMode="External"/><Relationship Id="rId6" Type="http://schemas.openxmlformats.org/officeDocument/2006/relationships/hyperlink" Target="https://www.ucrdatatool.gov/" TargetMode="External"/><Relationship Id="rId7" Type="http://schemas.openxmlformats.org/officeDocument/2006/relationships/hyperlink" Target="https://www.cdc.gov/brfss/index.html" TargetMode="External"/><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1.svg"/><Relationship Id="rId8" Type="http://schemas.openxmlformats.org/officeDocument/2006/relationships/image" Target="../media/image40.png"/><Relationship Id="rId9" Type="http://schemas.openxmlformats.org/officeDocument/2006/relationships/image" Target="../media/image13.svg"/><Relationship Id="rId10" Type="http://schemas.openxmlformats.org/officeDocument/2006/relationships/image" Target="../media/image41.png"/><Relationship Id="rId11" Type="http://schemas.openxmlformats.org/officeDocument/2006/relationships/image" Target="../media/image15.sv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1" Type="http://schemas.openxmlformats.org/officeDocument/2006/relationships/image" Target="../media/image50.jpg"/><Relationship Id="rId12" Type="http://schemas.openxmlformats.org/officeDocument/2006/relationships/image" Target="../media/image51.jpg"/><Relationship Id="rId13" Type="http://schemas.openxmlformats.org/officeDocument/2006/relationships/image" Target="../media/image52.jpg"/><Relationship Id="rId14" Type="http://schemas.openxmlformats.org/officeDocument/2006/relationships/image" Target="../media/image53.jpg"/><Relationship Id="rId15"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jpg"/><Relationship Id="rId4" Type="http://schemas.openxmlformats.org/officeDocument/2006/relationships/image" Target="../media/image43.jpg"/><Relationship Id="rId5" Type="http://schemas.openxmlformats.org/officeDocument/2006/relationships/image" Target="../media/image44.jpg"/><Relationship Id="rId6" Type="http://schemas.openxmlformats.org/officeDocument/2006/relationships/image" Target="../media/image45.jpg"/><Relationship Id="rId7" Type="http://schemas.openxmlformats.org/officeDocument/2006/relationships/image" Target="../media/image46.jpg"/><Relationship Id="rId8" Type="http://schemas.openxmlformats.org/officeDocument/2006/relationships/image" Target="../media/image47.jpg"/><Relationship Id="rId9" Type="http://schemas.openxmlformats.org/officeDocument/2006/relationships/image" Target="../media/image48.png"/><Relationship Id="rId10"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hyperlink" Target="http://pheweb.sph.umich.edu/" TargetMode="External"/><Relationship Id="rId5" Type="http://schemas.openxmlformats.org/officeDocument/2006/relationships/image" Target="../media/image150.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410.png"/><Relationship Id="rId9" Type="http://schemas.openxmlformats.org/officeDocument/2006/relationships/image" Target="../media/image56.png"/><Relationship Id="rId10" Type="http://schemas.openxmlformats.org/officeDocument/2006/relationships/image" Target="../media/image57.wmf"/><Relationship Id="rId11"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csg.sph.umich.edu/larsf/PRSweb/"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59.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6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61.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2.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hyperlink" Target="http://openclipart.org/detail/176288/stick-figure-by-joshbressers-176288" TargetMode="External"/><Relationship Id="rId5" Type="http://schemas.openxmlformats.org/officeDocument/2006/relationships/image" Target="../media/image64.jpeg"/><Relationship Id="rId6" Type="http://schemas.openxmlformats.org/officeDocument/2006/relationships/hyperlink" Target="http://cuentosparaunanochefria.blogspot.com/" TargetMode="External"/><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68.emf"/><Relationship Id="rId4" Type="http://schemas.openxmlformats.org/officeDocument/2006/relationships/image" Target="../media/image69.emf"/><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hyperlink" Target="http://openclipart.org/detail/176288/stick-figure-by-joshbressers-176288" TargetMode="External"/><Relationship Id="rId5" Type="http://schemas.openxmlformats.org/officeDocument/2006/relationships/image" Target="../media/image64.jpeg"/><Relationship Id="rId6" Type="http://schemas.openxmlformats.org/officeDocument/2006/relationships/hyperlink" Target="http://cuentosparaunanochefria.blogspot.com/" TargetMode="External"/><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7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1.emf"/></Relationships>
</file>

<file path=ppt/slides/_rels/slide45.xml.rels><?xml version="1.0" encoding="UTF-8" standalone="yes"?>
<Relationships xmlns="http://schemas.openxmlformats.org/package/2006/relationships"><Relationship Id="rId3" Type="http://schemas.openxmlformats.org/officeDocument/2006/relationships/image" Target="../media/image211.png"/><Relationship Id="rId4" Type="http://schemas.openxmlformats.org/officeDocument/2006/relationships/image" Target="../media/image210.png"/><Relationship Id="rId5" Type="http://schemas.openxmlformats.org/officeDocument/2006/relationships/image" Target="../media/image170.png"/><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480.png"/><Relationship Id="rId4" Type="http://schemas.openxmlformats.org/officeDocument/2006/relationships/image" Target="../media/image73.png"/><Relationship Id="rId5" Type="http://schemas.openxmlformats.org/officeDocument/2006/relationships/image" Target="../media/image74.emf"/><Relationship Id="rId6" Type="http://schemas.openxmlformats.org/officeDocument/2006/relationships/image" Target="../media/image75.emf"/><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76.tiff"/><Relationship Id="rId4" Type="http://schemas.openxmlformats.org/officeDocument/2006/relationships/hyperlink" Target="http://shiny.sph.umich.edu/SAMBA-EHR" TargetMode="External"/><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540.png"/><Relationship Id="rId4" Type="http://schemas.openxmlformats.org/officeDocument/2006/relationships/image" Target="../media/image75.emf"/><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image" Target="../media/image77.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8.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 Id="rId3" Type="http://schemas.openxmlformats.org/officeDocument/2006/relationships/image" Target="../media/image79.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80.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tiff"/></Relationships>
</file>

<file path=ppt/slides/_rels/slide8.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openxmlformats.org/officeDocument/2006/relationships/image" Target="../media/image27.png"/><Relationship Id="rId18" Type="http://schemas.openxmlformats.org/officeDocument/2006/relationships/image" Target="../media/image28.png"/><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6.png"/><Relationship Id="rId8" Type="http://schemas.openxmlformats.org/officeDocument/2006/relationships/image" Target="../media/image18.png"/><Relationship Id="rId9" Type="http://schemas.openxmlformats.org/officeDocument/2006/relationships/image" Target="../media/image19.jpg"/><Relationship Id="rId10"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3978BD-462D-D04D-A13B-771908830773}"/>
              </a:ext>
            </a:extLst>
          </p:cNvPr>
          <p:cNvSpPr>
            <a:spLocks noGrp="1"/>
          </p:cNvSpPr>
          <p:nvPr>
            <p:ph type="title"/>
          </p:nvPr>
        </p:nvSpPr>
        <p:spPr>
          <a:xfrm>
            <a:off x="1911927" y="1777294"/>
            <a:ext cx="10280073" cy="1436961"/>
          </a:xfrm>
        </p:spPr>
        <p:txBody>
          <a:bodyPr anchor="t">
            <a:noAutofit/>
          </a:bodyPr>
          <a:lstStyle/>
          <a:p>
            <a:pPr>
              <a:spcAft>
                <a:spcPts val="2400"/>
              </a:spcAft>
            </a:pPr>
            <a:r>
              <a:rPr lang="en-US" dirty="0"/>
              <a:t>The Michigan Genomics </a:t>
            </a:r>
            <a:r>
              <a:rPr lang="en-US" dirty="0" smtClean="0"/>
              <a:t>Initiative (MGI): </a:t>
            </a:r>
            <a:r>
              <a:rPr lang="en-US" dirty="0"/>
              <a:t/>
            </a:r>
            <a:br>
              <a:rPr lang="en-US" dirty="0"/>
            </a:br>
            <a:r>
              <a:rPr lang="en-US" sz="2400" dirty="0" smtClean="0"/>
              <a:t>An Integrated </a:t>
            </a:r>
            <a:r>
              <a:rPr lang="en-US" sz="2400" dirty="0"/>
              <a:t>Data </a:t>
            </a:r>
            <a:r>
              <a:rPr lang="en-US" sz="2400" dirty="0" smtClean="0"/>
              <a:t>Frame </a:t>
            </a:r>
            <a:r>
              <a:rPr lang="en-US" sz="2400" dirty="0"/>
              <a:t>to Enable Precision Health </a:t>
            </a:r>
            <a:r>
              <a:rPr lang="en-US" sz="2400" dirty="0" smtClean="0"/>
              <a:t>Queries</a:t>
            </a:r>
            <a:br>
              <a:rPr lang="en-US" sz="2400" dirty="0" smtClean="0"/>
            </a:br>
            <a:r>
              <a:rPr lang="en-US" sz="2400" dirty="0" smtClean="0"/>
              <a:t>(An incredible in-house resource)</a:t>
            </a:r>
            <a:r>
              <a:rPr lang="en-US" sz="2400" dirty="0"/>
              <a:t/>
            </a:r>
            <a:br>
              <a:rPr lang="en-US" sz="2400" dirty="0"/>
            </a:br>
            <a:endParaRPr lang="en-US" sz="2400" b="0" dirty="0"/>
          </a:p>
        </p:txBody>
      </p:sp>
      <p:sp>
        <p:nvSpPr>
          <p:cNvPr id="3" name="Content Placeholder 2">
            <a:extLst>
              <a:ext uri="{FF2B5EF4-FFF2-40B4-BE49-F238E27FC236}">
                <a16:creationId xmlns:a16="http://schemas.microsoft.com/office/drawing/2014/main" xmlns="" id="{E21DEDFD-E74C-2441-B982-2463A4FB9547}"/>
              </a:ext>
            </a:extLst>
          </p:cNvPr>
          <p:cNvSpPr>
            <a:spLocks noGrp="1"/>
          </p:cNvSpPr>
          <p:nvPr>
            <p:ph idx="1"/>
          </p:nvPr>
        </p:nvSpPr>
        <p:spPr>
          <a:xfrm>
            <a:off x="2465905" y="3508385"/>
            <a:ext cx="9081325" cy="1495237"/>
          </a:xfrm>
        </p:spPr>
        <p:txBody>
          <a:bodyPr>
            <a:noAutofit/>
          </a:bodyPr>
          <a:lstStyle/>
          <a:p>
            <a:pPr>
              <a:lnSpc>
                <a:spcPct val="100000"/>
              </a:lnSpc>
              <a:spcBef>
                <a:spcPts val="0"/>
              </a:spcBef>
            </a:pPr>
            <a:r>
              <a:rPr lang="en-US" sz="3200" dirty="0" err="1" smtClean="0"/>
              <a:t>Bhramar</a:t>
            </a:r>
            <a:r>
              <a:rPr lang="en-US" sz="3200" dirty="0" smtClean="0"/>
              <a:t> </a:t>
            </a:r>
            <a:r>
              <a:rPr lang="en-US" sz="3200" dirty="0" smtClean="0"/>
              <a:t>Mukherjee</a:t>
            </a:r>
          </a:p>
          <a:p>
            <a:pPr>
              <a:lnSpc>
                <a:spcPct val="100000"/>
              </a:lnSpc>
              <a:spcBef>
                <a:spcPts val="0"/>
              </a:spcBef>
            </a:pPr>
            <a:r>
              <a:rPr lang="en-US" sz="3200" dirty="0"/>
              <a:t>Workshop on Computational Biostatistics </a:t>
            </a:r>
            <a:endParaRPr lang="en-US" sz="3200" dirty="0" smtClean="0"/>
          </a:p>
          <a:p>
            <a:pPr>
              <a:lnSpc>
                <a:spcPct val="100000"/>
              </a:lnSpc>
              <a:spcBef>
                <a:spcPts val="0"/>
              </a:spcBef>
            </a:pPr>
            <a:r>
              <a:rPr lang="en-US" sz="3200" dirty="0" smtClean="0"/>
              <a:t>and </a:t>
            </a:r>
            <a:r>
              <a:rPr lang="en-US" sz="3200" dirty="0"/>
              <a:t>Survival </a:t>
            </a:r>
            <a:r>
              <a:rPr lang="en-US" sz="3200" dirty="0" smtClean="0"/>
              <a:t>Analysis</a:t>
            </a:r>
            <a:r>
              <a:rPr lang="en-US" sz="3200" smtClean="0"/>
              <a:t>, Mumbai</a:t>
            </a:r>
          </a:p>
          <a:p>
            <a:pPr>
              <a:lnSpc>
                <a:spcPct val="100000"/>
              </a:lnSpc>
              <a:spcBef>
                <a:spcPts val="0"/>
              </a:spcBef>
            </a:pPr>
            <a:endParaRPr lang="en-US" sz="3200" dirty="0"/>
          </a:p>
          <a:p>
            <a:pPr>
              <a:lnSpc>
                <a:spcPct val="100000"/>
              </a:lnSpc>
              <a:spcBef>
                <a:spcPts val="0"/>
              </a:spcBef>
            </a:pPr>
            <a:endParaRPr lang="en-US" sz="3200" dirty="0" smtClean="0"/>
          </a:p>
        </p:txBody>
      </p:sp>
    </p:spTree>
    <p:extLst>
      <p:ext uri="{BB962C8B-B14F-4D97-AF65-F5344CB8AC3E}">
        <p14:creationId xmlns:p14="http://schemas.microsoft.com/office/powerpoint/2010/main" val="7232669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4BEC457D-39BD-405B-9D2D-00B8DDDE6272}"/>
              </a:ext>
            </a:extLst>
          </p:cNvPr>
          <p:cNvSpPr>
            <a:spLocks noGrp="1"/>
          </p:cNvSpPr>
          <p:nvPr>
            <p:ph idx="1"/>
          </p:nvPr>
        </p:nvSpPr>
        <p:spPr>
          <a:xfrm>
            <a:off x="577517" y="1914338"/>
            <a:ext cx="11165305" cy="2137118"/>
          </a:xfrm>
        </p:spPr>
        <p:txBody>
          <a:bodyPr>
            <a:normAutofit/>
          </a:bodyPr>
          <a:lstStyle/>
          <a:p>
            <a:r>
              <a:rPr lang="en-US" sz="2000" dirty="0"/>
              <a:t>Electronic Health Records (EHRs) are a digitized version of a patient medical chart</a:t>
            </a:r>
          </a:p>
          <a:p>
            <a:r>
              <a:rPr lang="en-US" sz="2000" dirty="0"/>
              <a:t>Health Care Systems routinely capture various pieces of patient health and treatment history </a:t>
            </a:r>
          </a:p>
          <a:p>
            <a:pPr marL="0" indent="0">
              <a:buNone/>
            </a:pPr>
            <a:endParaRPr lang="en-US" sz="2000" dirty="0"/>
          </a:p>
        </p:txBody>
      </p:sp>
      <p:sp>
        <p:nvSpPr>
          <p:cNvPr id="3" name="Title 2">
            <a:extLst>
              <a:ext uri="{FF2B5EF4-FFF2-40B4-BE49-F238E27FC236}">
                <a16:creationId xmlns:a16="http://schemas.microsoft.com/office/drawing/2014/main" xmlns="" id="{AF7755C9-F732-4D81-927E-AE7FF18F4D22}"/>
              </a:ext>
            </a:extLst>
          </p:cNvPr>
          <p:cNvSpPr>
            <a:spLocks noGrp="1"/>
          </p:cNvSpPr>
          <p:nvPr>
            <p:ph type="title"/>
          </p:nvPr>
        </p:nvSpPr>
        <p:spPr>
          <a:xfrm>
            <a:off x="577517" y="376877"/>
            <a:ext cx="11165305" cy="614560"/>
          </a:xfrm>
        </p:spPr>
        <p:txBody>
          <a:bodyPr>
            <a:normAutofit fontScale="90000"/>
          </a:bodyPr>
          <a:lstStyle/>
          <a:p>
            <a:r>
              <a:rPr lang="en-US" dirty="0"/>
              <a:t>MGI Clinical Data</a:t>
            </a:r>
          </a:p>
        </p:txBody>
      </p:sp>
      <p:pic>
        <p:nvPicPr>
          <p:cNvPr id="4" name="Picture 3" descr="ehr-1476525_1280.png">
            <a:extLst>
              <a:ext uri="{FF2B5EF4-FFF2-40B4-BE49-F238E27FC236}">
                <a16:creationId xmlns:a16="http://schemas.microsoft.com/office/drawing/2014/main" xmlns="" id="{54DED79E-6749-4F37-8250-680E1233FBB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911547" y="3495144"/>
            <a:ext cx="3979829" cy="3158989"/>
          </a:xfrm>
          <a:prstGeom prst="rect">
            <a:avLst/>
          </a:prstGeom>
        </p:spPr>
      </p:pic>
      <p:sp>
        <p:nvSpPr>
          <p:cNvPr id="5" name="TextBox 4">
            <a:extLst>
              <a:ext uri="{FF2B5EF4-FFF2-40B4-BE49-F238E27FC236}">
                <a16:creationId xmlns:a16="http://schemas.microsoft.com/office/drawing/2014/main" xmlns="" id="{C349F53C-8AD0-4F63-83E4-590820765F95}"/>
              </a:ext>
            </a:extLst>
          </p:cNvPr>
          <p:cNvSpPr txBox="1"/>
          <p:nvPr/>
        </p:nvSpPr>
        <p:spPr>
          <a:xfrm>
            <a:off x="563700" y="2982897"/>
            <a:ext cx="7199293" cy="2995692"/>
          </a:xfrm>
          <a:prstGeom prst="rect">
            <a:avLst/>
          </a:prstGeom>
          <a:noFill/>
        </p:spPr>
        <p:txBody>
          <a:bodyPr wrap="square" rtlCol="0">
            <a:spAutoFit/>
          </a:bodyPr>
          <a:lstStyle/>
          <a:p>
            <a:pPr marL="228594" indent="-228594" defTabSz="914377">
              <a:lnSpc>
                <a:spcPct val="110000"/>
              </a:lnSpc>
              <a:spcBef>
                <a:spcPts val="1000"/>
              </a:spcBef>
              <a:buFont typeface="Arial" panose="020B0604020202020204" pitchFamily="34" charset="0"/>
              <a:buChar char="•"/>
            </a:pPr>
            <a:r>
              <a:rPr lang="en-US" sz="2000" dirty="0">
                <a:solidFill>
                  <a:prstClr val="black"/>
                </a:solidFill>
                <a:latin typeface="Arial" charset="0"/>
                <a:cs typeface="Arial" charset="0"/>
              </a:rPr>
              <a:t>“Administrative data” such as diagnoses, procedures, lab results, prescriptions are primarily stored </a:t>
            </a:r>
            <a:r>
              <a:rPr lang="en-US" sz="2000" b="1" dirty="0">
                <a:solidFill>
                  <a:prstClr val="black"/>
                </a:solidFill>
                <a:latin typeface="Arial" charset="0"/>
                <a:cs typeface="Arial" charset="0"/>
              </a:rPr>
              <a:t>for billing purposes and record keeping</a:t>
            </a:r>
            <a:r>
              <a:rPr lang="en-US" sz="2000" dirty="0">
                <a:solidFill>
                  <a:prstClr val="black"/>
                </a:solidFill>
                <a:latin typeface="Arial" charset="0"/>
                <a:cs typeface="Arial" charset="0"/>
              </a:rPr>
              <a:t>, used in the analysis of hospital resources and quality metrics</a:t>
            </a:r>
          </a:p>
          <a:p>
            <a:pPr marL="228594" indent="-228594" defTabSz="914377">
              <a:lnSpc>
                <a:spcPct val="110000"/>
              </a:lnSpc>
              <a:spcBef>
                <a:spcPts val="1000"/>
              </a:spcBef>
              <a:buFont typeface="Arial" panose="020B0604020202020204" pitchFamily="34" charset="0"/>
              <a:buChar char="•"/>
            </a:pPr>
            <a:r>
              <a:rPr lang="en-US" sz="2000" dirty="0">
                <a:solidFill>
                  <a:prstClr val="black"/>
                </a:solidFill>
                <a:latin typeface="Arial" charset="0"/>
                <a:cs typeface="Arial" charset="0"/>
              </a:rPr>
              <a:t>EHRs are health system-specific</a:t>
            </a:r>
          </a:p>
          <a:p>
            <a:pPr marL="228594" indent="-228594" defTabSz="914377">
              <a:lnSpc>
                <a:spcPct val="110000"/>
              </a:lnSpc>
              <a:spcBef>
                <a:spcPts val="1000"/>
              </a:spcBef>
              <a:buFont typeface="Arial" panose="020B0604020202020204" pitchFamily="34" charset="0"/>
              <a:buChar char="•"/>
            </a:pPr>
            <a:r>
              <a:rPr lang="en-US" sz="2000" dirty="0">
                <a:solidFill>
                  <a:prstClr val="black"/>
                </a:solidFill>
                <a:latin typeface="Arial" charset="0"/>
                <a:cs typeface="Arial" charset="0"/>
              </a:rPr>
              <a:t>EHRs are a historical record </a:t>
            </a:r>
            <a:r>
              <a:rPr lang="en-US" sz="2000" dirty="0" smtClean="0">
                <a:solidFill>
                  <a:prstClr val="black"/>
                </a:solidFill>
                <a:latin typeface="Arial" charset="0"/>
                <a:cs typeface="Arial" charset="0"/>
              </a:rPr>
              <a:t>of health and </a:t>
            </a:r>
            <a:r>
              <a:rPr lang="en-US" sz="2000" dirty="0">
                <a:solidFill>
                  <a:prstClr val="black"/>
                </a:solidFill>
                <a:latin typeface="Arial" charset="0"/>
                <a:cs typeface="Arial" charset="0"/>
              </a:rPr>
              <a:t>treatment, </a:t>
            </a:r>
            <a:br>
              <a:rPr lang="en-US" sz="2000" dirty="0">
                <a:solidFill>
                  <a:prstClr val="black"/>
                </a:solidFill>
                <a:latin typeface="Arial" charset="0"/>
                <a:cs typeface="Arial" charset="0"/>
              </a:rPr>
            </a:br>
            <a:r>
              <a:rPr lang="en-US" sz="2000" u="sng" dirty="0">
                <a:solidFill>
                  <a:prstClr val="black"/>
                </a:solidFill>
                <a:latin typeface="Arial" charset="0"/>
                <a:cs typeface="Arial" charset="0"/>
              </a:rPr>
              <a:t>not</a:t>
            </a:r>
            <a:r>
              <a:rPr lang="en-US" sz="2000" dirty="0">
                <a:solidFill>
                  <a:prstClr val="black"/>
                </a:solidFill>
                <a:latin typeface="Arial" charset="0"/>
                <a:cs typeface="Arial" charset="0"/>
              </a:rPr>
              <a:t> primarily research oriented, but they can be queried</a:t>
            </a:r>
          </a:p>
          <a:p>
            <a:endParaRPr lang="en-US" sz="1600" dirty="0">
              <a:solidFill>
                <a:prstClr val="black"/>
              </a:solidFill>
            </a:endParaRPr>
          </a:p>
        </p:txBody>
      </p:sp>
    </p:spTree>
    <p:extLst>
      <p:ext uri="{BB962C8B-B14F-4D97-AF65-F5344CB8AC3E}">
        <p14:creationId xmlns:p14="http://schemas.microsoft.com/office/powerpoint/2010/main" val="3461217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721" y="373607"/>
            <a:ext cx="8037445" cy="686567"/>
          </a:xfrm>
        </p:spPr>
        <p:txBody>
          <a:bodyPr vert="horz" lIns="91440" tIns="45720" rIns="91440" bIns="45720" rtlCol="0" anchor="t">
            <a:normAutofit fontScale="90000"/>
          </a:bodyPr>
          <a:lstStyle/>
          <a:p>
            <a:r>
              <a:rPr lang="en-US" dirty="0"/>
              <a:t>MGI is </a:t>
            </a:r>
            <a:r>
              <a:rPr lang="en-US" sz="4900" b="1" dirty="0"/>
              <a:t>BIG</a:t>
            </a:r>
            <a:r>
              <a:rPr lang="en-US" dirty="0"/>
              <a:t> Data </a:t>
            </a:r>
          </a:p>
        </p:txBody>
      </p:sp>
      <p:sp>
        <p:nvSpPr>
          <p:cNvPr id="5" name="Oval 4"/>
          <p:cNvSpPr/>
          <p:nvPr/>
        </p:nvSpPr>
        <p:spPr>
          <a:xfrm>
            <a:off x="5383615" y="3733153"/>
            <a:ext cx="1584251" cy="1265275"/>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a:defRPr/>
            </a:pPr>
            <a:r>
              <a:rPr lang="en-US" sz="2400" kern="0" dirty="0">
                <a:solidFill>
                  <a:prstClr val="white"/>
                </a:solidFill>
              </a:rPr>
              <a:t>Patient</a:t>
            </a:r>
          </a:p>
          <a:p>
            <a:pPr algn="ctr">
              <a:defRPr/>
            </a:pPr>
            <a:endParaRPr lang="en-US" sz="2400" kern="0" dirty="0">
              <a:solidFill>
                <a:prstClr val="white"/>
              </a:solidFill>
            </a:endParaRPr>
          </a:p>
          <a:p>
            <a:pPr algn="ctr">
              <a:defRPr/>
            </a:pPr>
            <a:endParaRPr lang="en-US" sz="2400" kern="0" dirty="0">
              <a:solidFill>
                <a:prstClr val="white"/>
              </a:solidFill>
            </a:endParaRPr>
          </a:p>
        </p:txBody>
      </p:sp>
      <p:sp>
        <p:nvSpPr>
          <p:cNvPr id="6" name="Rounded Rectangle 5"/>
          <p:cNvSpPr/>
          <p:nvPr/>
        </p:nvSpPr>
        <p:spPr>
          <a:xfrm>
            <a:off x="2981739" y="2133599"/>
            <a:ext cx="2962695" cy="996469"/>
          </a:xfrm>
          <a:prstGeom prst="roundRect">
            <a:avLst/>
          </a:prstGeom>
          <a:solidFill>
            <a:sysClr val="window" lastClr="FFFFFF">
              <a:lumMod val="85000"/>
            </a:sysClr>
          </a:solidFill>
          <a:ln w="12700" cap="flat" cmpd="sng" algn="ctr">
            <a:solidFill>
              <a:srgbClr val="5B9BD5">
                <a:shade val="50000"/>
              </a:srgbClr>
            </a:solidFill>
            <a:prstDash val="solid"/>
            <a:miter lim="800000"/>
          </a:ln>
          <a:effectLst/>
        </p:spPr>
        <p:txBody>
          <a:bodyPr rtlCol="0" anchor="ctr"/>
          <a:lstStyle/>
          <a:p>
            <a:pPr algn="ctr">
              <a:defRPr/>
            </a:pPr>
            <a:r>
              <a:rPr lang="en-US" sz="2400" kern="0" dirty="0">
                <a:solidFill>
                  <a:prstClr val="black"/>
                </a:solidFill>
                <a:latin typeface="Arial" charset="0"/>
                <a:ea typeface="Arial" charset="0"/>
                <a:cs typeface="Arial" charset="0"/>
              </a:rPr>
              <a:t>Medical Phenotype</a:t>
            </a:r>
          </a:p>
          <a:p>
            <a:pPr algn="ctr">
              <a:defRPr/>
            </a:pPr>
            <a:endParaRPr lang="en-US" sz="2400" kern="0" dirty="0">
              <a:solidFill>
                <a:prstClr val="black"/>
              </a:solidFill>
              <a:latin typeface="Arial" charset="0"/>
              <a:ea typeface="Arial" charset="0"/>
              <a:cs typeface="Arial" charset="0"/>
            </a:endParaRPr>
          </a:p>
        </p:txBody>
      </p:sp>
      <p:sp>
        <p:nvSpPr>
          <p:cNvPr id="8" name="Freeform 176"/>
          <p:cNvSpPr>
            <a:spLocks noChangeAspect="1" noEditPoints="1"/>
          </p:cNvSpPr>
          <p:nvPr/>
        </p:nvSpPr>
        <p:spPr bwMode="auto">
          <a:xfrm>
            <a:off x="4252181" y="2600527"/>
            <a:ext cx="530225" cy="422275"/>
          </a:xfrm>
          <a:custGeom>
            <a:avLst/>
            <a:gdLst>
              <a:gd name="T0" fmla="*/ 140 w 334"/>
              <a:gd name="T1" fmla="*/ 166 h 266"/>
              <a:gd name="T2" fmla="*/ 198 w 334"/>
              <a:gd name="T3" fmla="*/ 154 h 266"/>
              <a:gd name="T4" fmla="*/ 140 w 334"/>
              <a:gd name="T5" fmla="*/ 124 h 266"/>
              <a:gd name="T6" fmla="*/ 140 w 334"/>
              <a:gd name="T7" fmla="*/ 124 h 266"/>
              <a:gd name="T8" fmla="*/ 140 w 334"/>
              <a:gd name="T9" fmla="*/ 104 h 266"/>
              <a:gd name="T10" fmla="*/ 124 w 334"/>
              <a:gd name="T11" fmla="*/ 128 h 266"/>
              <a:gd name="T12" fmla="*/ 74 w 334"/>
              <a:gd name="T13" fmla="*/ 152 h 266"/>
              <a:gd name="T14" fmla="*/ 74 w 334"/>
              <a:gd name="T15" fmla="*/ 104 h 266"/>
              <a:gd name="T16" fmla="*/ 132 w 334"/>
              <a:gd name="T17" fmla="*/ 60 h 266"/>
              <a:gd name="T18" fmla="*/ 246 w 334"/>
              <a:gd name="T19" fmla="*/ 188 h 266"/>
              <a:gd name="T20" fmla="*/ 166 w 334"/>
              <a:gd name="T21" fmla="*/ 72 h 266"/>
              <a:gd name="T22" fmla="*/ 18 w 334"/>
              <a:gd name="T23" fmla="*/ 226 h 266"/>
              <a:gd name="T24" fmla="*/ 266 w 334"/>
              <a:gd name="T25" fmla="*/ 266 h 266"/>
              <a:gd name="T26" fmla="*/ 168 w 334"/>
              <a:gd name="T27" fmla="*/ 248 h 266"/>
              <a:gd name="T28" fmla="*/ 0 w 334"/>
              <a:gd name="T29" fmla="*/ 260 h 266"/>
              <a:gd name="T30" fmla="*/ 186 w 334"/>
              <a:gd name="T31" fmla="*/ 66 h 266"/>
              <a:gd name="T32" fmla="*/ 242 w 334"/>
              <a:gd name="T33" fmla="*/ 68 h 266"/>
              <a:gd name="T34" fmla="*/ 196 w 334"/>
              <a:gd name="T35" fmla="*/ 72 h 266"/>
              <a:gd name="T36" fmla="*/ 196 w 334"/>
              <a:gd name="T37" fmla="*/ 84 h 266"/>
              <a:gd name="T38" fmla="*/ 208 w 334"/>
              <a:gd name="T39" fmla="*/ 96 h 266"/>
              <a:gd name="T40" fmla="*/ 220 w 334"/>
              <a:gd name="T41" fmla="*/ 174 h 266"/>
              <a:gd name="T42" fmla="*/ 254 w 334"/>
              <a:gd name="T43" fmla="*/ 178 h 266"/>
              <a:gd name="T44" fmla="*/ 280 w 334"/>
              <a:gd name="T45" fmla="*/ 86 h 266"/>
              <a:gd name="T46" fmla="*/ 300 w 334"/>
              <a:gd name="T47" fmla="*/ 80 h 266"/>
              <a:gd name="T48" fmla="*/ 298 w 334"/>
              <a:gd name="T49" fmla="*/ 120 h 266"/>
              <a:gd name="T50" fmla="*/ 292 w 334"/>
              <a:gd name="T51" fmla="*/ 146 h 266"/>
              <a:gd name="T52" fmla="*/ 320 w 334"/>
              <a:gd name="T53" fmla="*/ 158 h 266"/>
              <a:gd name="T54" fmla="*/ 334 w 334"/>
              <a:gd name="T55" fmla="*/ 132 h 266"/>
              <a:gd name="T56" fmla="*/ 320 w 334"/>
              <a:gd name="T57" fmla="*/ 86 h 266"/>
              <a:gd name="T58" fmla="*/ 292 w 334"/>
              <a:gd name="T59" fmla="*/ 64 h 266"/>
              <a:gd name="T60" fmla="*/ 266 w 334"/>
              <a:gd name="T61" fmla="*/ 86 h 266"/>
              <a:gd name="T62" fmla="*/ 252 w 334"/>
              <a:gd name="T63" fmla="*/ 164 h 266"/>
              <a:gd name="T64" fmla="*/ 226 w 334"/>
              <a:gd name="T65" fmla="*/ 160 h 266"/>
              <a:gd name="T66" fmla="*/ 224 w 334"/>
              <a:gd name="T67" fmla="*/ 90 h 266"/>
              <a:gd name="T68" fmla="*/ 242 w 334"/>
              <a:gd name="T69" fmla="*/ 82 h 266"/>
              <a:gd name="T70" fmla="*/ 260 w 334"/>
              <a:gd name="T71" fmla="*/ 58 h 266"/>
              <a:gd name="T72" fmla="*/ 260 w 334"/>
              <a:gd name="T73" fmla="*/ 8 h 266"/>
              <a:gd name="T74" fmla="*/ 232 w 334"/>
              <a:gd name="T75" fmla="*/ 0 h 266"/>
              <a:gd name="T76" fmla="*/ 236 w 334"/>
              <a:gd name="T77" fmla="*/ 16 h 266"/>
              <a:gd name="T78" fmla="*/ 250 w 334"/>
              <a:gd name="T79" fmla="*/ 14 h 266"/>
              <a:gd name="T80" fmla="*/ 250 w 334"/>
              <a:gd name="T81" fmla="*/ 50 h 266"/>
              <a:gd name="T82" fmla="*/ 196 w 334"/>
              <a:gd name="T83" fmla="*/ 60 h 266"/>
              <a:gd name="T84" fmla="*/ 180 w 334"/>
              <a:gd name="T85" fmla="*/ 16 h 266"/>
              <a:gd name="T86" fmla="*/ 192 w 334"/>
              <a:gd name="T87" fmla="*/ 14 h 266"/>
              <a:gd name="T88" fmla="*/ 200 w 334"/>
              <a:gd name="T89" fmla="*/ 14 h 266"/>
              <a:gd name="T90" fmla="*/ 198 w 334"/>
              <a:gd name="T91" fmla="*/ 0 h 266"/>
              <a:gd name="T92" fmla="*/ 170 w 334"/>
              <a:gd name="T93" fmla="*/ 16 h 266"/>
              <a:gd name="T94" fmla="*/ 176 w 334"/>
              <a:gd name="T95" fmla="*/ 72 h 266"/>
              <a:gd name="T96" fmla="*/ 196 w 334"/>
              <a:gd name="T97" fmla="*/ 84 h 266"/>
              <a:gd name="T98" fmla="*/ 320 w 334"/>
              <a:gd name="T99" fmla="*/ 138 h 266"/>
              <a:gd name="T100" fmla="*/ 304 w 334"/>
              <a:gd name="T101" fmla="*/ 13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4" h="266">
                <a:moveTo>
                  <a:pt x="140" y="166"/>
                </a:moveTo>
                <a:lnTo>
                  <a:pt x="180" y="166"/>
                </a:lnTo>
                <a:lnTo>
                  <a:pt x="180" y="176"/>
                </a:lnTo>
                <a:lnTo>
                  <a:pt x="140" y="176"/>
                </a:lnTo>
                <a:lnTo>
                  <a:pt x="140" y="166"/>
                </a:lnTo>
                <a:lnTo>
                  <a:pt x="140" y="166"/>
                </a:lnTo>
                <a:close/>
                <a:moveTo>
                  <a:pt x="140" y="144"/>
                </a:moveTo>
                <a:lnTo>
                  <a:pt x="198" y="144"/>
                </a:lnTo>
                <a:lnTo>
                  <a:pt x="198" y="154"/>
                </a:lnTo>
                <a:lnTo>
                  <a:pt x="198" y="154"/>
                </a:lnTo>
                <a:lnTo>
                  <a:pt x="198" y="156"/>
                </a:lnTo>
                <a:lnTo>
                  <a:pt x="140" y="156"/>
                </a:lnTo>
                <a:lnTo>
                  <a:pt x="140" y="144"/>
                </a:lnTo>
                <a:lnTo>
                  <a:pt x="140" y="144"/>
                </a:lnTo>
                <a:close/>
                <a:moveTo>
                  <a:pt x="140" y="124"/>
                </a:moveTo>
                <a:lnTo>
                  <a:pt x="198" y="124"/>
                </a:lnTo>
                <a:lnTo>
                  <a:pt x="198" y="136"/>
                </a:lnTo>
                <a:lnTo>
                  <a:pt x="140" y="136"/>
                </a:lnTo>
                <a:lnTo>
                  <a:pt x="140" y="124"/>
                </a:lnTo>
                <a:lnTo>
                  <a:pt x="140" y="124"/>
                </a:lnTo>
                <a:close/>
                <a:moveTo>
                  <a:pt x="140" y="104"/>
                </a:moveTo>
                <a:lnTo>
                  <a:pt x="198" y="104"/>
                </a:lnTo>
                <a:lnTo>
                  <a:pt x="198" y="114"/>
                </a:lnTo>
                <a:lnTo>
                  <a:pt x="140" y="114"/>
                </a:lnTo>
                <a:lnTo>
                  <a:pt x="140" y="104"/>
                </a:lnTo>
                <a:lnTo>
                  <a:pt x="140" y="104"/>
                </a:lnTo>
                <a:close/>
                <a:moveTo>
                  <a:pt x="74" y="104"/>
                </a:moveTo>
                <a:lnTo>
                  <a:pt x="98" y="104"/>
                </a:lnTo>
                <a:lnTo>
                  <a:pt x="98" y="128"/>
                </a:lnTo>
                <a:lnTo>
                  <a:pt x="124" y="128"/>
                </a:lnTo>
                <a:lnTo>
                  <a:pt x="124" y="152"/>
                </a:lnTo>
                <a:lnTo>
                  <a:pt x="98" y="152"/>
                </a:lnTo>
                <a:lnTo>
                  <a:pt x="98" y="176"/>
                </a:lnTo>
                <a:lnTo>
                  <a:pt x="74" y="176"/>
                </a:lnTo>
                <a:lnTo>
                  <a:pt x="74" y="152"/>
                </a:lnTo>
                <a:lnTo>
                  <a:pt x="50" y="152"/>
                </a:lnTo>
                <a:lnTo>
                  <a:pt x="50" y="128"/>
                </a:lnTo>
                <a:lnTo>
                  <a:pt x="74" y="128"/>
                </a:lnTo>
                <a:lnTo>
                  <a:pt x="74" y="104"/>
                </a:lnTo>
                <a:lnTo>
                  <a:pt x="74" y="104"/>
                </a:lnTo>
                <a:close/>
                <a:moveTo>
                  <a:pt x="132" y="60"/>
                </a:moveTo>
                <a:lnTo>
                  <a:pt x="140" y="60"/>
                </a:lnTo>
                <a:lnTo>
                  <a:pt x="140" y="66"/>
                </a:lnTo>
                <a:lnTo>
                  <a:pt x="132" y="66"/>
                </a:lnTo>
                <a:lnTo>
                  <a:pt x="132" y="60"/>
                </a:lnTo>
                <a:lnTo>
                  <a:pt x="132" y="60"/>
                </a:lnTo>
                <a:close/>
                <a:moveTo>
                  <a:pt x="256" y="226"/>
                </a:moveTo>
                <a:lnTo>
                  <a:pt x="256" y="188"/>
                </a:lnTo>
                <a:lnTo>
                  <a:pt x="256" y="188"/>
                </a:lnTo>
                <a:lnTo>
                  <a:pt x="246" y="188"/>
                </a:lnTo>
                <a:lnTo>
                  <a:pt x="238" y="188"/>
                </a:lnTo>
                <a:lnTo>
                  <a:pt x="238" y="208"/>
                </a:lnTo>
                <a:lnTo>
                  <a:pt x="36" y="208"/>
                </a:lnTo>
                <a:lnTo>
                  <a:pt x="36" y="72"/>
                </a:lnTo>
                <a:lnTo>
                  <a:pt x="166" y="72"/>
                </a:lnTo>
                <a:lnTo>
                  <a:pt x="166" y="72"/>
                </a:lnTo>
                <a:lnTo>
                  <a:pt x="162" y="64"/>
                </a:lnTo>
                <a:lnTo>
                  <a:pt x="160" y="54"/>
                </a:lnTo>
                <a:lnTo>
                  <a:pt x="18" y="54"/>
                </a:lnTo>
                <a:lnTo>
                  <a:pt x="18" y="226"/>
                </a:lnTo>
                <a:lnTo>
                  <a:pt x="256" y="226"/>
                </a:lnTo>
                <a:lnTo>
                  <a:pt x="256" y="226"/>
                </a:lnTo>
                <a:close/>
                <a:moveTo>
                  <a:pt x="6" y="266"/>
                </a:moveTo>
                <a:lnTo>
                  <a:pt x="266" y="266"/>
                </a:lnTo>
                <a:lnTo>
                  <a:pt x="266" y="266"/>
                </a:lnTo>
                <a:lnTo>
                  <a:pt x="270" y="264"/>
                </a:lnTo>
                <a:lnTo>
                  <a:pt x="272" y="260"/>
                </a:lnTo>
                <a:lnTo>
                  <a:pt x="272" y="238"/>
                </a:lnTo>
                <a:lnTo>
                  <a:pt x="170" y="238"/>
                </a:lnTo>
                <a:lnTo>
                  <a:pt x="168" y="248"/>
                </a:lnTo>
                <a:lnTo>
                  <a:pt x="104" y="248"/>
                </a:lnTo>
                <a:lnTo>
                  <a:pt x="102" y="238"/>
                </a:lnTo>
                <a:lnTo>
                  <a:pt x="0" y="238"/>
                </a:lnTo>
                <a:lnTo>
                  <a:pt x="0" y="260"/>
                </a:lnTo>
                <a:lnTo>
                  <a:pt x="0" y="260"/>
                </a:lnTo>
                <a:lnTo>
                  <a:pt x="2" y="264"/>
                </a:lnTo>
                <a:lnTo>
                  <a:pt x="6" y="266"/>
                </a:lnTo>
                <a:lnTo>
                  <a:pt x="6" y="266"/>
                </a:lnTo>
                <a:close/>
                <a:moveTo>
                  <a:pt x="186" y="66"/>
                </a:moveTo>
                <a:lnTo>
                  <a:pt x="186" y="66"/>
                </a:lnTo>
                <a:lnTo>
                  <a:pt x="190" y="68"/>
                </a:lnTo>
                <a:lnTo>
                  <a:pt x="196" y="68"/>
                </a:lnTo>
                <a:lnTo>
                  <a:pt x="236" y="68"/>
                </a:lnTo>
                <a:lnTo>
                  <a:pt x="236" y="68"/>
                </a:lnTo>
                <a:lnTo>
                  <a:pt x="242" y="68"/>
                </a:lnTo>
                <a:lnTo>
                  <a:pt x="246" y="66"/>
                </a:lnTo>
                <a:lnTo>
                  <a:pt x="246" y="66"/>
                </a:lnTo>
                <a:lnTo>
                  <a:pt x="242" y="70"/>
                </a:lnTo>
                <a:lnTo>
                  <a:pt x="236" y="72"/>
                </a:lnTo>
                <a:lnTo>
                  <a:pt x="196" y="72"/>
                </a:lnTo>
                <a:lnTo>
                  <a:pt x="196" y="72"/>
                </a:lnTo>
                <a:lnTo>
                  <a:pt x="190" y="70"/>
                </a:lnTo>
                <a:lnTo>
                  <a:pt x="186" y="66"/>
                </a:lnTo>
                <a:lnTo>
                  <a:pt x="186" y="66"/>
                </a:lnTo>
                <a:close/>
                <a:moveTo>
                  <a:pt x="196" y="84"/>
                </a:moveTo>
                <a:lnTo>
                  <a:pt x="196" y="84"/>
                </a:lnTo>
                <a:lnTo>
                  <a:pt x="202" y="84"/>
                </a:lnTo>
                <a:lnTo>
                  <a:pt x="206" y="86"/>
                </a:lnTo>
                <a:lnTo>
                  <a:pt x="208" y="90"/>
                </a:lnTo>
                <a:lnTo>
                  <a:pt x="208" y="96"/>
                </a:lnTo>
                <a:lnTo>
                  <a:pt x="208" y="154"/>
                </a:lnTo>
                <a:lnTo>
                  <a:pt x="208" y="154"/>
                </a:lnTo>
                <a:lnTo>
                  <a:pt x="210" y="162"/>
                </a:lnTo>
                <a:lnTo>
                  <a:pt x="214" y="168"/>
                </a:lnTo>
                <a:lnTo>
                  <a:pt x="220" y="174"/>
                </a:lnTo>
                <a:lnTo>
                  <a:pt x="228" y="176"/>
                </a:lnTo>
                <a:lnTo>
                  <a:pt x="228" y="176"/>
                </a:lnTo>
                <a:lnTo>
                  <a:pt x="242" y="180"/>
                </a:lnTo>
                <a:lnTo>
                  <a:pt x="254" y="178"/>
                </a:lnTo>
                <a:lnTo>
                  <a:pt x="254" y="178"/>
                </a:lnTo>
                <a:lnTo>
                  <a:pt x="264" y="176"/>
                </a:lnTo>
                <a:lnTo>
                  <a:pt x="272" y="170"/>
                </a:lnTo>
                <a:lnTo>
                  <a:pt x="278" y="164"/>
                </a:lnTo>
                <a:lnTo>
                  <a:pt x="280" y="154"/>
                </a:lnTo>
                <a:lnTo>
                  <a:pt x="280" y="86"/>
                </a:lnTo>
                <a:lnTo>
                  <a:pt x="280" y="86"/>
                </a:lnTo>
                <a:lnTo>
                  <a:pt x="282" y="84"/>
                </a:lnTo>
                <a:lnTo>
                  <a:pt x="284" y="82"/>
                </a:lnTo>
                <a:lnTo>
                  <a:pt x="292" y="80"/>
                </a:lnTo>
                <a:lnTo>
                  <a:pt x="300" y="80"/>
                </a:lnTo>
                <a:lnTo>
                  <a:pt x="304" y="84"/>
                </a:lnTo>
                <a:lnTo>
                  <a:pt x="304" y="86"/>
                </a:lnTo>
                <a:lnTo>
                  <a:pt x="304" y="118"/>
                </a:lnTo>
                <a:lnTo>
                  <a:pt x="304" y="118"/>
                </a:lnTo>
                <a:lnTo>
                  <a:pt x="298" y="120"/>
                </a:lnTo>
                <a:lnTo>
                  <a:pt x="294" y="126"/>
                </a:lnTo>
                <a:lnTo>
                  <a:pt x="292" y="132"/>
                </a:lnTo>
                <a:lnTo>
                  <a:pt x="290" y="138"/>
                </a:lnTo>
                <a:lnTo>
                  <a:pt x="290" y="138"/>
                </a:lnTo>
                <a:lnTo>
                  <a:pt x="292" y="146"/>
                </a:lnTo>
                <a:lnTo>
                  <a:pt x="296" y="154"/>
                </a:lnTo>
                <a:lnTo>
                  <a:pt x="304" y="158"/>
                </a:lnTo>
                <a:lnTo>
                  <a:pt x="312" y="160"/>
                </a:lnTo>
                <a:lnTo>
                  <a:pt x="312" y="160"/>
                </a:lnTo>
                <a:lnTo>
                  <a:pt x="320" y="158"/>
                </a:lnTo>
                <a:lnTo>
                  <a:pt x="328" y="154"/>
                </a:lnTo>
                <a:lnTo>
                  <a:pt x="332" y="146"/>
                </a:lnTo>
                <a:lnTo>
                  <a:pt x="334" y="138"/>
                </a:lnTo>
                <a:lnTo>
                  <a:pt x="334" y="138"/>
                </a:lnTo>
                <a:lnTo>
                  <a:pt x="334" y="132"/>
                </a:lnTo>
                <a:lnTo>
                  <a:pt x="330" y="126"/>
                </a:lnTo>
                <a:lnTo>
                  <a:pt x="326" y="120"/>
                </a:lnTo>
                <a:lnTo>
                  <a:pt x="320" y="118"/>
                </a:lnTo>
                <a:lnTo>
                  <a:pt x="320" y="86"/>
                </a:lnTo>
                <a:lnTo>
                  <a:pt x="320" y="86"/>
                </a:lnTo>
                <a:lnTo>
                  <a:pt x="318" y="82"/>
                </a:lnTo>
                <a:lnTo>
                  <a:pt x="318" y="76"/>
                </a:lnTo>
                <a:lnTo>
                  <a:pt x="312" y="70"/>
                </a:lnTo>
                <a:lnTo>
                  <a:pt x="302" y="66"/>
                </a:lnTo>
                <a:lnTo>
                  <a:pt x="292" y="64"/>
                </a:lnTo>
                <a:lnTo>
                  <a:pt x="282" y="66"/>
                </a:lnTo>
                <a:lnTo>
                  <a:pt x="274" y="70"/>
                </a:lnTo>
                <a:lnTo>
                  <a:pt x="268" y="76"/>
                </a:lnTo>
                <a:lnTo>
                  <a:pt x="266" y="82"/>
                </a:lnTo>
                <a:lnTo>
                  <a:pt x="266" y="86"/>
                </a:lnTo>
                <a:lnTo>
                  <a:pt x="266" y="154"/>
                </a:lnTo>
                <a:lnTo>
                  <a:pt x="266" y="154"/>
                </a:lnTo>
                <a:lnTo>
                  <a:pt x="264" y="158"/>
                </a:lnTo>
                <a:lnTo>
                  <a:pt x="260" y="160"/>
                </a:lnTo>
                <a:lnTo>
                  <a:pt x="252" y="164"/>
                </a:lnTo>
                <a:lnTo>
                  <a:pt x="252" y="164"/>
                </a:lnTo>
                <a:lnTo>
                  <a:pt x="242" y="164"/>
                </a:lnTo>
                <a:lnTo>
                  <a:pt x="234" y="162"/>
                </a:lnTo>
                <a:lnTo>
                  <a:pt x="234" y="162"/>
                </a:lnTo>
                <a:lnTo>
                  <a:pt x="226" y="160"/>
                </a:lnTo>
                <a:lnTo>
                  <a:pt x="224" y="158"/>
                </a:lnTo>
                <a:lnTo>
                  <a:pt x="224" y="154"/>
                </a:lnTo>
                <a:lnTo>
                  <a:pt x="224" y="96"/>
                </a:lnTo>
                <a:lnTo>
                  <a:pt x="224" y="96"/>
                </a:lnTo>
                <a:lnTo>
                  <a:pt x="224" y="90"/>
                </a:lnTo>
                <a:lnTo>
                  <a:pt x="226" y="86"/>
                </a:lnTo>
                <a:lnTo>
                  <a:pt x="230" y="84"/>
                </a:lnTo>
                <a:lnTo>
                  <a:pt x="236" y="84"/>
                </a:lnTo>
                <a:lnTo>
                  <a:pt x="236" y="84"/>
                </a:lnTo>
                <a:lnTo>
                  <a:pt x="242" y="82"/>
                </a:lnTo>
                <a:lnTo>
                  <a:pt x="246" y="80"/>
                </a:lnTo>
                <a:lnTo>
                  <a:pt x="252" y="76"/>
                </a:lnTo>
                <a:lnTo>
                  <a:pt x="256" y="72"/>
                </a:lnTo>
                <a:lnTo>
                  <a:pt x="256" y="72"/>
                </a:lnTo>
                <a:lnTo>
                  <a:pt x="260" y="58"/>
                </a:lnTo>
                <a:lnTo>
                  <a:pt x="262" y="44"/>
                </a:lnTo>
                <a:lnTo>
                  <a:pt x="262" y="16"/>
                </a:lnTo>
                <a:lnTo>
                  <a:pt x="262" y="16"/>
                </a:lnTo>
                <a:lnTo>
                  <a:pt x="262" y="12"/>
                </a:lnTo>
                <a:lnTo>
                  <a:pt x="260" y="8"/>
                </a:lnTo>
                <a:lnTo>
                  <a:pt x="252" y="2"/>
                </a:lnTo>
                <a:lnTo>
                  <a:pt x="242" y="0"/>
                </a:lnTo>
                <a:lnTo>
                  <a:pt x="234" y="0"/>
                </a:lnTo>
                <a:lnTo>
                  <a:pt x="234" y="0"/>
                </a:lnTo>
                <a:lnTo>
                  <a:pt x="232" y="0"/>
                </a:lnTo>
                <a:lnTo>
                  <a:pt x="232" y="2"/>
                </a:lnTo>
                <a:lnTo>
                  <a:pt x="232" y="14"/>
                </a:lnTo>
                <a:lnTo>
                  <a:pt x="232" y="14"/>
                </a:lnTo>
                <a:lnTo>
                  <a:pt x="234" y="16"/>
                </a:lnTo>
                <a:lnTo>
                  <a:pt x="236" y="16"/>
                </a:lnTo>
                <a:lnTo>
                  <a:pt x="238" y="16"/>
                </a:lnTo>
                <a:lnTo>
                  <a:pt x="240" y="14"/>
                </a:lnTo>
                <a:lnTo>
                  <a:pt x="240" y="10"/>
                </a:lnTo>
                <a:lnTo>
                  <a:pt x="240" y="10"/>
                </a:lnTo>
                <a:lnTo>
                  <a:pt x="250" y="14"/>
                </a:lnTo>
                <a:lnTo>
                  <a:pt x="250" y="14"/>
                </a:lnTo>
                <a:lnTo>
                  <a:pt x="252" y="16"/>
                </a:lnTo>
                <a:lnTo>
                  <a:pt x="252" y="44"/>
                </a:lnTo>
                <a:lnTo>
                  <a:pt x="252" y="44"/>
                </a:lnTo>
                <a:lnTo>
                  <a:pt x="250" y="50"/>
                </a:lnTo>
                <a:lnTo>
                  <a:pt x="248" y="56"/>
                </a:lnTo>
                <a:lnTo>
                  <a:pt x="242" y="60"/>
                </a:lnTo>
                <a:lnTo>
                  <a:pt x="236" y="60"/>
                </a:lnTo>
                <a:lnTo>
                  <a:pt x="196" y="60"/>
                </a:lnTo>
                <a:lnTo>
                  <a:pt x="196" y="60"/>
                </a:lnTo>
                <a:lnTo>
                  <a:pt x="190" y="60"/>
                </a:lnTo>
                <a:lnTo>
                  <a:pt x="184" y="56"/>
                </a:lnTo>
                <a:lnTo>
                  <a:pt x="182" y="50"/>
                </a:lnTo>
                <a:lnTo>
                  <a:pt x="180" y="44"/>
                </a:lnTo>
                <a:lnTo>
                  <a:pt x="180" y="16"/>
                </a:lnTo>
                <a:lnTo>
                  <a:pt x="180" y="16"/>
                </a:lnTo>
                <a:lnTo>
                  <a:pt x="182" y="14"/>
                </a:lnTo>
                <a:lnTo>
                  <a:pt x="182" y="14"/>
                </a:lnTo>
                <a:lnTo>
                  <a:pt x="192" y="10"/>
                </a:lnTo>
                <a:lnTo>
                  <a:pt x="192" y="14"/>
                </a:lnTo>
                <a:lnTo>
                  <a:pt x="192" y="14"/>
                </a:lnTo>
                <a:lnTo>
                  <a:pt x="194" y="16"/>
                </a:lnTo>
                <a:lnTo>
                  <a:pt x="196" y="16"/>
                </a:lnTo>
                <a:lnTo>
                  <a:pt x="198" y="16"/>
                </a:lnTo>
                <a:lnTo>
                  <a:pt x="200" y="14"/>
                </a:lnTo>
                <a:lnTo>
                  <a:pt x="200" y="2"/>
                </a:lnTo>
                <a:lnTo>
                  <a:pt x="200" y="2"/>
                </a:lnTo>
                <a:lnTo>
                  <a:pt x="200" y="0"/>
                </a:lnTo>
                <a:lnTo>
                  <a:pt x="198" y="0"/>
                </a:lnTo>
                <a:lnTo>
                  <a:pt x="198" y="0"/>
                </a:lnTo>
                <a:lnTo>
                  <a:pt x="190" y="0"/>
                </a:lnTo>
                <a:lnTo>
                  <a:pt x="180" y="2"/>
                </a:lnTo>
                <a:lnTo>
                  <a:pt x="172" y="8"/>
                </a:lnTo>
                <a:lnTo>
                  <a:pt x="170" y="12"/>
                </a:lnTo>
                <a:lnTo>
                  <a:pt x="170" y="16"/>
                </a:lnTo>
                <a:lnTo>
                  <a:pt x="170" y="44"/>
                </a:lnTo>
                <a:lnTo>
                  <a:pt x="170" y="44"/>
                </a:lnTo>
                <a:lnTo>
                  <a:pt x="170" y="58"/>
                </a:lnTo>
                <a:lnTo>
                  <a:pt x="176" y="72"/>
                </a:lnTo>
                <a:lnTo>
                  <a:pt x="176" y="72"/>
                </a:lnTo>
                <a:lnTo>
                  <a:pt x="180" y="76"/>
                </a:lnTo>
                <a:lnTo>
                  <a:pt x="186" y="80"/>
                </a:lnTo>
                <a:lnTo>
                  <a:pt x="190" y="82"/>
                </a:lnTo>
                <a:lnTo>
                  <a:pt x="196" y="84"/>
                </a:lnTo>
                <a:lnTo>
                  <a:pt x="196" y="84"/>
                </a:lnTo>
                <a:close/>
                <a:moveTo>
                  <a:pt x="312" y="130"/>
                </a:moveTo>
                <a:lnTo>
                  <a:pt x="312" y="130"/>
                </a:lnTo>
                <a:lnTo>
                  <a:pt x="318" y="132"/>
                </a:lnTo>
                <a:lnTo>
                  <a:pt x="320" y="138"/>
                </a:lnTo>
                <a:lnTo>
                  <a:pt x="320" y="138"/>
                </a:lnTo>
                <a:lnTo>
                  <a:pt x="318" y="144"/>
                </a:lnTo>
                <a:lnTo>
                  <a:pt x="312" y="146"/>
                </a:lnTo>
                <a:lnTo>
                  <a:pt x="312" y="146"/>
                </a:lnTo>
                <a:lnTo>
                  <a:pt x="306" y="144"/>
                </a:lnTo>
                <a:lnTo>
                  <a:pt x="304" y="138"/>
                </a:lnTo>
                <a:lnTo>
                  <a:pt x="304" y="138"/>
                </a:lnTo>
                <a:lnTo>
                  <a:pt x="306" y="132"/>
                </a:lnTo>
                <a:lnTo>
                  <a:pt x="312" y="130"/>
                </a:lnTo>
                <a:lnTo>
                  <a:pt x="312" y="130"/>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2" name="Freeform 190"/>
          <p:cNvSpPr>
            <a:spLocks noChangeAspect="1" noEditPoints="1"/>
          </p:cNvSpPr>
          <p:nvPr/>
        </p:nvSpPr>
        <p:spPr bwMode="auto">
          <a:xfrm>
            <a:off x="5944433" y="4311511"/>
            <a:ext cx="462611" cy="457200"/>
          </a:xfrm>
          <a:custGeom>
            <a:avLst/>
            <a:gdLst>
              <a:gd name="T0" fmla="*/ 118 w 342"/>
              <a:gd name="T1" fmla="*/ 172 h 338"/>
              <a:gd name="T2" fmla="*/ 124 w 342"/>
              <a:gd name="T3" fmla="*/ 160 h 338"/>
              <a:gd name="T4" fmla="*/ 122 w 342"/>
              <a:gd name="T5" fmla="*/ 108 h 338"/>
              <a:gd name="T6" fmla="*/ 148 w 342"/>
              <a:gd name="T7" fmla="*/ 66 h 338"/>
              <a:gd name="T8" fmla="*/ 112 w 342"/>
              <a:gd name="T9" fmla="*/ 96 h 338"/>
              <a:gd name="T10" fmla="*/ 102 w 342"/>
              <a:gd name="T11" fmla="*/ 166 h 338"/>
              <a:gd name="T12" fmla="*/ 166 w 342"/>
              <a:gd name="T13" fmla="*/ 226 h 338"/>
              <a:gd name="T14" fmla="*/ 328 w 342"/>
              <a:gd name="T15" fmla="*/ 176 h 338"/>
              <a:gd name="T16" fmla="*/ 94 w 342"/>
              <a:gd name="T17" fmla="*/ 294 h 338"/>
              <a:gd name="T18" fmla="*/ 12 w 342"/>
              <a:gd name="T19" fmla="*/ 176 h 338"/>
              <a:gd name="T20" fmla="*/ 0 w 342"/>
              <a:gd name="T21" fmla="*/ 190 h 338"/>
              <a:gd name="T22" fmla="*/ 38 w 342"/>
              <a:gd name="T23" fmla="*/ 202 h 338"/>
              <a:gd name="T24" fmla="*/ 32 w 342"/>
              <a:gd name="T25" fmla="*/ 214 h 338"/>
              <a:gd name="T26" fmla="*/ 82 w 342"/>
              <a:gd name="T27" fmla="*/ 302 h 338"/>
              <a:gd name="T28" fmla="*/ 34 w 342"/>
              <a:gd name="T29" fmla="*/ 306 h 338"/>
              <a:gd name="T30" fmla="*/ 38 w 342"/>
              <a:gd name="T31" fmla="*/ 318 h 338"/>
              <a:gd name="T32" fmla="*/ 44 w 342"/>
              <a:gd name="T33" fmla="*/ 322 h 338"/>
              <a:gd name="T34" fmla="*/ 60 w 342"/>
              <a:gd name="T35" fmla="*/ 338 h 338"/>
              <a:gd name="T36" fmla="*/ 74 w 342"/>
              <a:gd name="T37" fmla="*/ 322 h 338"/>
              <a:gd name="T38" fmla="*/ 258 w 342"/>
              <a:gd name="T39" fmla="*/ 322 h 338"/>
              <a:gd name="T40" fmla="*/ 274 w 342"/>
              <a:gd name="T41" fmla="*/ 338 h 338"/>
              <a:gd name="T42" fmla="*/ 290 w 342"/>
              <a:gd name="T43" fmla="*/ 322 h 338"/>
              <a:gd name="T44" fmla="*/ 298 w 342"/>
              <a:gd name="T45" fmla="*/ 316 h 338"/>
              <a:gd name="T46" fmla="*/ 298 w 342"/>
              <a:gd name="T47" fmla="*/ 304 h 338"/>
              <a:gd name="T48" fmla="*/ 292 w 342"/>
              <a:gd name="T49" fmla="*/ 220 h 338"/>
              <a:gd name="T50" fmla="*/ 300 w 342"/>
              <a:gd name="T51" fmla="*/ 210 h 338"/>
              <a:gd name="T52" fmla="*/ 330 w 342"/>
              <a:gd name="T53" fmla="*/ 202 h 338"/>
              <a:gd name="T54" fmla="*/ 342 w 342"/>
              <a:gd name="T55" fmla="*/ 190 h 338"/>
              <a:gd name="T56" fmla="*/ 328 w 342"/>
              <a:gd name="T57" fmla="*/ 176 h 338"/>
              <a:gd name="T58" fmla="*/ 138 w 342"/>
              <a:gd name="T59" fmla="*/ 168 h 338"/>
              <a:gd name="T60" fmla="*/ 136 w 342"/>
              <a:gd name="T61" fmla="*/ 248 h 338"/>
              <a:gd name="T62" fmla="*/ 150 w 342"/>
              <a:gd name="T63" fmla="*/ 262 h 338"/>
              <a:gd name="T64" fmla="*/ 164 w 342"/>
              <a:gd name="T65" fmla="*/ 226 h 338"/>
              <a:gd name="T66" fmla="*/ 160 w 342"/>
              <a:gd name="T67" fmla="*/ 162 h 338"/>
              <a:gd name="T68" fmla="*/ 188 w 342"/>
              <a:gd name="T69" fmla="*/ 160 h 338"/>
              <a:gd name="T70" fmla="*/ 174 w 342"/>
              <a:gd name="T71" fmla="*/ 176 h 338"/>
              <a:gd name="T72" fmla="*/ 178 w 342"/>
              <a:gd name="T73" fmla="*/ 258 h 338"/>
              <a:gd name="T74" fmla="*/ 198 w 342"/>
              <a:gd name="T75" fmla="*/ 258 h 338"/>
              <a:gd name="T76" fmla="*/ 202 w 342"/>
              <a:gd name="T77" fmla="*/ 174 h 338"/>
              <a:gd name="T78" fmla="*/ 188 w 342"/>
              <a:gd name="T79" fmla="*/ 160 h 338"/>
              <a:gd name="T80" fmla="*/ 202 w 342"/>
              <a:gd name="T81" fmla="*/ 90 h 338"/>
              <a:gd name="T82" fmla="*/ 176 w 342"/>
              <a:gd name="T83" fmla="*/ 70 h 338"/>
              <a:gd name="T84" fmla="*/ 152 w 342"/>
              <a:gd name="T85" fmla="*/ 66 h 338"/>
              <a:gd name="T86" fmla="*/ 126 w 342"/>
              <a:gd name="T87" fmla="*/ 108 h 338"/>
              <a:gd name="T88" fmla="*/ 130 w 342"/>
              <a:gd name="T89" fmla="*/ 160 h 338"/>
              <a:gd name="T90" fmla="*/ 144 w 342"/>
              <a:gd name="T91" fmla="*/ 156 h 338"/>
              <a:gd name="T92" fmla="*/ 166 w 342"/>
              <a:gd name="T93" fmla="*/ 166 h 338"/>
              <a:gd name="T94" fmla="*/ 168 w 342"/>
              <a:gd name="T95" fmla="*/ 174 h 338"/>
              <a:gd name="T96" fmla="*/ 176 w 342"/>
              <a:gd name="T97" fmla="*/ 162 h 338"/>
              <a:gd name="T98" fmla="*/ 202 w 342"/>
              <a:gd name="T99" fmla="*/ 164 h 338"/>
              <a:gd name="T100" fmla="*/ 168 w 342"/>
              <a:gd name="T101" fmla="*/ 60 h 338"/>
              <a:gd name="T102" fmla="*/ 194 w 342"/>
              <a:gd name="T103" fmla="*/ 42 h 338"/>
              <a:gd name="T104" fmla="*/ 194 w 342"/>
              <a:gd name="T105" fmla="*/ 18 h 338"/>
              <a:gd name="T106" fmla="*/ 168 w 342"/>
              <a:gd name="T107" fmla="*/ 0 h 338"/>
              <a:gd name="T108" fmla="*/ 138 w 342"/>
              <a:gd name="T109" fmla="*/ 24 h 338"/>
              <a:gd name="T110" fmla="*/ 146 w 342"/>
              <a:gd name="T111" fmla="*/ 52 h 338"/>
              <a:gd name="T112" fmla="*/ 214 w 342"/>
              <a:gd name="T113" fmla="*/ 128 h 338"/>
              <a:gd name="T114" fmla="*/ 208 w 342"/>
              <a:gd name="T115" fmla="*/ 168 h 338"/>
              <a:gd name="T116" fmla="*/ 218 w 342"/>
              <a:gd name="T117" fmla="*/ 174 h 338"/>
              <a:gd name="T118" fmla="*/ 230 w 342"/>
              <a:gd name="T119" fmla="*/ 162 h 338"/>
              <a:gd name="T120" fmla="*/ 216 w 342"/>
              <a:gd name="T121" fmla="*/ 90 h 338"/>
              <a:gd name="T122" fmla="*/ 198 w 342"/>
              <a:gd name="T123" fmla="*/ 7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2" h="338">
                <a:moveTo>
                  <a:pt x="112" y="174"/>
                </a:moveTo>
                <a:lnTo>
                  <a:pt x="112" y="174"/>
                </a:lnTo>
                <a:lnTo>
                  <a:pt x="114" y="174"/>
                </a:lnTo>
                <a:lnTo>
                  <a:pt x="114" y="174"/>
                </a:lnTo>
                <a:lnTo>
                  <a:pt x="118" y="172"/>
                </a:lnTo>
                <a:lnTo>
                  <a:pt x="122" y="170"/>
                </a:lnTo>
                <a:lnTo>
                  <a:pt x="124" y="166"/>
                </a:lnTo>
                <a:lnTo>
                  <a:pt x="124" y="162"/>
                </a:lnTo>
                <a:lnTo>
                  <a:pt x="124" y="162"/>
                </a:lnTo>
                <a:lnTo>
                  <a:pt x="124" y="160"/>
                </a:lnTo>
                <a:lnTo>
                  <a:pt x="124" y="160"/>
                </a:lnTo>
                <a:lnTo>
                  <a:pt x="120" y="144"/>
                </a:lnTo>
                <a:lnTo>
                  <a:pt x="120" y="128"/>
                </a:lnTo>
                <a:lnTo>
                  <a:pt x="120" y="128"/>
                </a:lnTo>
                <a:lnTo>
                  <a:pt x="122" y="108"/>
                </a:lnTo>
                <a:lnTo>
                  <a:pt x="128" y="90"/>
                </a:lnTo>
                <a:lnTo>
                  <a:pt x="136" y="74"/>
                </a:lnTo>
                <a:lnTo>
                  <a:pt x="142" y="70"/>
                </a:lnTo>
                <a:lnTo>
                  <a:pt x="148" y="66"/>
                </a:lnTo>
                <a:lnTo>
                  <a:pt x="148" y="66"/>
                </a:lnTo>
                <a:lnTo>
                  <a:pt x="148" y="66"/>
                </a:lnTo>
                <a:lnTo>
                  <a:pt x="138" y="70"/>
                </a:lnTo>
                <a:lnTo>
                  <a:pt x="130" y="74"/>
                </a:lnTo>
                <a:lnTo>
                  <a:pt x="122" y="84"/>
                </a:lnTo>
                <a:lnTo>
                  <a:pt x="112" y="96"/>
                </a:lnTo>
                <a:lnTo>
                  <a:pt x="106" y="112"/>
                </a:lnTo>
                <a:lnTo>
                  <a:pt x="102" y="134"/>
                </a:lnTo>
                <a:lnTo>
                  <a:pt x="100" y="162"/>
                </a:lnTo>
                <a:lnTo>
                  <a:pt x="100" y="162"/>
                </a:lnTo>
                <a:lnTo>
                  <a:pt x="102" y="166"/>
                </a:lnTo>
                <a:lnTo>
                  <a:pt x="104" y="170"/>
                </a:lnTo>
                <a:lnTo>
                  <a:pt x="108" y="172"/>
                </a:lnTo>
                <a:lnTo>
                  <a:pt x="112" y="174"/>
                </a:lnTo>
                <a:lnTo>
                  <a:pt x="112" y="174"/>
                </a:lnTo>
                <a:close/>
                <a:moveTo>
                  <a:pt x="166" y="226"/>
                </a:moveTo>
                <a:lnTo>
                  <a:pt x="172" y="226"/>
                </a:lnTo>
                <a:lnTo>
                  <a:pt x="172" y="176"/>
                </a:lnTo>
                <a:lnTo>
                  <a:pt x="166" y="176"/>
                </a:lnTo>
                <a:lnTo>
                  <a:pt x="166" y="226"/>
                </a:lnTo>
                <a:close/>
                <a:moveTo>
                  <a:pt x="328" y="176"/>
                </a:moveTo>
                <a:lnTo>
                  <a:pt x="204" y="176"/>
                </a:lnTo>
                <a:lnTo>
                  <a:pt x="204" y="226"/>
                </a:lnTo>
                <a:lnTo>
                  <a:pt x="238" y="226"/>
                </a:lnTo>
                <a:lnTo>
                  <a:pt x="238" y="294"/>
                </a:lnTo>
                <a:lnTo>
                  <a:pt x="94" y="294"/>
                </a:lnTo>
                <a:lnTo>
                  <a:pt x="94" y="226"/>
                </a:lnTo>
                <a:lnTo>
                  <a:pt x="134" y="226"/>
                </a:lnTo>
                <a:lnTo>
                  <a:pt x="134" y="176"/>
                </a:lnTo>
                <a:lnTo>
                  <a:pt x="12" y="176"/>
                </a:lnTo>
                <a:lnTo>
                  <a:pt x="12" y="176"/>
                </a:lnTo>
                <a:lnTo>
                  <a:pt x="8" y="178"/>
                </a:lnTo>
                <a:lnTo>
                  <a:pt x="4" y="180"/>
                </a:lnTo>
                <a:lnTo>
                  <a:pt x="0" y="184"/>
                </a:lnTo>
                <a:lnTo>
                  <a:pt x="0" y="190"/>
                </a:lnTo>
                <a:lnTo>
                  <a:pt x="0" y="190"/>
                </a:lnTo>
                <a:lnTo>
                  <a:pt x="0" y="194"/>
                </a:lnTo>
                <a:lnTo>
                  <a:pt x="4" y="198"/>
                </a:lnTo>
                <a:lnTo>
                  <a:pt x="8" y="202"/>
                </a:lnTo>
                <a:lnTo>
                  <a:pt x="12" y="202"/>
                </a:lnTo>
                <a:lnTo>
                  <a:pt x="38" y="202"/>
                </a:lnTo>
                <a:lnTo>
                  <a:pt x="38" y="202"/>
                </a:lnTo>
                <a:lnTo>
                  <a:pt x="34" y="206"/>
                </a:lnTo>
                <a:lnTo>
                  <a:pt x="32" y="210"/>
                </a:lnTo>
                <a:lnTo>
                  <a:pt x="32" y="210"/>
                </a:lnTo>
                <a:lnTo>
                  <a:pt x="32" y="214"/>
                </a:lnTo>
                <a:lnTo>
                  <a:pt x="34" y="216"/>
                </a:lnTo>
                <a:lnTo>
                  <a:pt x="36" y="218"/>
                </a:lnTo>
                <a:lnTo>
                  <a:pt x="40" y="220"/>
                </a:lnTo>
                <a:lnTo>
                  <a:pt x="82" y="220"/>
                </a:lnTo>
                <a:lnTo>
                  <a:pt x="82" y="302"/>
                </a:lnTo>
                <a:lnTo>
                  <a:pt x="42" y="302"/>
                </a:lnTo>
                <a:lnTo>
                  <a:pt x="42" y="302"/>
                </a:lnTo>
                <a:lnTo>
                  <a:pt x="38" y="302"/>
                </a:lnTo>
                <a:lnTo>
                  <a:pt x="36" y="304"/>
                </a:lnTo>
                <a:lnTo>
                  <a:pt x="34" y="306"/>
                </a:lnTo>
                <a:lnTo>
                  <a:pt x="32" y="310"/>
                </a:lnTo>
                <a:lnTo>
                  <a:pt x="32" y="310"/>
                </a:lnTo>
                <a:lnTo>
                  <a:pt x="34" y="314"/>
                </a:lnTo>
                <a:lnTo>
                  <a:pt x="36" y="316"/>
                </a:lnTo>
                <a:lnTo>
                  <a:pt x="38" y="318"/>
                </a:lnTo>
                <a:lnTo>
                  <a:pt x="42" y="318"/>
                </a:lnTo>
                <a:lnTo>
                  <a:pt x="44" y="318"/>
                </a:lnTo>
                <a:lnTo>
                  <a:pt x="44" y="318"/>
                </a:lnTo>
                <a:lnTo>
                  <a:pt x="44" y="322"/>
                </a:lnTo>
                <a:lnTo>
                  <a:pt x="44" y="322"/>
                </a:lnTo>
                <a:lnTo>
                  <a:pt x="44" y="328"/>
                </a:lnTo>
                <a:lnTo>
                  <a:pt x="48" y="332"/>
                </a:lnTo>
                <a:lnTo>
                  <a:pt x="54" y="336"/>
                </a:lnTo>
                <a:lnTo>
                  <a:pt x="60" y="338"/>
                </a:lnTo>
                <a:lnTo>
                  <a:pt x="60" y="338"/>
                </a:lnTo>
                <a:lnTo>
                  <a:pt x="64" y="336"/>
                </a:lnTo>
                <a:lnTo>
                  <a:pt x="70" y="332"/>
                </a:lnTo>
                <a:lnTo>
                  <a:pt x="74" y="328"/>
                </a:lnTo>
                <a:lnTo>
                  <a:pt x="74" y="322"/>
                </a:lnTo>
                <a:lnTo>
                  <a:pt x="74" y="322"/>
                </a:lnTo>
                <a:lnTo>
                  <a:pt x="74" y="318"/>
                </a:lnTo>
                <a:lnTo>
                  <a:pt x="260" y="318"/>
                </a:lnTo>
                <a:lnTo>
                  <a:pt x="260" y="318"/>
                </a:lnTo>
                <a:lnTo>
                  <a:pt x="258" y="322"/>
                </a:lnTo>
                <a:lnTo>
                  <a:pt x="258" y="322"/>
                </a:lnTo>
                <a:lnTo>
                  <a:pt x="260" y="328"/>
                </a:lnTo>
                <a:lnTo>
                  <a:pt x="264" y="332"/>
                </a:lnTo>
                <a:lnTo>
                  <a:pt x="268" y="336"/>
                </a:lnTo>
                <a:lnTo>
                  <a:pt x="274" y="338"/>
                </a:lnTo>
                <a:lnTo>
                  <a:pt x="274" y="338"/>
                </a:lnTo>
                <a:lnTo>
                  <a:pt x="280" y="336"/>
                </a:lnTo>
                <a:lnTo>
                  <a:pt x="284" y="332"/>
                </a:lnTo>
                <a:lnTo>
                  <a:pt x="288" y="328"/>
                </a:lnTo>
                <a:lnTo>
                  <a:pt x="290" y="322"/>
                </a:lnTo>
                <a:lnTo>
                  <a:pt x="290" y="322"/>
                </a:lnTo>
                <a:lnTo>
                  <a:pt x="288" y="318"/>
                </a:lnTo>
                <a:lnTo>
                  <a:pt x="292" y="318"/>
                </a:lnTo>
                <a:lnTo>
                  <a:pt x="292" y="318"/>
                </a:lnTo>
                <a:lnTo>
                  <a:pt x="296" y="318"/>
                </a:lnTo>
                <a:lnTo>
                  <a:pt x="298" y="316"/>
                </a:lnTo>
                <a:lnTo>
                  <a:pt x="300" y="314"/>
                </a:lnTo>
                <a:lnTo>
                  <a:pt x="300" y="310"/>
                </a:lnTo>
                <a:lnTo>
                  <a:pt x="300" y="310"/>
                </a:lnTo>
                <a:lnTo>
                  <a:pt x="300" y="306"/>
                </a:lnTo>
                <a:lnTo>
                  <a:pt x="298" y="304"/>
                </a:lnTo>
                <a:lnTo>
                  <a:pt x="296" y="302"/>
                </a:lnTo>
                <a:lnTo>
                  <a:pt x="292" y="302"/>
                </a:lnTo>
                <a:lnTo>
                  <a:pt x="250" y="302"/>
                </a:lnTo>
                <a:lnTo>
                  <a:pt x="250" y="220"/>
                </a:lnTo>
                <a:lnTo>
                  <a:pt x="292" y="220"/>
                </a:lnTo>
                <a:lnTo>
                  <a:pt x="292" y="220"/>
                </a:lnTo>
                <a:lnTo>
                  <a:pt x="294" y="218"/>
                </a:lnTo>
                <a:lnTo>
                  <a:pt x="298" y="216"/>
                </a:lnTo>
                <a:lnTo>
                  <a:pt x="300" y="214"/>
                </a:lnTo>
                <a:lnTo>
                  <a:pt x="300" y="210"/>
                </a:lnTo>
                <a:lnTo>
                  <a:pt x="300" y="210"/>
                </a:lnTo>
                <a:lnTo>
                  <a:pt x="298" y="206"/>
                </a:lnTo>
                <a:lnTo>
                  <a:pt x="294" y="202"/>
                </a:lnTo>
                <a:lnTo>
                  <a:pt x="330" y="202"/>
                </a:lnTo>
                <a:lnTo>
                  <a:pt x="330" y="202"/>
                </a:lnTo>
                <a:lnTo>
                  <a:pt x="334" y="202"/>
                </a:lnTo>
                <a:lnTo>
                  <a:pt x="338" y="198"/>
                </a:lnTo>
                <a:lnTo>
                  <a:pt x="340" y="194"/>
                </a:lnTo>
                <a:lnTo>
                  <a:pt x="342" y="190"/>
                </a:lnTo>
                <a:lnTo>
                  <a:pt x="342" y="190"/>
                </a:lnTo>
                <a:lnTo>
                  <a:pt x="340" y="184"/>
                </a:lnTo>
                <a:lnTo>
                  <a:pt x="338" y="180"/>
                </a:lnTo>
                <a:lnTo>
                  <a:pt x="334" y="178"/>
                </a:lnTo>
                <a:lnTo>
                  <a:pt x="328" y="176"/>
                </a:lnTo>
                <a:lnTo>
                  <a:pt x="328" y="176"/>
                </a:lnTo>
                <a:close/>
                <a:moveTo>
                  <a:pt x="150" y="158"/>
                </a:moveTo>
                <a:lnTo>
                  <a:pt x="150" y="158"/>
                </a:lnTo>
                <a:lnTo>
                  <a:pt x="144" y="160"/>
                </a:lnTo>
                <a:lnTo>
                  <a:pt x="140" y="162"/>
                </a:lnTo>
                <a:lnTo>
                  <a:pt x="138" y="168"/>
                </a:lnTo>
                <a:lnTo>
                  <a:pt x="136" y="172"/>
                </a:lnTo>
                <a:lnTo>
                  <a:pt x="136" y="176"/>
                </a:lnTo>
                <a:lnTo>
                  <a:pt x="136" y="226"/>
                </a:lnTo>
                <a:lnTo>
                  <a:pt x="136" y="248"/>
                </a:lnTo>
                <a:lnTo>
                  <a:pt x="136" y="248"/>
                </a:lnTo>
                <a:lnTo>
                  <a:pt x="138" y="254"/>
                </a:lnTo>
                <a:lnTo>
                  <a:pt x="140" y="258"/>
                </a:lnTo>
                <a:lnTo>
                  <a:pt x="144" y="260"/>
                </a:lnTo>
                <a:lnTo>
                  <a:pt x="150" y="262"/>
                </a:lnTo>
                <a:lnTo>
                  <a:pt x="150" y="262"/>
                </a:lnTo>
                <a:lnTo>
                  <a:pt x="154" y="260"/>
                </a:lnTo>
                <a:lnTo>
                  <a:pt x="160" y="258"/>
                </a:lnTo>
                <a:lnTo>
                  <a:pt x="162" y="254"/>
                </a:lnTo>
                <a:lnTo>
                  <a:pt x="164" y="248"/>
                </a:lnTo>
                <a:lnTo>
                  <a:pt x="164" y="226"/>
                </a:lnTo>
                <a:lnTo>
                  <a:pt x="164" y="176"/>
                </a:lnTo>
                <a:lnTo>
                  <a:pt x="164" y="172"/>
                </a:lnTo>
                <a:lnTo>
                  <a:pt x="164" y="172"/>
                </a:lnTo>
                <a:lnTo>
                  <a:pt x="162" y="168"/>
                </a:lnTo>
                <a:lnTo>
                  <a:pt x="160" y="162"/>
                </a:lnTo>
                <a:lnTo>
                  <a:pt x="154" y="160"/>
                </a:lnTo>
                <a:lnTo>
                  <a:pt x="150" y="158"/>
                </a:lnTo>
                <a:lnTo>
                  <a:pt x="150" y="158"/>
                </a:lnTo>
                <a:close/>
                <a:moveTo>
                  <a:pt x="188" y="160"/>
                </a:moveTo>
                <a:lnTo>
                  <a:pt x="188" y="160"/>
                </a:lnTo>
                <a:lnTo>
                  <a:pt x="184" y="160"/>
                </a:lnTo>
                <a:lnTo>
                  <a:pt x="178" y="164"/>
                </a:lnTo>
                <a:lnTo>
                  <a:pt x="176" y="168"/>
                </a:lnTo>
                <a:lnTo>
                  <a:pt x="174" y="174"/>
                </a:lnTo>
                <a:lnTo>
                  <a:pt x="174" y="176"/>
                </a:lnTo>
                <a:lnTo>
                  <a:pt x="174" y="226"/>
                </a:lnTo>
                <a:lnTo>
                  <a:pt x="174" y="248"/>
                </a:lnTo>
                <a:lnTo>
                  <a:pt x="174" y="248"/>
                </a:lnTo>
                <a:lnTo>
                  <a:pt x="176" y="254"/>
                </a:lnTo>
                <a:lnTo>
                  <a:pt x="178" y="258"/>
                </a:lnTo>
                <a:lnTo>
                  <a:pt x="184" y="262"/>
                </a:lnTo>
                <a:lnTo>
                  <a:pt x="188" y="262"/>
                </a:lnTo>
                <a:lnTo>
                  <a:pt x="188" y="262"/>
                </a:lnTo>
                <a:lnTo>
                  <a:pt x="194" y="262"/>
                </a:lnTo>
                <a:lnTo>
                  <a:pt x="198" y="258"/>
                </a:lnTo>
                <a:lnTo>
                  <a:pt x="200" y="254"/>
                </a:lnTo>
                <a:lnTo>
                  <a:pt x="202" y="248"/>
                </a:lnTo>
                <a:lnTo>
                  <a:pt x="202" y="226"/>
                </a:lnTo>
                <a:lnTo>
                  <a:pt x="202" y="176"/>
                </a:lnTo>
                <a:lnTo>
                  <a:pt x="202" y="174"/>
                </a:lnTo>
                <a:lnTo>
                  <a:pt x="202" y="174"/>
                </a:lnTo>
                <a:lnTo>
                  <a:pt x="200" y="168"/>
                </a:lnTo>
                <a:lnTo>
                  <a:pt x="198" y="164"/>
                </a:lnTo>
                <a:lnTo>
                  <a:pt x="194" y="160"/>
                </a:lnTo>
                <a:lnTo>
                  <a:pt x="188" y="160"/>
                </a:lnTo>
                <a:lnTo>
                  <a:pt x="188" y="160"/>
                </a:lnTo>
                <a:close/>
                <a:moveTo>
                  <a:pt x="210" y="128"/>
                </a:moveTo>
                <a:lnTo>
                  <a:pt x="210" y="128"/>
                </a:lnTo>
                <a:lnTo>
                  <a:pt x="208" y="108"/>
                </a:lnTo>
                <a:lnTo>
                  <a:pt x="202" y="90"/>
                </a:lnTo>
                <a:lnTo>
                  <a:pt x="194" y="76"/>
                </a:lnTo>
                <a:lnTo>
                  <a:pt x="184" y="66"/>
                </a:lnTo>
                <a:lnTo>
                  <a:pt x="184" y="66"/>
                </a:lnTo>
                <a:lnTo>
                  <a:pt x="180" y="64"/>
                </a:lnTo>
                <a:lnTo>
                  <a:pt x="176" y="70"/>
                </a:lnTo>
                <a:lnTo>
                  <a:pt x="168" y="84"/>
                </a:lnTo>
                <a:lnTo>
                  <a:pt x="160" y="70"/>
                </a:lnTo>
                <a:lnTo>
                  <a:pt x="156" y="64"/>
                </a:lnTo>
                <a:lnTo>
                  <a:pt x="156" y="64"/>
                </a:lnTo>
                <a:lnTo>
                  <a:pt x="152" y="66"/>
                </a:lnTo>
                <a:lnTo>
                  <a:pt x="152" y="66"/>
                </a:lnTo>
                <a:lnTo>
                  <a:pt x="146" y="70"/>
                </a:lnTo>
                <a:lnTo>
                  <a:pt x="142" y="74"/>
                </a:lnTo>
                <a:lnTo>
                  <a:pt x="132" y="90"/>
                </a:lnTo>
                <a:lnTo>
                  <a:pt x="126" y="108"/>
                </a:lnTo>
                <a:lnTo>
                  <a:pt x="124" y="128"/>
                </a:lnTo>
                <a:lnTo>
                  <a:pt x="124" y="128"/>
                </a:lnTo>
                <a:lnTo>
                  <a:pt x="126" y="144"/>
                </a:lnTo>
                <a:lnTo>
                  <a:pt x="130" y="160"/>
                </a:lnTo>
                <a:lnTo>
                  <a:pt x="130" y="160"/>
                </a:lnTo>
                <a:lnTo>
                  <a:pt x="134" y="168"/>
                </a:lnTo>
                <a:lnTo>
                  <a:pt x="134" y="168"/>
                </a:lnTo>
                <a:lnTo>
                  <a:pt x="136" y="162"/>
                </a:lnTo>
                <a:lnTo>
                  <a:pt x="140" y="158"/>
                </a:lnTo>
                <a:lnTo>
                  <a:pt x="144" y="156"/>
                </a:lnTo>
                <a:lnTo>
                  <a:pt x="150" y="156"/>
                </a:lnTo>
                <a:lnTo>
                  <a:pt x="150" y="156"/>
                </a:lnTo>
                <a:lnTo>
                  <a:pt x="156" y="156"/>
                </a:lnTo>
                <a:lnTo>
                  <a:pt x="162" y="160"/>
                </a:lnTo>
                <a:lnTo>
                  <a:pt x="166" y="166"/>
                </a:lnTo>
                <a:lnTo>
                  <a:pt x="166" y="172"/>
                </a:lnTo>
                <a:lnTo>
                  <a:pt x="166" y="174"/>
                </a:lnTo>
                <a:lnTo>
                  <a:pt x="166" y="174"/>
                </a:lnTo>
                <a:lnTo>
                  <a:pt x="168" y="174"/>
                </a:lnTo>
                <a:lnTo>
                  <a:pt x="168" y="174"/>
                </a:lnTo>
                <a:lnTo>
                  <a:pt x="172" y="174"/>
                </a:lnTo>
                <a:lnTo>
                  <a:pt x="172" y="174"/>
                </a:lnTo>
                <a:lnTo>
                  <a:pt x="172" y="174"/>
                </a:lnTo>
                <a:lnTo>
                  <a:pt x="172" y="166"/>
                </a:lnTo>
                <a:lnTo>
                  <a:pt x="176" y="162"/>
                </a:lnTo>
                <a:lnTo>
                  <a:pt x="182" y="158"/>
                </a:lnTo>
                <a:lnTo>
                  <a:pt x="188" y="156"/>
                </a:lnTo>
                <a:lnTo>
                  <a:pt x="188" y="156"/>
                </a:lnTo>
                <a:lnTo>
                  <a:pt x="196" y="158"/>
                </a:lnTo>
                <a:lnTo>
                  <a:pt x="202" y="164"/>
                </a:lnTo>
                <a:lnTo>
                  <a:pt x="202" y="164"/>
                </a:lnTo>
                <a:lnTo>
                  <a:pt x="208" y="148"/>
                </a:lnTo>
                <a:lnTo>
                  <a:pt x="210" y="128"/>
                </a:lnTo>
                <a:lnTo>
                  <a:pt x="210" y="128"/>
                </a:lnTo>
                <a:close/>
                <a:moveTo>
                  <a:pt x="168" y="60"/>
                </a:moveTo>
                <a:lnTo>
                  <a:pt x="168" y="60"/>
                </a:lnTo>
                <a:lnTo>
                  <a:pt x="174" y="60"/>
                </a:lnTo>
                <a:lnTo>
                  <a:pt x="178" y="58"/>
                </a:lnTo>
                <a:lnTo>
                  <a:pt x="188" y="52"/>
                </a:lnTo>
                <a:lnTo>
                  <a:pt x="194" y="42"/>
                </a:lnTo>
                <a:lnTo>
                  <a:pt x="196" y="36"/>
                </a:lnTo>
                <a:lnTo>
                  <a:pt x="198" y="30"/>
                </a:lnTo>
                <a:lnTo>
                  <a:pt x="198" y="30"/>
                </a:lnTo>
                <a:lnTo>
                  <a:pt x="196" y="24"/>
                </a:lnTo>
                <a:lnTo>
                  <a:pt x="194" y="18"/>
                </a:lnTo>
                <a:lnTo>
                  <a:pt x="188" y="10"/>
                </a:lnTo>
                <a:lnTo>
                  <a:pt x="178" y="2"/>
                </a:lnTo>
                <a:lnTo>
                  <a:pt x="174" y="2"/>
                </a:lnTo>
                <a:lnTo>
                  <a:pt x="168" y="0"/>
                </a:lnTo>
                <a:lnTo>
                  <a:pt x="168" y="0"/>
                </a:lnTo>
                <a:lnTo>
                  <a:pt x="162" y="2"/>
                </a:lnTo>
                <a:lnTo>
                  <a:pt x="156" y="2"/>
                </a:lnTo>
                <a:lnTo>
                  <a:pt x="146" y="10"/>
                </a:lnTo>
                <a:lnTo>
                  <a:pt x="140" y="18"/>
                </a:lnTo>
                <a:lnTo>
                  <a:pt x="138" y="24"/>
                </a:lnTo>
                <a:lnTo>
                  <a:pt x="138" y="30"/>
                </a:lnTo>
                <a:lnTo>
                  <a:pt x="138" y="30"/>
                </a:lnTo>
                <a:lnTo>
                  <a:pt x="138" y="36"/>
                </a:lnTo>
                <a:lnTo>
                  <a:pt x="140" y="42"/>
                </a:lnTo>
                <a:lnTo>
                  <a:pt x="146" y="52"/>
                </a:lnTo>
                <a:lnTo>
                  <a:pt x="156" y="58"/>
                </a:lnTo>
                <a:lnTo>
                  <a:pt x="162" y="60"/>
                </a:lnTo>
                <a:lnTo>
                  <a:pt x="168" y="60"/>
                </a:lnTo>
                <a:lnTo>
                  <a:pt x="168" y="60"/>
                </a:lnTo>
                <a:close/>
                <a:moveTo>
                  <a:pt x="214" y="128"/>
                </a:moveTo>
                <a:lnTo>
                  <a:pt x="214" y="128"/>
                </a:lnTo>
                <a:lnTo>
                  <a:pt x="212" y="148"/>
                </a:lnTo>
                <a:lnTo>
                  <a:pt x="208" y="164"/>
                </a:lnTo>
                <a:lnTo>
                  <a:pt x="208" y="164"/>
                </a:lnTo>
                <a:lnTo>
                  <a:pt x="208" y="168"/>
                </a:lnTo>
                <a:lnTo>
                  <a:pt x="212" y="172"/>
                </a:lnTo>
                <a:lnTo>
                  <a:pt x="214" y="172"/>
                </a:lnTo>
                <a:lnTo>
                  <a:pt x="218" y="174"/>
                </a:lnTo>
                <a:lnTo>
                  <a:pt x="218" y="174"/>
                </a:lnTo>
                <a:lnTo>
                  <a:pt x="218" y="174"/>
                </a:lnTo>
                <a:lnTo>
                  <a:pt x="218" y="174"/>
                </a:lnTo>
                <a:lnTo>
                  <a:pt x="224" y="172"/>
                </a:lnTo>
                <a:lnTo>
                  <a:pt x="228" y="170"/>
                </a:lnTo>
                <a:lnTo>
                  <a:pt x="230" y="166"/>
                </a:lnTo>
                <a:lnTo>
                  <a:pt x="230" y="162"/>
                </a:lnTo>
                <a:lnTo>
                  <a:pt x="230" y="162"/>
                </a:lnTo>
                <a:lnTo>
                  <a:pt x="230" y="138"/>
                </a:lnTo>
                <a:lnTo>
                  <a:pt x="228" y="120"/>
                </a:lnTo>
                <a:lnTo>
                  <a:pt x="222" y="104"/>
                </a:lnTo>
                <a:lnTo>
                  <a:pt x="216" y="90"/>
                </a:lnTo>
                <a:lnTo>
                  <a:pt x="208" y="82"/>
                </a:lnTo>
                <a:lnTo>
                  <a:pt x="200" y="74"/>
                </a:lnTo>
                <a:lnTo>
                  <a:pt x="188" y="66"/>
                </a:lnTo>
                <a:lnTo>
                  <a:pt x="188" y="66"/>
                </a:lnTo>
                <a:lnTo>
                  <a:pt x="198" y="76"/>
                </a:lnTo>
                <a:lnTo>
                  <a:pt x="206" y="90"/>
                </a:lnTo>
                <a:lnTo>
                  <a:pt x="212" y="108"/>
                </a:lnTo>
                <a:lnTo>
                  <a:pt x="214" y="128"/>
                </a:lnTo>
                <a:lnTo>
                  <a:pt x="214" y="12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3" name="Right Arrow 12"/>
          <p:cNvSpPr/>
          <p:nvPr/>
        </p:nvSpPr>
        <p:spPr>
          <a:xfrm rot="3590313">
            <a:off x="5303882" y="3257555"/>
            <a:ext cx="573791" cy="484632"/>
          </a:xfrm>
          <a:prstGeom prst="rightArrow">
            <a:avLst/>
          </a:prstGeom>
          <a:solidFill>
            <a:sysClr val="window" lastClr="FFFFFF">
              <a:lumMod val="85000"/>
            </a:sysClr>
          </a:solidFill>
          <a:ln w="12700" cap="flat" cmpd="sng" algn="ctr">
            <a:solidFill>
              <a:srgbClr val="5B9BD5">
                <a:shade val="50000"/>
              </a:srgbClr>
            </a:solidFill>
            <a:prstDash val="solid"/>
            <a:miter lim="800000"/>
          </a:ln>
          <a:effectLst/>
        </p:spPr>
        <p:txBody>
          <a:bodyPr rtlCol="0" anchor="ctr"/>
          <a:lstStyle/>
          <a:p>
            <a:pPr algn="ctr">
              <a:defRPr/>
            </a:pPr>
            <a:endParaRPr lang="en-US" sz="2400" kern="0">
              <a:solidFill>
                <a:prstClr val="white"/>
              </a:solidFill>
            </a:endParaRPr>
          </a:p>
        </p:txBody>
      </p:sp>
      <p:sp>
        <p:nvSpPr>
          <p:cNvPr id="14" name="Right Arrow 13"/>
          <p:cNvSpPr/>
          <p:nvPr/>
        </p:nvSpPr>
        <p:spPr>
          <a:xfrm rot="18335024" flipH="1">
            <a:off x="6606331" y="3323815"/>
            <a:ext cx="573791" cy="484632"/>
          </a:xfrm>
          <a:prstGeom prst="rightArrow">
            <a:avLst/>
          </a:prstGeom>
          <a:solidFill>
            <a:sysClr val="window" lastClr="FFFFFF">
              <a:lumMod val="85000"/>
            </a:sysClr>
          </a:solidFill>
          <a:ln w="12700" cap="flat" cmpd="sng" algn="ctr">
            <a:solidFill>
              <a:srgbClr val="5B9BD5">
                <a:shade val="50000"/>
              </a:srgbClr>
            </a:solidFill>
            <a:prstDash val="solid"/>
            <a:miter lim="800000"/>
          </a:ln>
          <a:effectLst/>
        </p:spPr>
        <p:txBody>
          <a:bodyPr rtlCol="0" anchor="ctr"/>
          <a:lstStyle/>
          <a:p>
            <a:pPr algn="ctr">
              <a:defRPr/>
            </a:pPr>
            <a:endParaRPr lang="en-US" sz="2400" kern="0">
              <a:solidFill>
                <a:prstClr val="white"/>
              </a:solidFill>
            </a:endParaRPr>
          </a:p>
        </p:txBody>
      </p:sp>
      <p:grpSp>
        <p:nvGrpSpPr>
          <p:cNvPr id="4" name="Group 3">
            <a:extLst>
              <a:ext uri="{FF2B5EF4-FFF2-40B4-BE49-F238E27FC236}">
                <a16:creationId xmlns:a16="http://schemas.microsoft.com/office/drawing/2014/main" xmlns="" id="{9A462881-2B82-48C8-9ADD-EBBB93550E4D}"/>
              </a:ext>
            </a:extLst>
          </p:cNvPr>
          <p:cNvGrpSpPr/>
          <p:nvPr/>
        </p:nvGrpSpPr>
        <p:grpSpPr>
          <a:xfrm>
            <a:off x="7039594" y="2133600"/>
            <a:ext cx="2244679" cy="1074360"/>
            <a:chOff x="7940741" y="3697357"/>
            <a:chExt cx="2244679" cy="1114116"/>
          </a:xfrm>
        </p:grpSpPr>
        <p:sp>
          <p:nvSpPr>
            <p:cNvPr id="18" name="Rounded Rectangle 17"/>
            <p:cNvSpPr/>
            <p:nvPr/>
          </p:nvSpPr>
          <p:spPr>
            <a:xfrm>
              <a:off x="7940741" y="3697357"/>
              <a:ext cx="2244679" cy="1114116"/>
            </a:xfrm>
            <a:prstGeom prst="roundRect">
              <a:avLst/>
            </a:prstGeom>
            <a:solidFill>
              <a:sysClr val="window" lastClr="FFFFFF">
                <a:lumMod val="85000"/>
              </a:sysClr>
            </a:solidFill>
            <a:ln w="12700" cap="flat" cmpd="sng" algn="ctr">
              <a:solidFill>
                <a:srgbClr val="5B9BD5">
                  <a:shade val="50000"/>
                </a:srgbClr>
              </a:solidFill>
              <a:prstDash val="solid"/>
              <a:miter lim="800000"/>
            </a:ln>
            <a:effectLst/>
          </p:spPr>
          <p:txBody>
            <a:bodyPr rtlCol="0" anchor="ctr"/>
            <a:lstStyle/>
            <a:p>
              <a:pPr algn="ctr">
                <a:defRPr/>
              </a:pPr>
              <a:r>
                <a:rPr lang="en-US" sz="2400" kern="0" dirty="0">
                  <a:solidFill>
                    <a:prstClr val="black"/>
                  </a:solidFill>
                  <a:latin typeface="Arial" charset="0"/>
                  <a:ea typeface="Arial" charset="0"/>
                  <a:cs typeface="Arial" charset="0"/>
                </a:rPr>
                <a:t>Genetics </a:t>
              </a:r>
            </a:p>
            <a:p>
              <a:pPr algn="ctr">
                <a:defRPr/>
              </a:pPr>
              <a:endParaRPr lang="en-US" sz="2400" kern="0" dirty="0">
                <a:solidFill>
                  <a:prstClr val="black"/>
                </a:solidFill>
              </a:endParaRPr>
            </a:p>
            <a:p>
              <a:pPr algn="ctr">
                <a:defRPr/>
              </a:pPr>
              <a:endParaRPr lang="en-US" sz="2400" kern="0" dirty="0">
                <a:solidFill>
                  <a:prstClr val="black"/>
                </a:solidFill>
              </a:endParaRPr>
            </a:p>
          </p:txBody>
        </p:sp>
        <p:grpSp>
          <p:nvGrpSpPr>
            <p:cNvPr id="76" name="Group 75"/>
            <p:cNvGrpSpPr/>
            <p:nvPr/>
          </p:nvGrpSpPr>
          <p:grpSpPr>
            <a:xfrm>
              <a:off x="8774293" y="4193059"/>
              <a:ext cx="577571" cy="575652"/>
              <a:chOff x="9820275" y="3025775"/>
              <a:chExt cx="955675" cy="952500"/>
            </a:xfrm>
          </p:grpSpPr>
          <p:sp>
            <p:nvSpPr>
              <p:cNvPr id="77" name="Freeform 112"/>
              <p:cNvSpPr>
                <a:spLocks/>
              </p:cNvSpPr>
              <p:nvPr/>
            </p:nvSpPr>
            <p:spPr bwMode="auto">
              <a:xfrm>
                <a:off x="10226675" y="3644900"/>
                <a:ext cx="63500" cy="66675"/>
              </a:xfrm>
              <a:custGeom>
                <a:avLst/>
                <a:gdLst>
                  <a:gd name="T0" fmla="*/ 34 w 40"/>
                  <a:gd name="T1" fmla="*/ 6 h 42"/>
                  <a:gd name="T2" fmla="*/ 34 w 40"/>
                  <a:gd name="T3" fmla="*/ 6 h 42"/>
                  <a:gd name="T4" fmla="*/ 28 w 40"/>
                  <a:gd name="T5" fmla="*/ 2 h 42"/>
                  <a:gd name="T6" fmla="*/ 20 w 40"/>
                  <a:gd name="T7" fmla="*/ 0 h 42"/>
                  <a:gd name="T8" fmla="*/ 12 w 40"/>
                  <a:gd name="T9" fmla="*/ 2 h 42"/>
                  <a:gd name="T10" fmla="*/ 6 w 40"/>
                  <a:gd name="T11" fmla="*/ 6 h 42"/>
                  <a:gd name="T12" fmla="*/ 6 w 40"/>
                  <a:gd name="T13" fmla="*/ 6 h 42"/>
                  <a:gd name="T14" fmla="*/ 2 w 40"/>
                  <a:gd name="T15" fmla="*/ 14 h 42"/>
                  <a:gd name="T16" fmla="*/ 0 w 40"/>
                  <a:gd name="T17" fmla="*/ 20 h 42"/>
                  <a:gd name="T18" fmla="*/ 2 w 40"/>
                  <a:gd name="T19" fmla="*/ 28 h 42"/>
                  <a:gd name="T20" fmla="*/ 6 w 40"/>
                  <a:gd name="T21" fmla="*/ 36 h 42"/>
                  <a:gd name="T22" fmla="*/ 6 w 40"/>
                  <a:gd name="T23" fmla="*/ 36 h 42"/>
                  <a:gd name="T24" fmla="*/ 12 w 40"/>
                  <a:gd name="T25" fmla="*/ 40 h 42"/>
                  <a:gd name="T26" fmla="*/ 20 w 40"/>
                  <a:gd name="T27" fmla="*/ 42 h 42"/>
                  <a:gd name="T28" fmla="*/ 28 w 40"/>
                  <a:gd name="T29" fmla="*/ 40 h 42"/>
                  <a:gd name="T30" fmla="*/ 34 w 40"/>
                  <a:gd name="T31" fmla="*/ 36 h 42"/>
                  <a:gd name="T32" fmla="*/ 34 w 40"/>
                  <a:gd name="T33" fmla="*/ 36 h 42"/>
                  <a:gd name="T34" fmla="*/ 40 w 40"/>
                  <a:gd name="T35" fmla="*/ 28 h 42"/>
                  <a:gd name="T36" fmla="*/ 40 w 40"/>
                  <a:gd name="T37" fmla="*/ 20 h 42"/>
                  <a:gd name="T38" fmla="*/ 40 w 40"/>
                  <a:gd name="T39" fmla="*/ 14 h 42"/>
                  <a:gd name="T40" fmla="*/ 34 w 40"/>
                  <a:gd name="T41" fmla="*/ 6 h 42"/>
                  <a:gd name="T42" fmla="*/ 34 w 40"/>
                  <a:gd name="T43"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2">
                    <a:moveTo>
                      <a:pt x="34" y="6"/>
                    </a:moveTo>
                    <a:lnTo>
                      <a:pt x="34" y="6"/>
                    </a:lnTo>
                    <a:lnTo>
                      <a:pt x="28" y="2"/>
                    </a:lnTo>
                    <a:lnTo>
                      <a:pt x="20" y="0"/>
                    </a:lnTo>
                    <a:lnTo>
                      <a:pt x="12" y="2"/>
                    </a:lnTo>
                    <a:lnTo>
                      <a:pt x="6" y="6"/>
                    </a:lnTo>
                    <a:lnTo>
                      <a:pt x="6" y="6"/>
                    </a:lnTo>
                    <a:lnTo>
                      <a:pt x="2" y="14"/>
                    </a:lnTo>
                    <a:lnTo>
                      <a:pt x="0" y="20"/>
                    </a:lnTo>
                    <a:lnTo>
                      <a:pt x="2" y="28"/>
                    </a:lnTo>
                    <a:lnTo>
                      <a:pt x="6" y="36"/>
                    </a:lnTo>
                    <a:lnTo>
                      <a:pt x="6" y="36"/>
                    </a:lnTo>
                    <a:lnTo>
                      <a:pt x="12" y="40"/>
                    </a:lnTo>
                    <a:lnTo>
                      <a:pt x="20" y="42"/>
                    </a:lnTo>
                    <a:lnTo>
                      <a:pt x="28" y="40"/>
                    </a:lnTo>
                    <a:lnTo>
                      <a:pt x="34" y="36"/>
                    </a:lnTo>
                    <a:lnTo>
                      <a:pt x="34" y="36"/>
                    </a:lnTo>
                    <a:lnTo>
                      <a:pt x="40" y="28"/>
                    </a:lnTo>
                    <a:lnTo>
                      <a:pt x="40" y="20"/>
                    </a:lnTo>
                    <a:lnTo>
                      <a:pt x="40" y="14"/>
                    </a:lnTo>
                    <a:lnTo>
                      <a:pt x="34" y="6"/>
                    </a:lnTo>
                    <a:lnTo>
                      <a:pt x="34" y="6"/>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78" name="Freeform 113"/>
              <p:cNvSpPr>
                <a:spLocks/>
              </p:cNvSpPr>
              <p:nvPr/>
            </p:nvSpPr>
            <p:spPr bwMode="auto">
              <a:xfrm>
                <a:off x="10325100" y="3657600"/>
                <a:ext cx="73025" cy="73025"/>
              </a:xfrm>
              <a:custGeom>
                <a:avLst/>
                <a:gdLst>
                  <a:gd name="T0" fmla="*/ 38 w 46"/>
                  <a:gd name="T1" fmla="*/ 8 h 46"/>
                  <a:gd name="T2" fmla="*/ 38 w 46"/>
                  <a:gd name="T3" fmla="*/ 8 h 46"/>
                  <a:gd name="T4" fmla="*/ 32 w 46"/>
                  <a:gd name="T5" fmla="*/ 2 h 46"/>
                  <a:gd name="T6" fmla="*/ 22 w 46"/>
                  <a:gd name="T7" fmla="*/ 0 h 46"/>
                  <a:gd name="T8" fmla="*/ 14 w 46"/>
                  <a:gd name="T9" fmla="*/ 2 h 46"/>
                  <a:gd name="T10" fmla="*/ 6 w 46"/>
                  <a:gd name="T11" fmla="*/ 8 h 46"/>
                  <a:gd name="T12" fmla="*/ 6 w 46"/>
                  <a:gd name="T13" fmla="*/ 8 h 46"/>
                  <a:gd name="T14" fmla="*/ 2 w 46"/>
                  <a:gd name="T15" fmla="*/ 14 h 46"/>
                  <a:gd name="T16" fmla="*/ 0 w 46"/>
                  <a:gd name="T17" fmla="*/ 24 h 46"/>
                  <a:gd name="T18" fmla="*/ 2 w 46"/>
                  <a:gd name="T19" fmla="*/ 32 h 46"/>
                  <a:gd name="T20" fmla="*/ 6 w 46"/>
                  <a:gd name="T21" fmla="*/ 38 h 46"/>
                  <a:gd name="T22" fmla="*/ 6 w 46"/>
                  <a:gd name="T23" fmla="*/ 38 h 46"/>
                  <a:gd name="T24" fmla="*/ 14 w 46"/>
                  <a:gd name="T25" fmla="*/ 44 h 46"/>
                  <a:gd name="T26" fmla="*/ 22 w 46"/>
                  <a:gd name="T27" fmla="*/ 46 h 46"/>
                  <a:gd name="T28" fmla="*/ 32 w 46"/>
                  <a:gd name="T29" fmla="*/ 44 h 46"/>
                  <a:gd name="T30" fmla="*/ 38 w 46"/>
                  <a:gd name="T31" fmla="*/ 38 h 46"/>
                  <a:gd name="T32" fmla="*/ 38 w 46"/>
                  <a:gd name="T33" fmla="*/ 38 h 46"/>
                  <a:gd name="T34" fmla="*/ 44 w 46"/>
                  <a:gd name="T35" fmla="*/ 32 h 46"/>
                  <a:gd name="T36" fmla="*/ 46 w 46"/>
                  <a:gd name="T37" fmla="*/ 24 h 46"/>
                  <a:gd name="T38" fmla="*/ 44 w 46"/>
                  <a:gd name="T39" fmla="*/ 14 h 46"/>
                  <a:gd name="T40" fmla="*/ 38 w 46"/>
                  <a:gd name="T41" fmla="*/ 8 h 46"/>
                  <a:gd name="T42" fmla="*/ 38 w 46"/>
                  <a:gd name="T43"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46">
                    <a:moveTo>
                      <a:pt x="38" y="8"/>
                    </a:moveTo>
                    <a:lnTo>
                      <a:pt x="38" y="8"/>
                    </a:lnTo>
                    <a:lnTo>
                      <a:pt x="32" y="2"/>
                    </a:lnTo>
                    <a:lnTo>
                      <a:pt x="22" y="0"/>
                    </a:lnTo>
                    <a:lnTo>
                      <a:pt x="14" y="2"/>
                    </a:lnTo>
                    <a:lnTo>
                      <a:pt x="6" y="8"/>
                    </a:lnTo>
                    <a:lnTo>
                      <a:pt x="6" y="8"/>
                    </a:lnTo>
                    <a:lnTo>
                      <a:pt x="2" y="14"/>
                    </a:lnTo>
                    <a:lnTo>
                      <a:pt x="0" y="24"/>
                    </a:lnTo>
                    <a:lnTo>
                      <a:pt x="2" y="32"/>
                    </a:lnTo>
                    <a:lnTo>
                      <a:pt x="6" y="38"/>
                    </a:lnTo>
                    <a:lnTo>
                      <a:pt x="6" y="38"/>
                    </a:lnTo>
                    <a:lnTo>
                      <a:pt x="14" y="44"/>
                    </a:lnTo>
                    <a:lnTo>
                      <a:pt x="22" y="46"/>
                    </a:lnTo>
                    <a:lnTo>
                      <a:pt x="32" y="44"/>
                    </a:lnTo>
                    <a:lnTo>
                      <a:pt x="38" y="38"/>
                    </a:lnTo>
                    <a:lnTo>
                      <a:pt x="38" y="38"/>
                    </a:lnTo>
                    <a:lnTo>
                      <a:pt x="44" y="32"/>
                    </a:lnTo>
                    <a:lnTo>
                      <a:pt x="46" y="24"/>
                    </a:lnTo>
                    <a:lnTo>
                      <a:pt x="44" y="14"/>
                    </a:lnTo>
                    <a:lnTo>
                      <a:pt x="38" y="8"/>
                    </a:lnTo>
                    <a:lnTo>
                      <a:pt x="38" y="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79" name="Freeform 114"/>
              <p:cNvSpPr>
                <a:spLocks/>
              </p:cNvSpPr>
              <p:nvPr/>
            </p:nvSpPr>
            <p:spPr bwMode="auto">
              <a:xfrm>
                <a:off x="10423525" y="3629025"/>
                <a:ext cx="76200" cy="76200"/>
              </a:xfrm>
              <a:custGeom>
                <a:avLst/>
                <a:gdLst>
                  <a:gd name="T0" fmla="*/ 40 w 48"/>
                  <a:gd name="T1" fmla="*/ 6 h 48"/>
                  <a:gd name="T2" fmla="*/ 40 w 48"/>
                  <a:gd name="T3" fmla="*/ 6 h 48"/>
                  <a:gd name="T4" fmla="*/ 32 w 48"/>
                  <a:gd name="T5" fmla="*/ 2 h 48"/>
                  <a:gd name="T6" fmla="*/ 24 w 48"/>
                  <a:gd name="T7" fmla="*/ 0 h 48"/>
                  <a:gd name="T8" fmla="*/ 14 w 48"/>
                  <a:gd name="T9" fmla="*/ 2 h 48"/>
                  <a:gd name="T10" fmla="*/ 6 w 48"/>
                  <a:gd name="T11" fmla="*/ 6 h 48"/>
                  <a:gd name="T12" fmla="*/ 6 w 48"/>
                  <a:gd name="T13" fmla="*/ 6 h 48"/>
                  <a:gd name="T14" fmla="*/ 2 w 48"/>
                  <a:gd name="T15" fmla="*/ 14 h 48"/>
                  <a:gd name="T16" fmla="*/ 0 w 48"/>
                  <a:gd name="T17" fmla="*/ 24 h 48"/>
                  <a:gd name="T18" fmla="*/ 2 w 48"/>
                  <a:gd name="T19" fmla="*/ 32 h 48"/>
                  <a:gd name="T20" fmla="*/ 6 w 48"/>
                  <a:gd name="T21" fmla="*/ 40 h 48"/>
                  <a:gd name="T22" fmla="*/ 6 w 48"/>
                  <a:gd name="T23" fmla="*/ 40 h 48"/>
                  <a:gd name="T24" fmla="*/ 14 w 48"/>
                  <a:gd name="T25" fmla="*/ 46 h 48"/>
                  <a:gd name="T26" fmla="*/ 24 w 48"/>
                  <a:gd name="T27" fmla="*/ 48 h 48"/>
                  <a:gd name="T28" fmla="*/ 32 w 48"/>
                  <a:gd name="T29" fmla="*/ 46 h 48"/>
                  <a:gd name="T30" fmla="*/ 40 w 48"/>
                  <a:gd name="T31" fmla="*/ 40 h 48"/>
                  <a:gd name="T32" fmla="*/ 40 w 48"/>
                  <a:gd name="T33" fmla="*/ 40 h 48"/>
                  <a:gd name="T34" fmla="*/ 46 w 48"/>
                  <a:gd name="T35" fmla="*/ 32 h 48"/>
                  <a:gd name="T36" fmla="*/ 48 w 48"/>
                  <a:gd name="T37" fmla="*/ 24 h 48"/>
                  <a:gd name="T38" fmla="*/ 46 w 48"/>
                  <a:gd name="T39" fmla="*/ 14 h 48"/>
                  <a:gd name="T40" fmla="*/ 40 w 48"/>
                  <a:gd name="T41" fmla="*/ 6 h 48"/>
                  <a:gd name="T42" fmla="*/ 40 w 48"/>
                  <a:gd name="T43" fmla="*/ 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40" y="6"/>
                    </a:moveTo>
                    <a:lnTo>
                      <a:pt x="40" y="6"/>
                    </a:lnTo>
                    <a:lnTo>
                      <a:pt x="32" y="2"/>
                    </a:lnTo>
                    <a:lnTo>
                      <a:pt x="24" y="0"/>
                    </a:lnTo>
                    <a:lnTo>
                      <a:pt x="14" y="2"/>
                    </a:lnTo>
                    <a:lnTo>
                      <a:pt x="6" y="6"/>
                    </a:lnTo>
                    <a:lnTo>
                      <a:pt x="6" y="6"/>
                    </a:lnTo>
                    <a:lnTo>
                      <a:pt x="2" y="14"/>
                    </a:lnTo>
                    <a:lnTo>
                      <a:pt x="0" y="24"/>
                    </a:lnTo>
                    <a:lnTo>
                      <a:pt x="2" y="32"/>
                    </a:lnTo>
                    <a:lnTo>
                      <a:pt x="6" y="40"/>
                    </a:lnTo>
                    <a:lnTo>
                      <a:pt x="6" y="40"/>
                    </a:lnTo>
                    <a:lnTo>
                      <a:pt x="14" y="46"/>
                    </a:lnTo>
                    <a:lnTo>
                      <a:pt x="24" y="48"/>
                    </a:lnTo>
                    <a:lnTo>
                      <a:pt x="32" y="46"/>
                    </a:lnTo>
                    <a:lnTo>
                      <a:pt x="40" y="40"/>
                    </a:lnTo>
                    <a:lnTo>
                      <a:pt x="40" y="40"/>
                    </a:lnTo>
                    <a:lnTo>
                      <a:pt x="46" y="32"/>
                    </a:lnTo>
                    <a:lnTo>
                      <a:pt x="48" y="24"/>
                    </a:lnTo>
                    <a:lnTo>
                      <a:pt x="46" y="14"/>
                    </a:lnTo>
                    <a:lnTo>
                      <a:pt x="40" y="6"/>
                    </a:lnTo>
                    <a:lnTo>
                      <a:pt x="40" y="6"/>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80" name="Freeform 115"/>
              <p:cNvSpPr>
                <a:spLocks/>
              </p:cNvSpPr>
              <p:nvPr/>
            </p:nvSpPr>
            <p:spPr bwMode="auto">
              <a:xfrm>
                <a:off x="10033000" y="3568700"/>
                <a:ext cx="63500" cy="66675"/>
              </a:xfrm>
              <a:custGeom>
                <a:avLst/>
                <a:gdLst>
                  <a:gd name="T0" fmla="*/ 6 w 40"/>
                  <a:gd name="T1" fmla="*/ 36 h 42"/>
                  <a:gd name="T2" fmla="*/ 6 w 40"/>
                  <a:gd name="T3" fmla="*/ 36 h 42"/>
                  <a:gd name="T4" fmla="*/ 12 w 40"/>
                  <a:gd name="T5" fmla="*/ 40 h 42"/>
                  <a:gd name="T6" fmla="*/ 20 w 40"/>
                  <a:gd name="T7" fmla="*/ 42 h 42"/>
                  <a:gd name="T8" fmla="*/ 28 w 40"/>
                  <a:gd name="T9" fmla="*/ 40 h 42"/>
                  <a:gd name="T10" fmla="*/ 34 w 40"/>
                  <a:gd name="T11" fmla="*/ 36 h 42"/>
                  <a:gd name="T12" fmla="*/ 34 w 40"/>
                  <a:gd name="T13" fmla="*/ 36 h 42"/>
                  <a:gd name="T14" fmla="*/ 38 w 40"/>
                  <a:gd name="T15" fmla="*/ 28 h 42"/>
                  <a:gd name="T16" fmla="*/ 40 w 40"/>
                  <a:gd name="T17" fmla="*/ 20 h 42"/>
                  <a:gd name="T18" fmla="*/ 38 w 40"/>
                  <a:gd name="T19" fmla="*/ 14 h 42"/>
                  <a:gd name="T20" fmla="*/ 34 w 40"/>
                  <a:gd name="T21" fmla="*/ 6 h 42"/>
                  <a:gd name="T22" fmla="*/ 34 w 40"/>
                  <a:gd name="T23" fmla="*/ 6 h 42"/>
                  <a:gd name="T24" fmla="*/ 28 w 40"/>
                  <a:gd name="T25" fmla="*/ 2 h 42"/>
                  <a:gd name="T26" fmla="*/ 20 w 40"/>
                  <a:gd name="T27" fmla="*/ 0 h 42"/>
                  <a:gd name="T28" fmla="*/ 12 w 40"/>
                  <a:gd name="T29" fmla="*/ 2 h 42"/>
                  <a:gd name="T30" fmla="*/ 6 w 40"/>
                  <a:gd name="T31" fmla="*/ 6 h 42"/>
                  <a:gd name="T32" fmla="*/ 6 w 40"/>
                  <a:gd name="T33" fmla="*/ 6 h 42"/>
                  <a:gd name="T34" fmla="*/ 0 w 40"/>
                  <a:gd name="T35" fmla="*/ 14 h 42"/>
                  <a:gd name="T36" fmla="*/ 0 w 40"/>
                  <a:gd name="T37" fmla="*/ 20 h 42"/>
                  <a:gd name="T38" fmla="*/ 0 w 40"/>
                  <a:gd name="T39" fmla="*/ 28 h 42"/>
                  <a:gd name="T40" fmla="*/ 6 w 40"/>
                  <a:gd name="T41" fmla="*/ 36 h 42"/>
                  <a:gd name="T42" fmla="*/ 6 w 40"/>
                  <a:gd name="T43" fmla="*/ 3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2">
                    <a:moveTo>
                      <a:pt x="6" y="36"/>
                    </a:moveTo>
                    <a:lnTo>
                      <a:pt x="6" y="36"/>
                    </a:lnTo>
                    <a:lnTo>
                      <a:pt x="12" y="40"/>
                    </a:lnTo>
                    <a:lnTo>
                      <a:pt x="20" y="42"/>
                    </a:lnTo>
                    <a:lnTo>
                      <a:pt x="28" y="40"/>
                    </a:lnTo>
                    <a:lnTo>
                      <a:pt x="34" y="36"/>
                    </a:lnTo>
                    <a:lnTo>
                      <a:pt x="34" y="36"/>
                    </a:lnTo>
                    <a:lnTo>
                      <a:pt x="38" y="28"/>
                    </a:lnTo>
                    <a:lnTo>
                      <a:pt x="40" y="20"/>
                    </a:lnTo>
                    <a:lnTo>
                      <a:pt x="38" y="14"/>
                    </a:lnTo>
                    <a:lnTo>
                      <a:pt x="34" y="6"/>
                    </a:lnTo>
                    <a:lnTo>
                      <a:pt x="34" y="6"/>
                    </a:lnTo>
                    <a:lnTo>
                      <a:pt x="28" y="2"/>
                    </a:lnTo>
                    <a:lnTo>
                      <a:pt x="20" y="0"/>
                    </a:lnTo>
                    <a:lnTo>
                      <a:pt x="12" y="2"/>
                    </a:lnTo>
                    <a:lnTo>
                      <a:pt x="6" y="6"/>
                    </a:lnTo>
                    <a:lnTo>
                      <a:pt x="6" y="6"/>
                    </a:lnTo>
                    <a:lnTo>
                      <a:pt x="0" y="14"/>
                    </a:lnTo>
                    <a:lnTo>
                      <a:pt x="0" y="20"/>
                    </a:lnTo>
                    <a:lnTo>
                      <a:pt x="0" y="28"/>
                    </a:lnTo>
                    <a:lnTo>
                      <a:pt x="6" y="36"/>
                    </a:lnTo>
                    <a:lnTo>
                      <a:pt x="6" y="36"/>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81" name="Freeform 116"/>
              <p:cNvSpPr>
                <a:spLocks/>
              </p:cNvSpPr>
              <p:nvPr/>
            </p:nvSpPr>
            <p:spPr bwMode="auto">
              <a:xfrm>
                <a:off x="9925050" y="3549650"/>
                <a:ext cx="73025" cy="73025"/>
              </a:xfrm>
              <a:custGeom>
                <a:avLst/>
                <a:gdLst>
                  <a:gd name="T0" fmla="*/ 8 w 46"/>
                  <a:gd name="T1" fmla="*/ 38 h 46"/>
                  <a:gd name="T2" fmla="*/ 8 w 46"/>
                  <a:gd name="T3" fmla="*/ 38 h 46"/>
                  <a:gd name="T4" fmla="*/ 14 w 46"/>
                  <a:gd name="T5" fmla="*/ 44 h 46"/>
                  <a:gd name="T6" fmla="*/ 24 w 46"/>
                  <a:gd name="T7" fmla="*/ 46 h 46"/>
                  <a:gd name="T8" fmla="*/ 32 w 46"/>
                  <a:gd name="T9" fmla="*/ 44 h 46"/>
                  <a:gd name="T10" fmla="*/ 40 w 46"/>
                  <a:gd name="T11" fmla="*/ 38 h 46"/>
                  <a:gd name="T12" fmla="*/ 40 w 46"/>
                  <a:gd name="T13" fmla="*/ 38 h 46"/>
                  <a:gd name="T14" fmla="*/ 44 w 46"/>
                  <a:gd name="T15" fmla="*/ 32 h 46"/>
                  <a:gd name="T16" fmla="*/ 46 w 46"/>
                  <a:gd name="T17" fmla="*/ 22 h 46"/>
                  <a:gd name="T18" fmla="*/ 44 w 46"/>
                  <a:gd name="T19" fmla="*/ 14 h 46"/>
                  <a:gd name="T20" fmla="*/ 40 w 46"/>
                  <a:gd name="T21" fmla="*/ 6 h 46"/>
                  <a:gd name="T22" fmla="*/ 40 w 46"/>
                  <a:gd name="T23" fmla="*/ 6 h 46"/>
                  <a:gd name="T24" fmla="*/ 32 w 46"/>
                  <a:gd name="T25" fmla="*/ 2 h 46"/>
                  <a:gd name="T26" fmla="*/ 24 w 46"/>
                  <a:gd name="T27" fmla="*/ 0 h 46"/>
                  <a:gd name="T28" fmla="*/ 14 w 46"/>
                  <a:gd name="T29" fmla="*/ 2 h 46"/>
                  <a:gd name="T30" fmla="*/ 8 w 46"/>
                  <a:gd name="T31" fmla="*/ 6 h 46"/>
                  <a:gd name="T32" fmla="*/ 8 w 46"/>
                  <a:gd name="T33" fmla="*/ 6 h 46"/>
                  <a:gd name="T34" fmla="*/ 2 w 46"/>
                  <a:gd name="T35" fmla="*/ 14 h 46"/>
                  <a:gd name="T36" fmla="*/ 0 w 46"/>
                  <a:gd name="T37" fmla="*/ 22 h 46"/>
                  <a:gd name="T38" fmla="*/ 2 w 46"/>
                  <a:gd name="T39" fmla="*/ 32 h 46"/>
                  <a:gd name="T40" fmla="*/ 8 w 46"/>
                  <a:gd name="T41" fmla="*/ 38 h 46"/>
                  <a:gd name="T42" fmla="*/ 8 w 46"/>
                  <a:gd name="T43"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46">
                    <a:moveTo>
                      <a:pt x="8" y="38"/>
                    </a:moveTo>
                    <a:lnTo>
                      <a:pt x="8" y="38"/>
                    </a:lnTo>
                    <a:lnTo>
                      <a:pt x="14" y="44"/>
                    </a:lnTo>
                    <a:lnTo>
                      <a:pt x="24" y="46"/>
                    </a:lnTo>
                    <a:lnTo>
                      <a:pt x="32" y="44"/>
                    </a:lnTo>
                    <a:lnTo>
                      <a:pt x="40" y="38"/>
                    </a:lnTo>
                    <a:lnTo>
                      <a:pt x="40" y="38"/>
                    </a:lnTo>
                    <a:lnTo>
                      <a:pt x="44" y="32"/>
                    </a:lnTo>
                    <a:lnTo>
                      <a:pt x="46" y="22"/>
                    </a:lnTo>
                    <a:lnTo>
                      <a:pt x="44" y="14"/>
                    </a:lnTo>
                    <a:lnTo>
                      <a:pt x="40" y="6"/>
                    </a:lnTo>
                    <a:lnTo>
                      <a:pt x="40" y="6"/>
                    </a:lnTo>
                    <a:lnTo>
                      <a:pt x="32" y="2"/>
                    </a:lnTo>
                    <a:lnTo>
                      <a:pt x="24" y="0"/>
                    </a:lnTo>
                    <a:lnTo>
                      <a:pt x="14" y="2"/>
                    </a:lnTo>
                    <a:lnTo>
                      <a:pt x="8" y="6"/>
                    </a:lnTo>
                    <a:lnTo>
                      <a:pt x="8" y="6"/>
                    </a:lnTo>
                    <a:lnTo>
                      <a:pt x="2" y="14"/>
                    </a:lnTo>
                    <a:lnTo>
                      <a:pt x="0" y="22"/>
                    </a:lnTo>
                    <a:lnTo>
                      <a:pt x="2" y="32"/>
                    </a:lnTo>
                    <a:lnTo>
                      <a:pt x="8" y="38"/>
                    </a:lnTo>
                    <a:lnTo>
                      <a:pt x="8" y="3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82" name="Freeform 117"/>
              <p:cNvSpPr>
                <a:spLocks/>
              </p:cNvSpPr>
              <p:nvPr/>
            </p:nvSpPr>
            <p:spPr bwMode="auto">
              <a:xfrm>
                <a:off x="9820275" y="3575050"/>
                <a:ext cx="76200" cy="76200"/>
              </a:xfrm>
              <a:custGeom>
                <a:avLst/>
                <a:gdLst>
                  <a:gd name="T0" fmla="*/ 8 w 48"/>
                  <a:gd name="T1" fmla="*/ 42 h 48"/>
                  <a:gd name="T2" fmla="*/ 8 w 48"/>
                  <a:gd name="T3" fmla="*/ 42 h 48"/>
                  <a:gd name="T4" fmla="*/ 16 w 48"/>
                  <a:gd name="T5" fmla="*/ 48 h 48"/>
                  <a:gd name="T6" fmla="*/ 24 w 48"/>
                  <a:gd name="T7" fmla="*/ 48 h 48"/>
                  <a:gd name="T8" fmla="*/ 34 w 48"/>
                  <a:gd name="T9" fmla="*/ 48 h 48"/>
                  <a:gd name="T10" fmla="*/ 42 w 48"/>
                  <a:gd name="T11" fmla="*/ 42 h 48"/>
                  <a:gd name="T12" fmla="*/ 42 w 48"/>
                  <a:gd name="T13" fmla="*/ 42 h 48"/>
                  <a:gd name="T14" fmla="*/ 48 w 48"/>
                  <a:gd name="T15" fmla="*/ 34 h 48"/>
                  <a:gd name="T16" fmla="*/ 48 w 48"/>
                  <a:gd name="T17" fmla="*/ 24 h 48"/>
                  <a:gd name="T18" fmla="*/ 48 w 48"/>
                  <a:gd name="T19" fmla="*/ 16 h 48"/>
                  <a:gd name="T20" fmla="*/ 42 w 48"/>
                  <a:gd name="T21" fmla="*/ 8 h 48"/>
                  <a:gd name="T22" fmla="*/ 42 w 48"/>
                  <a:gd name="T23" fmla="*/ 8 h 48"/>
                  <a:gd name="T24" fmla="*/ 34 w 48"/>
                  <a:gd name="T25" fmla="*/ 2 h 48"/>
                  <a:gd name="T26" fmla="*/ 24 w 48"/>
                  <a:gd name="T27" fmla="*/ 0 h 48"/>
                  <a:gd name="T28" fmla="*/ 16 w 48"/>
                  <a:gd name="T29" fmla="*/ 2 h 48"/>
                  <a:gd name="T30" fmla="*/ 8 w 48"/>
                  <a:gd name="T31" fmla="*/ 8 h 48"/>
                  <a:gd name="T32" fmla="*/ 8 w 48"/>
                  <a:gd name="T33" fmla="*/ 8 h 48"/>
                  <a:gd name="T34" fmla="*/ 2 w 48"/>
                  <a:gd name="T35" fmla="*/ 16 h 48"/>
                  <a:gd name="T36" fmla="*/ 0 w 48"/>
                  <a:gd name="T37" fmla="*/ 24 h 48"/>
                  <a:gd name="T38" fmla="*/ 2 w 48"/>
                  <a:gd name="T39" fmla="*/ 34 h 48"/>
                  <a:gd name="T40" fmla="*/ 8 w 48"/>
                  <a:gd name="T41" fmla="*/ 42 h 48"/>
                  <a:gd name="T42" fmla="*/ 8 w 48"/>
                  <a:gd name="T43" fmla="*/ 4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8" y="42"/>
                    </a:moveTo>
                    <a:lnTo>
                      <a:pt x="8" y="42"/>
                    </a:lnTo>
                    <a:lnTo>
                      <a:pt x="16" y="48"/>
                    </a:lnTo>
                    <a:lnTo>
                      <a:pt x="24" y="48"/>
                    </a:lnTo>
                    <a:lnTo>
                      <a:pt x="34" y="48"/>
                    </a:lnTo>
                    <a:lnTo>
                      <a:pt x="42" y="42"/>
                    </a:lnTo>
                    <a:lnTo>
                      <a:pt x="42" y="42"/>
                    </a:lnTo>
                    <a:lnTo>
                      <a:pt x="48" y="34"/>
                    </a:lnTo>
                    <a:lnTo>
                      <a:pt x="48" y="24"/>
                    </a:lnTo>
                    <a:lnTo>
                      <a:pt x="48" y="16"/>
                    </a:lnTo>
                    <a:lnTo>
                      <a:pt x="42" y="8"/>
                    </a:lnTo>
                    <a:lnTo>
                      <a:pt x="42" y="8"/>
                    </a:lnTo>
                    <a:lnTo>
                      <a:pt x="34" y="2"/>
                    </a:lnTo>
                    <a:lnTo>
                      <a:pt x="24" y="0"/>
                    </a:lnTo>
                    <a:lnTo>
                      <a:pt x="16" y="2"/>
                    </a:lnTo>
                    <a:lnTo>
                      <a:pt x="8" y="8"/>
                    </a:lnTo>
                    <a:lnTo>
                      <a:pt x="8" y="8"/>
                    </a:lnTo>
                    <a:lnTo>
                      <a:pt x="2" y="16"/>
                    </a:lnTo>
                    <a:lnTo>
                      <a:pt x="0" y="24"/>
                    </a:lnTo>
                    <a:lnTo>
                      <a:pt x="2" y="34"/>
                    </a:lnTo>
                    <a:lnTo>
                      <a:pt x="8" y="42"/>
                    </a:lnTo>
                    <a:lnTo>
                      <a:pt x="8" y="42"/>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83" name="Freeform 118"/>
              <p:cNvSpPr>
                <a:spLocks/>
              </p:cNvSpPr>
              <p:nvPr/>
            </p:nvSpPr>
            <p:spPr bwMode="auto">
              <a:xfrm>
                <a:off x="10442575" y="3432175"/>
                <a:ext cx="63500" cy="63500"/>
              </a:xfrm>
              <a:custGeom>
                <a:avLst/>
                <a:gdLst>
                  <a:gd name="T0" fmla="*/ 6 w 40"/>
                  <a:gd name="T1" fmla="*/ 34 h 40"/>
                  <a:gd name="T2" fmla="*/ 6 w 40"/>
                  <a:gd name="T3" fmla="*/ 34 h 40"/>
                  <a:gd name="T4" fmla="*/ 0 w 40"/>
                  <a:gd name="T5" fmla="*/ 28 h 40"/>
                  <a:gd name="T6" fmla="*/ 0 w 40"/>
                  <a:gd name="T7" fmla="*/ 20 h 40"/>
                  <a:gd name="T8" fmla="*/ 0 w 40"/>
                  <a:gd name="T9" fmla="*/ 12 h 40"/>
                  <a:gd name="T10" fmla="*/ 6 w 40"/>
                  <a:gd name="T11" fmla="*/ 6 h 40"/>
                  <a:gd name="T12" fmla="*/ 6 w 40"/>
                  <a:gd name="T13" fmla="*/ 6 h 40"/>
                  <a:gd name="T14" fmla="*/ 12 w 40"/>
                  <a:gd name="T15" fmla="*/ 0 h 40"/>
                  <a:gd name="T16" fmla="*/ 20 w 40"/>
                  <a:gd name="T17" fmla="*/ 0 h 40"/>
                  <a:gd name="T18" fmla="*/ 28 w 40"/>
                  <a:gd name="T19" fmla="*/ 0 h 40"/>
                  <a:gd name="T20" fmla="*/ 34 w 40"/>
                  <a:gd name="T21" fmla="*/ 6 h 40"/>
                  <a:gd name="T22" fmla="*/ 34 w 40"/>
                  <a:gd name="T23" fmla="*/ 6 h 40"/>
                  <a:gd name="T24" fmla="*/ 38 w 40"/>
                  <a:gd name="T25" fmla="*/ 12 h 40"/>
                  <a:gd name="T26" fmla="*/ 40 w 40"/>
                  <a:gd name="T27" fmla="*/ 20 h 40"/>
                  <a:gd name="T28" fmla="*/ 38 w 40"/>
                  <a:gd name="T29" fmla="*/ 28 h 40"/>
                  <a:gd name="T30" fmla="*/ 34 w 40"/>
                  <a:gd name="T31" fmla="*/ 34 h 40"/>
                  <a:gd name="T32" fmla="*/ 34 w 40"/>
                  <a:gd name="T33" fmla="*/ 34 h 40"/>
                  <a:gd name="T34" fmla="*/ 28 w 40"/>
                  <a:gd name="T35" fmla="*/ 38 h 40"/>
                  <a:gd name="T36" fmla="*/ 20 w 40"/>
                  <a:gd name="T37" fmla="*/ 40 h 40"/>
                  <a:gd name="T38" fmla="*/ 12 w 40"/>
                  <a:gd name="T39" fmla="*/ 38 h 40"/>
                  <a:gd name="T40" fmla="*/ 6 w 40"/>
                  <a:gd name="T41" fmla="*/ 34 h 40"/>
                  <a:gd name="T42" fmla="*/ 6 w 40"/>
                  <a:gd name="T43" fmla="*/ 3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6" y="34"/>
                    </a:moveTo>
                    <a:lnTo>
                      <a:pt x="6" y="34"/>
                    </a:lnTo>
                    <a:lnTo>
                      <a:pt x="0" y="28"/>
                    </a:lnTo>
                    <a:lnTo>
                      <a:pt x="0" y="20"/>
                    </a:lnTo>
                    <a:lnTo>
                      <a:pt x="0" y="12"/>
                    </a:lnTo>
                    <a:lnTo>
                      <a:pt x="6" y="6"/>
                    </a:lnTo>
                    <a:lnTo>
                      <a:pt x="6" y="6"/>
                    </a:lnTo>
                    <a:lnTo>
                      <a:pt x="12" y="0"/>
                    </a:lnTo>
                    <a:lnTo>
                      <a:pt x="20" y="0"/>
                    </a:lnTo>
                    <a:lnTo>
                      <a:pt x="28" y="0"/>
                    </a:lnTo>
                    <a:lnTo>
                      <a:pt x="34" y="6"/>
                    </a:lnTo>
                    <a:lnTo>
                      <a:pt x="34" y="6"/>
                    </a:lnTo>
                    <a:lnTo>
                      <a:pt x="38" y="12"/>
                    </a:lnTo>
                    <a:lnTo>
                      <a:pt x="40" y="20"/>
                    </a:lnTo>
                    <a:lnTo>
                      <a:pt x="38" y="28"/>
                    </a:lnTo>
                    <a:lnTo>
                      <a:pt x="34" y="34"/>
                    </a:lnTo>
                    <a:lnTo>
                      <a:pt x="34" y="34"/>
                    </a:lnTo>
                    <a:lnTo>
                      <a:pt x="28" y="38"/>
                    </a:lnTo>
                    <a:lnTo>
                      <a:pt x="20" y="40"/>
                    </a:lnTo>
                    <a:lnTo>
                      <a:pt x="12" y="38"/>
                    </a:lnTo>
                    <a:lnTo>
                      <a:pt x="6" y="34"/>
                    </a:lnTo>
                    <a:lnTo>
                      <a:pt x="6" y="34"/>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84" name="Freeform 119"/>
              <p:cNvSpPr>
                <a:spLocks/>
              </p:cNvSpPr>
              <p:nvPr/>
            </p:nvSpPr>
            <p:spPr bwMode="auto">
              <a:xfrm>
                <a:off x="10455275" y="3530600"/>
                <a:ext cx="69850" cy="69850"/>
              </a:xfrm>
              <a:custGeom>
                <a:avLst/>
                <a:gdLst>
                  <a:gd name="T0" fmla="*/ 6 w 44"/>
                  <a:gd name="T1" fmla="*/ 38 h 44"/>
                  <a:gd name="T2" fmla="*/ 6 w 44"/>
                  <a:gd name="T3" fmla="*/ 38 h 44"/>
                  <a:gd name="T4" fmla="*/ 0 w 44"/>
                  <a:gd name="T5" fmla="*/ 30 h 44"/>
                  <a:gd name="T6" fmla="*/ 0 w 44"/>
                  <a:gd name="T7" fmla="*/ 22 h 44"/>
                  <a:gd name="T8" fmla="*/ 0 w 44"/>
                  <a:gd name="T9" fmla="*/ 14 h 44"/>
                  <a:gd name="T10" fmla="*/ 6 w 44"/>
                  <a:gd name="T11" fmla="*/ 6 h 44"/>
                  <a:gd name="T12" fmla="*/ 6 w 44"/>
                  <a:gd name="T13" fmla="*/ 6 h 44"/>
                  <a:gd name="T14" fmla="*/ 14 w 44"/>
                  <a:gd name="T15" fmla="*/ 2 h 44"/>
                  <a:gd name="T16" fmla="*/ 22 w 44"/>
                  <a:gd name="T17" fmla="*/ 0 h 44"/>
                  <a:gd name="T18" fmla="*/ 30 w 44"/>
                  <a:gd name="T19" fmla="*/ 2 h 44"/>
                  <a:gd name="T20" fmla="*/ 38 w 44"/>
                  <a:gd name="T21" fmla="*/ 6 h 44"/>
                  <a:gd name="T22" fmla="*/ 38 w 44"/>
                  <a:gd name="T23" fmla="*/ 6 h 44"/>
                  <a:gd name="T24" fmla="*/ 42 w 44"/>
                  <a:gd name="T25" fmla="*/ 14 h 44"/>
                  <a:gd name="T26" fmla="*/ 44 w 44"/>
                  <a:gd name="T27" fmla="*/ 22 h 44"/>
                  <a:gd name="T28" fmla="*/ 42 w 44"/>
                  <a:gd name="T29" fmla="*/ 30 h 44"/>
                  <a:gd name="T30" fmla="*/ 38 w 44"/>
                  <a:gd name="T31" fmla="*/ 38 h 44"/>
                  <a:gd name="T32" fmla="*/ 38 w 44"/>
                  <a:gd name="T33" fmla="*/ 38 h 44"/>
                  <a:gd name="T34" fmla="*/ 30 w 44"/>
                  <a:gd name="T35" fmla="*/ 44 h 44"/>
                  <a:gd name="T36" fmla="*/ 22 w 44"/>
                  <a:gd name="T37" fmla="*/ 44 h 44"/>
                  <a:gd name="T38" fmla="*/ 14 w 44"/>
                  <a:gd name="T39" fmla="*/ 44 h 44"/>
                  <a:gd name="T40" fmla="*/ 6 w 44"/>
                  <a:gd name="T41" fmla="*/ 38 h 44"/>
                  <a:gd name="T42" fmla="*/ 6 w 44"/>
                  <a:gd name="T43"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44">
                    <a:moveTo>
                      <a:pt x="6" y="38"/>
                    </a:moveTo>
                    <a:lnTo>
                      <a:pt x="6" y="38"/>
                    </a:lnTo>
                    <a:lnTo>
                      <a:pt x="0" y="30"/>
                    </a:lnTo>
                    <a:lnTo>
                      <a:pt x="0" y="22"/>
                    </a:lnTo>
                    <a:lnTo>
                      <a:pt x="0" y="14"/>
                    </a:lnTo>
                    <a:lnTo>
                      <a:pt x="6" y="6"/>
                    </a:lnTo>
                    <a:lnTo>
                      <a:pt x="6" y="6"/>
                    </a:lnTo>
                    <a:lnTo>
                      <a:pt x="14" y="2"/>
                    </a:lnTo>
                    <a:lnTo>
                      <a:pt x="22" y="0"/>
                    </a:lnTo>
                    <a:lnTo>
                      <a:pt x="30" y="2"/>
                    </a:lnTo>
                    <a:lnTo>
                      <a:pt x="38" y="6"/>
                    </a:lnTo>
                    <a:lnTo>
                      <a:pt x="38" y="6"/>
                    </a:lnTo>
                    <a:lnTo>
                      <a:pt x="42" y="14"/>
                    </a:lnTo>
                    <a:lnTo>
                      <a:pt x="44" y="22"/>
                    </a:lnTo>
                    <a:lnTo>
                      <a:pt x="42" y="30"/>
                    </a:lnTo>
                    <a:lnTo>
                      <a:pt x="38" y="38"/>
                    </a:lnTo>
                    <a:lnTo>
                      <a:pt x="38" y="38"/>
                    </a:lnTo>
                    <a:lnTo>
                      <a:pt x="30" y="44"/>
                    </a:lnTo>
                    <a:lnTo>
                      <a:pt x="22" y="44"/>
                    </a:lnTo>
                    <a:lnTo>
                      <a:pt x="14" y="44"/>
                    </a:lnTo>
                    <a:lnTo>
                      <a:pt x="6" y="38"/>
                    </a:lnTo>
                    <a:lnTo>
                      <a:pt x="6" y="3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85" name="Freeform 120"/>
              <p:cNvSpPr>
                <a:spLocks/>
              </p:cNvSpPr>
              <p:nvPr/>
            </p:nvSpPr>
            <p:spPr bwMode="auto">
              <a:xfrm>
                <a:off x="10363200" y="3235325"/>
                <a:ext cx="66675" cy="66675"/>
              </a:xfrm>
              <a:custGeom>
                <a:avLst/>
                <a:gdLst>
                  <a:gd name="T0" fmla="*/ 36 w 42"/>
                  <a:gd name="T1" fmla="*/ 6 h 42"/>
                  <a:gd name="T2" fmla="*/ 36 w 42"/>
                  <a:gd name="T3" fmla="*/ 6 h 42"/>
                  <a:gd name="T4" fmla="*/ 40 w 42"/>
                  <a:gd name="T5" fmla="*/ 14 h 42"/>
                  <a:gd name="T6" fmla="*/ 42 w 42"/>
                  <a:gd name="T7" fmla="*/ 22 h 42"/>
                  <a:gd name="T8" fmla="*/ 40 w 42"/>
                  <a:gd name="T9" fmla="*/ 28 h 42"/>
                  <a:gd name="T10" fmla="*/ 36 w 42"/>
                  <a:gd name="T11" fmla="*/ 36 h 42"/>
                  <a:gd name="T12" fmla="*/ 36 w 42"/>
                  <a:gd name="T13" fmla="*/ 36 h 42"/>
                  <a:gd name="T14" fmla="*/ 30 w 42"/>
                  <a:gd name="T15" fmla="*/ 40 h 42"/>
                  <a:gd name="T16" fmla="*/ 22 w 42"/>
                  <a:gd name="T17" fmla="*/ 42 h 42"/>
                  <a:gd name="T18" fmla="*/ 14 w 42"/>
                  <a:gd name="T19" fmla="*/ 40 h 42"/>
                  <a:gd name="T20" fmla="*/ 6 w 42"/>
                  <a:gd name="T21" fmla="*/ 36 h 42"/>
                  <a:gd name="T22" fmla="*/ 6 w 42"/>
                  <a:gd name="T23" fmla="*/ 36 h 42"/>
                  <a:gd name="T24" fmla="*/ 2 w 42"/>
                  <a:gd name="T25" fmla="*/ 28 h 42"/>
                  <a:gd name="T26" fmla="*/ 0 w 42"/>
                  <a:gd name="T27" fmla="*/ 22 h 42"/>
                  <a:gd name="T28" fmla="*/ 2 w 42"/>
                  <a:gd name="T29" fmla="*/ 14 h 42"/>
                  <a:gd name="T30" fmla="*/ 6 w 42"/>
                  <a:gd name="T31" fmla="*/ 6 h 42"/>
                  <a:gd name="T32" fmla="*/ 6 w 42"/>
                  <a:gd name="T33" fmla="*/ 6 h 42"/>
                  <a:gd name="T34" fmla="*/ 14 w 42"/>
                  <a:gd name="T35" fmla="*/ 2 h 42"/>
                  <a:gd name="T36" fmla="*/ 22 w 42"/>
                  <a:gd name="T37" fmla="*/ 0 h 42"/>
                  <a:gd name="T38" fmla="*/ 30 w 42"/>
                  <a:gd name="T39" fmla="*/ 2 h 42"/>
                  <a:gd name="T40" fmla="*/ 36 w 42"/>
                  <a:gd name="T41" fmla="*/ 6 h 42"/>
                  <a:gd name="T42" fmla="*/ 36 w 42"/>
                  <a:gd name="T43"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2">
                    <a:moveTo>
                      <a:pt x="36" y="6"/>
                    </a:moveTo>
                    <a:lnTo>
                      <a:pt x="36" y="6"/>
                    </a:lnTo>
                    <a:lnTo>
                      <a:pt x="40" y="14"/>
                    </a:lnTo>
                    <a:lnTo>
                      <a:pt x="42" y="22"/>
                    </a:lnTo>
                    <a:lnTo>
                      <a:pt x="40" y="28"/>
                    </a:lnTo>
                    <a:lnTo>
                      <a:pt x="36" y="36"/>
                    </a:lnTo>
                    <a:lnTo>
                      <a:pt x="36" y="36"/>
                    </a:lnTo>
                    <a:lnTo>
                      <a:pt x="30" y="40"/>
                    </a:lnTo>
                    <a:lnTo>
                      <a:pt x="22" y="42"/>
                    </a:lnTo>
                    <a:lnTo>
                      <a:pt x="14" y="40"/>
                    </a:lnTo>
                    <a:lnTo>
                      <a:pt x="6" y="36"/>
                    </a:lnTo>
                    <a:lnTo>
                      <a:pt x="6" y="36"/>
                    </a:lnTo>
                    <a:lnTo>
                      <a:pt x="2" y="28"/>
                    </a:lnTo>
                    <a:lnTo>
                      <a:pt x="0" y="22"/>
                    </a:lnTo>
                    <a:lnTo>
                      <a:pt x="2" y="14"/>
                    </a:lnTo>
                    <a:lnTo>
                      <a:pt x="6" y="6"/>
                    </a:lnTo>
                    <a:lnTo>
                      <a:pt x="6" y="6"/>
                    </a:lnTo>
                    <a:lnTo>
                      <a:pt x="14" y="2"/>
                    </a:lnTo>
                    <a:lnTo>
                      <a:pt x="22" y="0"/>
                    </a:lnTo>
                    <a:lnTo>
                      <a:pt x="30" y="2"/>
                    </a:lnTo>
                    <a:lnTo>
                      <a:pt x="36" y="6"/>
                    </a:lnTo>
                    <a:lnTo>
                      <a:pt x="36" y="6"/>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86" name="Freeform 121"/>
              <p:cNvSpPr>
                <a:spLocks/>
              </p:cNvSpPr>
              <p:nvPr/>
            </p:nvSpPr>
            <p:spPr bwMode="auto">
              <a:xfrm>
                <a:off x="10344150" y="3130550"/>
                <a:ext cx="73025" cy="73025"/>
              </a:xfrm>
              <a:custGeom>
                <a:avLst/>
                <a:gdLst>
                  <a:gd name="T0" fmla="*/ 40 w 46"/>
                  <a:gd name="T1" fmla="*/ 6 h 46"/>
                  <a:gd name="T2" fmla="*/ 40 w 46"/>
                  <a:gd name="T3" fmla="*/ 6 h 46"/>
                  <a:gd name="T4" fmla="*/ 44 w 46"/>
                  <a:gd name="T5" fmla="*/ 14 h 46"/>
                  <a:gd name="T6" fmla="*/ 46 w 46"/>
                  <a:gd name="T7" fmla="*/ 22 h 46"/>
                  <a:gd name="T8" fmla="*/ 44 w 46"/>
                  <a:gd name="T9" fmla="*/ 32 h 46"/>
                  <a:gd name="T10" fmla="*/ 40 w 46"/>
                  <a:gd name="T11" fmla="*/ 38 h 46"/>
                  <a:gd name="T12" fmla="*/ 40 w 46"/>
                  <a:gd name="T13" fmla="*/ 38 h 46"/>
                  <a:gd name="T14" fmla="*/ 32 w 46"/>
                  <a:gd name="T15" fmla="*/ 44 h 46"/>
                  <a:gd name="T16" fmla="*/ 24 w 46"/>
                  <a:gd name="T17" fmla="*/ 46 h 46"/>
                  <a:gd name="T18" fmla="*/ 14 w 46"/>
                  <a:gd name="T19" fmla="*/ 44 h 46"/>
                  <a:gd name="T20" fmla="*/ 8 w 46"/>
                  <a:gd name="T21" fmla="*/ 38 h 46"/>
                  <a:gd name="T22" fmla="*/ 8 w 46"/>
                  <a:gd name="T23" fmla="*/ 38 h 46"/>
                  <a:gd name="T24" fmla="*/ 2 w 46"/>
                  <a:gd name="T25" fmla="*/ 32 h 46"/>
                  <a:gd name="T26" fmla="*/ 0 w 46"/>
                  <a:gd name="T27" fmla="*/ 22 h 46"/>
                  <a:gd name="T28" fmla="*/ 2 w 46"/>
                  <a:gd name="T29" fmla="*/ 14 h 46"/>
                  <a:gd name="T30" fmla="*/ 8 w 46"/>
                  <a:gd name="T31" fmla="*/ 6 h 46"/>
                  <a:gd name="T32" fmla="*/ 8 w 46"/>
                  <a:gd name="T33" fmla="*/ 6 h 46"/>
                  <a:gd name="T34" fmla="*/ 14 w 46"/>
                  <a:gd name="T35" fmla="*/ 2 h 46"/>
                  <a:gd name="T36" fmla="*/ 24 w 46"/>
                  <a:gd name="T37" fmla="*/ 0 h 46"/>
                  <a:gd name="T38" fmla="*/ 32 w 46"/>
                  <a:gd name="T39" fmla="*/ 2 h 46"/>
                  <a:gd name="T40" fmla="*/ 40 w 46"/>
                  <a:gd name="T41" fmla="*/ 6 h 46"/>
                  <a:gd name="T42" fmla="*/ 40 w 46"/>
                  <a:gd name="T43"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46">
                    <a:moveTo>
                      <a:pt x="40" y="6"/>
                    </a:moveTo>
                    <a:lnTo>
                      <a:pt x="40" y="6"/>
                    </a:lnTo>
                    <a:lnTo>
                      <a:pt x="44" y="14"/>
                    </a:lnTo>
                    <a:lnTo>
                      <a:pt x="46" y="22"/>
                    </a:lnTo>
                    <a:lnTo>
                      <a:pt x="44" y="32"/>
                    </a:lnTo>
                    <a:lnTo>
                      <a:pt x="40" y="38"/>
                    </a:lnTo>
                    <a:lnTo>
                      <a:pt x="40" y="38"/>
                    </a:lnTo>
                    <a:lnTo>
                      <a:pt x="32" y="44"/>
                    </a:lnTo>
                    <a:lnTo>
                      <a:pt x="24" y="46"/>
                    </a:lnTo>
                    <a:lnTo>
                      <a:pt x="14" y="44"/>
                    </a:lnTo>
                    <a:lnTo>
                      <a:pt x="8" y="38"/>
                    </a:lnTo>
                    <a:lnTo>
                      <a:pt x="8" y="38"/>
                    </a:lnTo>
                    <a:lnTo>
                      <a:pt x="2" y="32"/>
                    </a:lnTo>
                    <a:lnTo>
                      <a:pt x="0" y="22"/>
                    </a:lnTo>
                    <a:lnTo>
                      <a:pt x="2" y="14"/>
                    </a:lnTo>
                    <a:lnTo>
                      <a:pt x="8" y="6"/>
                    </a:lnTo>
                    <a:lnTo>
                      <a:pt x="8" y="6"/>
                    </a:lnTo>
                    <a:lnTo>
                      <a:pt x="14" y="2"/>
                    </a:lnTo>
                    <a:lnTo>
                      <a:pt x="24" y="0"/>
                    </a:lnTo>
                    <a:lnTo>
                      <a:pt x="32" y="2"/>
                    </a:lnTo>
                    <a:lnTo>
                      <a:pt x="40" y="6"/>
                    </a:lnTo>
                    <a:lnTo>
                      <a:pt x="40" y="6"/>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87" name="Freeform 122"/>
              <p:cNvSpPr>
                <a:spLocks/>
              </p:cNvSpPr>
              <p:nvPr/>
            </p:nvSpPr>
            <p:spPr bwMode="auto">
              <a:xfrm>
                <a:off x="10372725" y="3025775"/>
                <a:ext cx="76200" cy="76200"/>
              </a:xfrm>
              <a:custGeom>
                <a:avLst/>
                <a:gdLst>
                  <a:gd name="T0" fmla="*/ 40 w 48"/>
                  <a:gd name="T1" fmla="*/ 8 h 48"/>
                  <a:gd name="T2" fmla="*/ 40 w 48"/>
                  <a:gd name="T3" fmla="*/ 8 h 48"/>
                  <a:gd name="T4" fmla="*/ 46 w 48"/>
                  <a:gd name="T5" fmla="*/ 16 h 48"/>
                  <a:gd name="T6" fmla="*/ 48 w 48"/>
                  <a:gd name="T7" fmla="*/ 24 h 48"/>
                  <a:gd name="T8" fmla="*/ 46 w 48"/>
                  <a:gd name="T9" fmla="*/ 34 h 48"/>
                  <a:gd name="T10" fmla="*/ 40 w 48"/>
                  <a:gd name="T11" fmla="*/ 42 h 48"/>
                  <a:gd name="T12" fmla="*/ 40 w 48"/>
                  <a:gd name="T13" fmla="*/ 42 h 48"/>
                  <a:gd name="T14" fmla="*/ 32 w 48"/>
                  <a:gd name="T15" fmla="*/ 46 h 48"/>
                  <a:gd name="T16" fmla="*/ 24 w 48"/>
                  <a:gd name="T17" fmla="*/ 48 h 48"/>
                  <a:gd name="T18" fmla="*/ 14 w 48"/>
                  <a:gd name="T19" fmla="*/ 46 h 48"/>
                  <a:gd name="T20" fmla="*/ 6 w 48"/>
                  <a:gd name="T21" fmla="*/ 42 h 48"/>
                  <a:gd name="T22" fmla="*/ 6 w 48"/>
                  <a:gd name="T23" fmla="*/ 42 h 48"/>
                  <a:gd name="T24" fmla="*/ 2 w 48"/>
                  <a:gd name="T25" fmla="*/ 34 h 48"/>
                  <a:gd name="T26" fmla="*/ 0 w 48"/>
                  <a:gd name="T27" fmla="*/ 24 h 48"/>
                  <a:gd name="T28" fmla="*/ 2 w 48"/>
                  <a:gd name="T29" fmla="*/ 16 h 48"/>
                  <a:gd name="T30" fmla="*/ 6 w 48"/>
                  <a:gd name="T31" fmla="*/ 8 h 48"/>
                  <a:gd name="T32" fmla="*/ 6 w 48"/>
                  <a:gd name="T33" fmla="*/ 8 h 48"/>
                  <a:gd name="T34" fmla="*/ 14 w 48"/>
                  <a:gd name="T35" fmla="*/ 2 h 48"/>
                  <a:gd name="T36" fmla="*/ 24 w 48"/>
                  <a:gd name="T37" fmla="*/ 0 h 48"/>
                  <a:gd name="T38" fmla="*/ 32 w 48"/>
                  <a:gd name="T39" fmla="*/ 2 h 48"/>
                  <a:gd name="T40" fmla="*/ 40 w 48"/>
                  <a:gd name="T41" fmla="*/ 8 h 48"/>
                  <a:gd name="T42" fmla="*/ 40 w 48"/>
                  <a:gd name="T43"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40" y="8"/>
                    </a:moveTo>
                    <a:lnTo>
                      <a:pt x="40" y="8"/>
                    </a:lnTo>
                    <a:lnTo>
                      <a:pt x="46" y="16"/>
                    </a:lnTo>
                    <a:lnTo>
                      <a:pt x="48" y="24"/>
                    </a:lnTo>
                    <a:lnTo>
                      <a:pt x="46" y="34"/>
                    </a:lnTo>
                    <a:lnTo>
                      <a:pt x="40" y="42"/>
                    </a:lnTo>
                    <a:lnTo>
                      <a:pt x="40" y="42"/>
                    </a:lnTo>
                    <a:lnTo>
                      <a:pt x="32" y="46"/>
                    </a:lnTo>
                    <a:lnTo>
                      <a:pt x="24" y="48"/>
                    </a:lnTo>
                    <a:lnTo>
                      <a:pt x="14" y="46"/>
                    </a:lnTo>
                    <a:lnTo>
                      <a:pt x="6" y="42"/>
                    </a:lnTo>
                    <a:lnTo>
                      <a:pt x="6" y="42"/>
                    </a:lnTo>
                    <a:lnTo>
                      <a:pt x="2" y="34"/>
                    </a:lnTo>
                    <a:lnTo>
                      <a:pt x="0" y="24"/>
                    </a:lnTo>
                    <a:lnTo>
                      <a:pt x="2" y="16"/>
                    </a:lnTo>
                    <a:lnTo>
                      <a:pt x="6" y="8"/>
                    </a:lnTo>
                    <a:lnTo>
                      <a:pt x="6" y="8"/>
                    </a:lnTo>
                    <a:lnTo>
                      <a:pt x="14" y="2"/>
                    </a:lnTo>
                    <a:lnTo>
                      <a:pt x="24" y="0"/>
                    </a:lnTo>
                    <a:lnTo>
                      <a:pt x="32" y="2"/>
                    </a:lnTo>
                    <a:lnTo>
                      <a:pt x="40" y="8"/>
                    </a:lnTo>
                    <a:lnTo>
                      <a:pt x="40" y="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88" name="Freeform 123"/>
              <p:cNvSpPr>
                <a:spLocks/>
              </p:cNvSpPr>
              <p:nvPr/>
            </p:nvSpPr>
            <p:spPr bwMode="auto">
              <a:xfrm>
                <a:off x="10090150" y="3511550"/>
                <a:ext cx="66675" cy="63500"/>
              </a:xfrm>
              <a:custGeom>
                <a:avLst/>
                <a:gdLst>
                  <a:gd name="T0" fmla="*/ 36 w 42"/>
                  <a:gd name="T1" fmla="*/ 6 h 40"/>
                  <a:gd name="T2" fmla="*/ 36 w 42"/>
                  <a:gd name="T3" fmla="*/ 6 h 40"/>
                  <a:gd name="T4" fmla="*/ 40 w 42"/>
                  <a:gd name="T5" fmla="*/ 12 h 40"/>
                  <a:gd name="T6" fmla="*/ 42 w 42"/>
                  <a:gd name="T7" fmla="*/ 20 h 40"/>
                  <a:gd name="T8" fmla="*/ 40 w 42"/>
                  <a:gd name="T9" fmla="*/ 28 h 40"/>
                  <a:gd name="T10" fmla="*/ 36 w 42"/>
                  <a:gd name="T11" fmla="*/ 34 h 40"/>
                  <a:gd name="T12" fmla="*/ 36 w 42"/>
                  <a:gd name="T13" fmla="*/ 34 h 40"/>
                  <a:gd name="T14" fmla="*/ 28 w 42"/>
                  <a:gd name="T15" fmla="*/ 38 h 40"/>
                  <a:gd name="T16" fmla="*/ 20 w 42"/>
                  <a:gd name="T17" fmla="*/ 40 h 40"/>
                  <a:gd name="T18" fmla="*/ 14 w 42"/>
                  <a:gd name="T19" fmla="*/ 38 h 40"/>
                  <a:gd name="T20" fmla="*/ 6 w 42"/>
                  <a:gd name="T21" fmla="*/ 34 h 40"/>
                  <a:gd name="T22" fmla="*/ 6 w 42"/>
                  <a:gd name="T23" fmla="*/ 34 h 40"/>
                  <a:gd name="T24" fmla="*/ 2 w 42"/>
                  <a:gd name="T25" fmla="*/ 28 h 40"/>
                  <a:gd name="T26" fmla="*/ 0 w 42"/>
                  <a:gd name="T27" fmla="*/ 20 h 40"/>
                  <a:gd name="T28" fmla="*/ 2 w 42"/>
                  <a:gd name="T29" fmla="*/ 12 h 40"/>
                  <a:gd name="T30" fmla="*/ 6 w 42"/>
                  <a:gd name="T31" fmla="*/ 6 h 40"/>
                  <a:gd name="T32" fmla="*/ 6 w 42"/>
                  <a:gd name="T33" fmla="*/ 6 h 40"/>
                  <a:gd name="T34" fmla="*/ 14 w 42"/>
                  <a:gd name="T35" fmla="*/ 0 h 40"/>
                  <a:gd name="T36" fmla="*/ 20 w 42"/>
                  <a:gd name="T37" fmla="*/ 0 h 40"/>
                  <a:gd name="T38" fmla="*/ 28 w 42"/>
                  <a:gd name="T39" fmla="*/ 0 h 40"/>
                  <a:gd name="T40" fmla="*/ 36 w 42"/>
                  <a:gd name="T41" fmla="*/ 6 h 40"/>
                  <a:gd name="T42" fmla="*/ 36 w 42"/>
                  <a:gd name="T4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0">
                    <a:moveTo>
                      <a:pt x="36" y="6"/>
                    </a:moveTo>
                    <a:lnTo>
                      <a:pt x="36" y="6"/>
                    </a:lnTo>
                    <a:lnTo>
                      <a:pt x="40" y="12"/>
                    </a:lnTo>
                    <a:lnTo>
                      <a:pt x="42" y="20"/>
                    </a:lnTo>
                    <a:lnTo>
                      <a:pt x="40" y="28"/>
                    </a:lnTo>
                    <a:lnTo>
                      <a:pt x="36" y="34"/>
                    </a:lnTo>
                    <a:lnTo>
                      <a:pt x="36" y="34"/>
                    </a:lnTo>
                    <a:lnTo>
                      <a:pt x="28" y="38"/>
                    </a:lnTo>
                    <a:lnTo>
                      <a:pt x="20" y="40"/>
                    </a:lnTo>
                    <a:lnTo>
                      <a:pt x="14" y="38"/>
                    </a:lnTo>
                    <a:lnTo>
                      <a:pt x="6" y="34"/>
                    </a:lnTo>
                    <a:lnTo>
                      <a:pt x="6" y="34"/>
                    </a:lnTo>
                    <a:lnTo>
                      <a:pt x="2" y="28"/>
                    </a:lnTo>
                    <a:lnTo>
                      <a:pt x="0" y="20"/>
                    </a:lnTo>
                    <a:lnTo>
                      <a:pt x="2" y="12"/>
                    </a:lnTo>
                    <a:lnTo>
                      <a:pt x="6" y="6"/>
                    </a:lnTo>
                    <a:lnTo>
                      <a:pt x="6" y="6"/>
                    </a:lnTo>
                    <a:lnTo>
                      <a:pt x="14" y="0"/>
                    </a:lnTo>
                    <a:lnTo>
                      <a:pt x="20" y="0"/>
                    </a:lnTo>
                    <a:lnTo>
                      <a:pt x="28" y="0"/>
                    </a:lnTo>
                    <a:lnTo>
                      <a:pt x="36" y="6"/>
                    </a:lnTo>
                    <a:lnTo>
                      <a:pt x="36" y="6"/>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89" name="Freeform 124"/>
              <p:cNvSpPr>
                <a:spLocks/>
              </p:cNvSpPr>
              <p:nvPr/>
            </p:nvSpPr>
            <p:spPr bwMode="auto">
              <a:xfrm>
                <a:off x="10102850" y="3521075"/>
                <a:ext cx="41275" cy="44450"/>
              </a:xfrm>
              <a:custGeom>
                <a:avLst/>
                <a:gdLst>
                  <a:gd name="T0" fmla="*/ 22 w 26"/>
                  <a:gd name="T1" fmla="*/ 4 h 28"/>
                  <a:gd name="T2" fmla="*/ 22 w 26"/>
                  <a:gd name="T3" fmla="*/ 4 h 28"/>
                  <a:gd name="T4" fmla="*/ 26 w 26"/>
                  <a:gd name="T5" fmla="*/ 8 h 28"/>
                  <a:gd name="T6" fmla="*/ 26 w 26"/>
                  <a:gd name="T7" fmla="*/ 14 h 28"/>
                  <a:gd name="T8" fmla="*/ 26 w 26"/>
                  <a:gd name="T9" fmla="*/ 18 h 28"/>
                  <a:gd name="T10" fmla="*/ 22 w 26"/>
                  <a:gd name="T11" fmla="*/ 24 h 28"/>
                  <a:gd name="T12" fmla="*/ 22 w 26"/>
                  <a:gd name="T13" fmla="*/ 24 h 28"/>
                  <a:gd name="T14" fmla="*/ 18 w 26"/>
                  <a:gd name="T15" fmla="*/ 26 h 28"/>
                  <a:gd name="T16" fmla="*/ 12 w 26"/>
                  <a:gd name="T17" fmla="*/ 28 h 28"/>
                  <a:gd name="T18" fmla="*/ 8 w 26"/>
                  <a:gd name="T19" fmla="*/ 26 h 28"/>
                  <a:gd name="T20" fmla="*/ 4 w 26"/>
                  <a:gd name="T21" fmla="*/ 24 h 28"/>
                  <a:gd name="T22" fmla="*/ 4 w 26"/>
                  <a:gd name="T23" fmla="*/ 24 h 28"/>
                  <a:gd name="T24" fmla="*/ 0 w 26"/>
                  <a:gd name="T25" fmla="*/ 18 h 28"/>
                  <a:gd name="T26" fmla="*/ 0 w 26"/>
                  <a:gd name="T27" fmla="*/ 14 h 28"/>
                  <a:gd name="T28" fmla="*/ 0 w 26"/>
                  <a:gd name="T29" fmla="*/ 8 h 28"/>
                  <a:gd name="T30" fmla="*/ 4 w 26"/>
                  <a:gd name="T31" fmla="*/ 4 h 28"/>
                  <a:gd name="T32" fmla="*/ 4 w 26"/>
                  <a:gd name="T33" fmla="*/ 4 h 28"/>
                  <a:gd name="T34" fmla="*/ 8 w 26"/>
                  <a:gd name="T35" fmla="*/ 0 h 28"/>
                  <a:gd name="T36" fmla="*/ 12 w 26"/>
                  <a:gd name="T37" fmla="*/ 0 h 28"/>
                  <a:gd name="T38" fmla="*/ 18 w 26"/>
                  <a:gd name="T39" fmla="*/ 0 h 28"/>
                  <a:gd name="T40" fmla="*/ 22 w 26"/>
                  <a:gd name="T41" fmla="*/ 4 h 28"/>
                  <a:gd name="T42" fmla="*/ 22 w 26"/>
                  <a:gd name="T4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28">
                    <a:moveTo>
                      <a:pt x="22" y="4"/>
                    </a:moveTo>
                    <a:lnTo>
                      <a:pt x="22" y="4"/>
                    </a:lnTo>
                    <a:lnTo>
                      <a:pt x="26" y="8"/>
                    </a:lnTo>
                    <a:lnTo>
                      <a:pt x="26" y="14"/>
                    </a:lnTo>
                    <a:lnTo>
                      <a:pt x="26" y="18"/>
                    </a:lnTo>
                    <a:lnTo>
                      <a:pt x="22" y="24"/>
                    </a:lnTo>
                    <a:lnTo>
                      <a:pt x="22" y="24"/>
                    </a:lnTo>
                    <a:lnTo>
                      <a:pt x="18" y="26"/>
                    </a:lnTo>
                    <a:lnTo>
                      <a:pt x="12" y="28"/>
                    </a:lnTo>
                    <a:lnTo>
                      <a:pt x="8" y="26"/>
                    </a:lnTo>
                    <a:lnTo>
                      <a:pt x="4" y="24"/>
                    </a:lnTo>
                    <a:lnTo>
                      <a:pt x="4" y="24"/>
                    </a:lnTo>
                    <a:lnTo>
                      <a:pt x="0" y="18"/>
                    </a:lnTo>
                    <a:lnTo>
                      <a:pt x="0" y="14"/>
                    </a:lnTo>
                    <a:lnTo>
                      <a:pt x="0" y="8"/>
                    </a:lnTo>
                    <a:lnTo>
                      <a:pt x="4" y="4"/>
                    </a:lnTo>
                    <a:lnTo>
                      <a:pt x="4" y="4"/>
                    </a:lnTo>
                    <a:lnTo>
                      <a:pt x="8" y="0"/>
                    </a:lnTo>
                    <a:lnTo>
                      <a:pt x="12" y="0"/>
                    </a:lnTo>
                    <a:lnTo>
                      <a:pt x="18" y="0"/>
                    </a:lnTo>
                    <a:lnTo>
                      <a:pt x="22" y="4"/>
                    </a:lnTo>
                    <a:lnTo>
                      <a:pt x="22" y="4"/>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90" name="Freeform 125"/>
              <p:cNvSpPr>
                <a:spLocks/>
              </p:cNvSpPr>
              <p:nvPr/>
            </p:nvSpPr>
            <p:spPr bwMode="auto">
              <a:xfrm>
                <a:off x="10499725" y="3371850"/>
                <a:ext cx="66675" cy="63500"/>
              </a:xfrm>
              <a:custGeom>
                <a:avLst/>
                <a:gdLst>
                  <a:gd name="T0" fmla="*/ 36 w 42"/>
                  <a:gd name="T1" fmla="*/ 6 h 40"/>
                  <a:gd name="T2" fmla="*/ 36 w 42"/>
                  <a:gd name="T3" fmla="*/ 6 h 40"/>
                  <a:gd name="T4" fmla="*/ 40 w 42"/>
                  <a:gd name="T5" fmla="*/ 12 h 40"/>
                  <a:gd name="T6" fmla="*/ 42 w 42"/>
                  <a:gd name="T7" fmla="*/ 20 h 40"/>
                  <a:gd name="T8" fmla="*/ 40 w 42"/>
                  <a:gd name="T9" fmla="*/ 28 h 40"/>
                  <a:gd name="T10" fmla="*/ 36 w 42"/>
                  <a:gd name="T11" fmla="*/ 34 h 40"/>
                  <a:gd name="T12" fmla="*/ 36 w 42"/>
                  <a:gd name="T13" fmla="*/ 34 h 40"/>
                  <a:gd name="T14" fmla="*/ 28 w 42"/>
                  <a:gd name="T15" fmla="*/ 40 h 40"/>
                  <a:gd name="T16" fmla="*/ 20 w 42"/>
                  <a:gd name="T17" fmla="*/ 40 h 40"/>
                  <a:gd name="T18" fmla="*/ 14 w 42"/>
                  <a:gd name="T19" fmla="*/ 40 h 40"/>
                  <a:gd name="T20" fmla="*/ 6 w 42"/>
                  <a:gd name="T21" fmla="*/ 34 h 40"/>
                  <a:gd name="T22" fmla="*/ 6 w 42"/>
                  <a:gd name="T23" fmla="*/ 34 h 40"/>
                  <a:gd name="T24" fmla="*/ 2 w 42"/>
                  <a:gd name="T25" fmla="*/ 28 h 40"/>
                  <a:gd name="T26" fmla="*/ 0 w 42"/>
                  <a:gd name="T27" fmla="*/ 20 h 40"/>
                  <a:gd name="T28" fmla="*/ 2 w 42"/>
                  <a:gd name="T29" fmla="*/ 12 h 40"/>
                  <a:gd name="T30" fmla="*/ 6 w 42"/>
                  <a:gd name="T31" fmla="*/ 6 h 40"/>
                  <a:gd name="T32" fmla="*/ 6 w 42"/>
                  <a:gd name="T33" fmla="*/ 6 h 40"/>
                  <a:gd name="T34" fmla="*/ 14 w 42"/>
                  <a:gd name="T35" fmla="*/ 2 h 40"/>
                  <a:gd name="T36" fmla="*/ 20 w 42"/>
                  <a:gd name="T37" fmla="*/ 0 h 40"/>
                  <a:gd name="T38" fmla="*/ 28 w 42"/>
                  <a:gd name="T39" fmla="*/ 2 h 40"/>
                  <a:gd name="T40" fmla="*/ 36 w 42"/>
                  <a:gd name="T41" fmla="*/ 6 h 40"/>
                  <a:gd name="T42" fmla="*/ 36 w 42"/>
                  <a:gd name="T4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0">
                    <a:moveTo>
                      <a:pt x="36" y="6"/>
                    </a:moveTo>
                    <a:lnTo>
                      <a:pt x="36" y="6"/>
                    </a:lnTo>
                    <a:lnTo>
                      <a:pt x="40" y="12"/>
                    </a:lnTo>
                    <a:lnTo>
                      <a:pt x="42" y="20"/>
                    </a:lnTo>
                    <a:lnTo>
                      <a:pt x="40" y="28"/>
                    </a:lnTo>
                    <a:lnTo>
                      <a:pt x="36" y="34"/>
                    </a:lnTo>
                    <a:lnTo>
                      <a:pt x="36" y="34"/>
                    </a:lnTo>
                    <a:lnTo>
                      <a:pt x="28" y="40"/>
                    </a:lnTo>
                    <a:lnTo>
                      <a:pt x="20" y="40"/>
                    </a:lnTo>
                    <a:lnTo>
                      <a:pt x="14" y="40"/>
                    </a:lnTo>
                    <a:lnTo>
                      <a:pt x="6" y="34"/>
                    </a:lnTo>
                    <a:lnTo>
                      <a:pt x="6" y="34"/>
                    </a:lnTo>
                    <a:lnTo>
                      <a:pt x="2" y="28"/>
                    </a:lnTo>
                    <a:lnTo>
                      <a:pt x="0" y="20"/>
                    </a:lnTo>
                    <a:lnTo>
                      <a:pt x="2" y="12"/>
                    </a:lnTo>
                    <a:lnTo>
                      <a:pt x="6" y="6"/>
                    </a:lnTo>
                    <a:lnTo>
                      <a:pt x="6" y="6"/>
                    </a:lnTo>
                    <a:lnTo>
                      <a:pt x="14" y="2"/>
                    </a:lnTo>
                    <a:lnTo>
                      <a:pt x="20" y="0"/>
                    </a:lnTo>
                    <a:lnTo>
                      <a:pt x="28" y="2"/>
                    </a:lnTo>
                    <a:lnTo>
                      <a:pt x="36" y="6"/>
                    </a:lnTo>
                    <a:lnTo>
                      <a:pt x="36" y="6"/>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91" name="Freeform 126"/>
              <p:cNvSpPr>
                <a:spLocks/>
              </p:cNvSpPr>
              <p:nvPr/>
            </p:nvSpPr>
            <p:spPr bwMode="auto">
              <a:xfrm>
                <a:off x="10512425" y="3381375"/>
                <a:ext cx="41275" cy="44450"/>
              </a:xfrm>
              <a:custGeom>
                <a:avLst/>
                <a:gdLst>
                  <a:gd name="T0" fmla="*/ 22 w 26"/>
                  <a:gd name="T1" fmla="*/ 4 h 28"/>
                  <a:gd name="T2" fmla="*/ 22 w 26"/>
                  <a:gd name="T3" fmla="*/ 4 h 28"/>
                  <a:gd name="T4" fmla="*/ 26 w 26"/>
                  <a:gd name="T5" fmla="*/ 10 h 28"/>
                  <a:gd name="T6" fmla="*/ 26 w 26"/>
                  <a:gd name="T7" fmla="*/ 14 h 28"/>
                  <a:gd name="T8" fmla="*/ 26 w 26"/>
                  <a:gd name="T9" fmla="*/ 20 h 28"/>
                  <a:gd name="T10" fmla="*/ 22 w 26"/>
                  <a:gd name="T11" fmla="*/ 24 h 28"/>
                  <a:gd name="T12" fmla="*/ 22 w 26"/>
                  <a:gd name="T13" fmla="*/ 24 h 28"/>
                  <a:gd name="T14" fmla="*/ 18 w 26"/>
                  <a:gd name="T15" fmla="*/ 28 h 28"/>
                  <a:gd name="T16" fmla="*/ 12 w 26"/>
                  <a:gd name="T17" fmla="*/ 28 h 28"/>
                  <a:gd name="T18" fmla="*/ 8 w 26"/>
                  <a:gd name="T19" fmla="*/ 28 h 28"/>
                  <a:gd name="T20" fmla="*/ 4 w 26"/>
                  <a:gd name="T21" fmla="*/ 24 h 28"/>
                  <a:gd name="T22" fmla="*/ 4 w 26"/>
                  <a:gd name="T23" fmla="*/ 24 h 28"/>
                  <a:gd name="T24" fmla="*/ 0 w 26"/>
                  <a:gd name="T25" fmla="*/ 20 h 28"/>
                  <a:gd name="T26" fmla="*/ 0 w 26"/>
                  <a:gd name="T27" fmla="*/ 14 h 28"/>
                  <a:gd name="T28" fmla="*/ 0 w 26"/>
                  <a:gd name="T29" fmla="*/ 10 h 28"/>
                  <a:gd name="T30" fmla="*/ 4 w 26"/>
                  <a:gd name="T31" fmla="*/ 4 h 28"/>
                  <a:gd name="T32" fmla="*/ 4 w 26"/>
                  <a:gd name="T33" fmla="*/ 4 h 28"/>
                  <a:gd name="T34" fmla="*/ 8 w 26"/>
                  <a:gd name="T35" fmla="*/ 2 h 28"/>
                  <a:gd name="T36" fmla="*/ 12 w 26"/>
                  <a:gd name="T37" fmla="*/ 0 h 28"/>
                  <a:gd name="T38" fmla="*/ 18 w 26"/>
                  <a:gd name="T39" fmla="*/ 2 h 28"/>
                  <a:gd name="T40" fmla="*/ 22 w 26"/>
                  <a:gd name="T41" fmla="*/ 4 h 28"/>
                  <a:gd name="T42" fmla="*/ 22 w 26"/>
                  <a:gd name="T4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28">
                    <a:moveTo>
                      <a:pt x="22" y="4"/>
                    </a:moveTo>
                    <a:lnTo>
                      <a:pt x="22" y="4"/>
                    </a:lnTo>
                    <a:lnTo>
                      <a:pt x="26" y="10"/>
                    </a:lnTo>
                    <a:lnTo>
                      <a:pt x="26" y="14"/>
                    </a:lnTo>
                    <a:lnTo>
                      <a:pt x="26" y="20"/>
                    </a:lnTo>
                    <a:lnTo>
                      <a:pt x="22" y="24"/>
                    </a:lnTo>
                    <a:lnTo>
                      <a:pt x="22" y="24"/>
                    </a:lnTo>
                    <a:lnTo>
                      <a:pt x="18" y="28"/>
                    </a:lnTo>
                    <a:lnTo>
                      <a:pt x="12" y="28"/>
                    </a:lnTo>
                    <a:lnTo>
                      <a:pt x="8" y="28"/>
                    </a:lnTo>
                    <a:lnTo>
                      <a:pt x="4" y="24"/>
                    </a:lnTo>
                    <a:lnTo>
                      <a:pt x="4" y="24"/>
                    </a:lnTo>
                    <a:lnTo>
                      <a:pt x="0" y="20"/>
                    </a:lnTo>
                    <a:lnTo>
                      <a:pt x="0" y="14"/>
                    </a:lnTo>
                    <a:lnTo>
                      <a:pt x="0" y="10"/>
                    </a:lnTo>
                    <a:lnTo>
                      <a:pt x="4" y="4"/>
                    </a:lnTo>
                    <a:lnTo>
                      <a:pt x="4" y="4"/>
                    </a:lnTo>
                    <a:lnTo>
                      <a:pt x="8" y="2"/>
                    </a:lnTo>
                    <a:lnTo>
                      <a:pt x="12" y="0"/>
                    </a:lnTo>
                    <a:lnTo>
                      <a:pt x="18" y="2"/>
                    </a:lnTo>
                    <a:lnTo>
                      <a:pt x="22" y="4"/>
                    </a:lnTo>
                    <a:lnTo>
                      <a:pt x="22" y="4"/>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92" name="Freeform 127"/>
              <p:cNvSpPr>
                <a:spLocks/>
              </p:cNvSpPr>
              <p:nvPr/>
            </p:nvSpPr>
            <p:spPr bwMode="auto">
              <a:xfrm>
                <a:off x="10071100" y="3403600"/>
                <a:ext cx="73025" cy="73025"/>
              </a:xfrm>
              <a:custGeom>
                <a:avLst/>
                <a:gdLst>
                  <a:gd name="T0" fmla="*/ 38 w 46"/>
                  <a:gd name="T1" fmla="*/ 8 h 46"/>
                  <a:gd name="T2" fmla="*/ 38 w 46"/>
                  <a:gd name="T3" fmla="*/ 8 h 46"/>
                  <a:gd name="T4" fmla="*/ 44 w 46"/>
                  <a:gd name="T5" fmla="*/ 14 h 46"/>
                  <a:gd name="T6" fmla="*/ 46 w 46"/>
                  <a:gd name="T7" fmla="*/ 22 h 46"/>
                  <a:gd name="T8" fmla="*/ 44 w 46"/>
                  <a:gd name="T9" fmla="*/ 32 h 46"/>
                  <a:gd name="T10" fmla="*/ 38 w 46"/>
                  <a:gd name="T11" fmla="*/ 38 h 46"/>
                  <a:gd name="T12" fmla="*/ 38 w 46"/>
                  <a:gd name="T13" fmla="*/ 38 h 46"/>
                  <a:gd name="T14" fmla="*/ 32 w 46"/>
                  <a:gd name="T15" fmla="*/ 44 h 46"/>
                  <a:gd name="T16" fmla="*/ 22 w 46"/>
                  <a:gd name="T17" fmla="*/ 46 h 46"/>
                  <a:gd name="T18" fmla="*/ 14 w 46"/>
                  <a:gd name="T19" fmla="*/ 44 h 46"/>
                  <a:gd name="T20" fmla="*/ 6 w 46"/>
                  <a:gd name="T21" fmla="*/ 38 h 46"/>
                  <a:gd name="T22" fmla="*/ 6 w 46"/>
                  <a:gd name="T23" fmla="*/ 38 h 46"/>
                  <a:gd name="T24" fmla="*/ 2 w 46"/>
                  <a:gd name="T25" fmla="*/ 32 h 46"/>
                  <a:gd name="T26" fmla="*/ 0 w 46"/>
                  <a:gd name="T27" fmla="*/ 22 h 46"/>
                  <a:gd name="T28" fmla="*/ 2 w 46"/>
                  <a:gd name="T29" fmla="*/ 14 h 46"/>
                  <a:gd name="T30" fmla="*/ 6 w 46"/>
                  <a:gd name="T31" fmla="*/ 8 h 46"/>
                  <a:gd name="T32" fmla="*/ 6 w 46"/>
                  <a:gd name="T33" fmla="*/ 8 h 46"/>
                  <a:gd name="T34" fmla="*/ 14 w 46"/>
                  <a:gd name="T35" fmla="*/ 2 h 46"/>
                  <a:gd name="T36" fmla="*/ 22 w 46"/>
                  <a:gd name="T37" fmla="*/ 0 h 46"/>
                  <a:gd name="T38" fmla="*/ 32 w 46"/>
                  <a:gd name="T39" fmla="*/ 2 h 46"/>
                  <a:gd name="T40" fmla="*/ 38 w 46"/>
                  <a:gd name="T41" fmla="*/ 8 h 46"/>
                  <a:gd name="T42" fmla="*/ 38 w 46"/>
                  <a:gd name="T43"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46">
                    <a:moveTo>
                      <a:pt x="38" y="8"/>
                    </a:moveTo>
                    <a:lnTo>
                      <a:pt x="38" y="8"/>
                    </a:lnTo>
                    <a:lnTo>
                      <a:pt x="44" y="14"/>
                    </a:lnTo>
                    <a:lnTo>
                      <a:pt x="46" y="22"/>
                    </a:lnTo>
                    <a:lnTo>
                      <a:pt x="44" y="32"/>
                    </a:lnTo>
                    <a:lnTo>
                      <a:pt x="38" y="38"/>
                    </a:lnTo>
                    <a:lnTo>
                      <a:pt x="38" y="38"/>
                    </a:lnTo>
                    <a:lnTo>
                      <a:pt x="32" y="44"/>
                    </a:lnTo>
                    <a:lnTo>
                      <a:pt x="22" y="46"/>
                    </a:lnTo>
                    <a:lnTo>
                      <a:pt x="14" y="44"/>
                    </a:lnTo>
                    <a:lnTo>
                      <a:pt x="6" y="38"/>
                    </a:lnTo>
                    <a:lnTo>
                      <a:pt x="6" y="38"/>
                    </a:lnTo>
                    <a:lnTo>
                      <a:pt x="2" y="32"/>
                    </a:lnTo>
                    <a:lnTo>
                      <a:pt x="0" y="22"/>
                    </a:lnTo>
                    <a:lnTo>
                      <a:pt x="2" y="14"/>
                    </a:lnTo>
                    <a:lnTo>
                      <a:pt x="6" y="8"/>
                    </a:lnTo>
                    <a:lnTo>
                      <a:pt x="6" y="8"/>
                    </a:lnTo>
                    <a:lnTo>
                      <a:pt x="14" y="2"/>
                    </a:lnTo>
                    <a:lnTo>
                      <a:pt x="22" y="0"/>
                    </a:lnTo>
                    <a:lnTo>
                      <a:pt x="32" y="2"/>
                    </a:lnTo>
                    <a:lnTo>
                      <a:pt x="38" y="8"/>
                    </a:lnTo>
                    <a:lnTo>
                      <a:pt x="38" y="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93" name="Freeform 128"/>
              <p:cNvSpPr>
                <a:spLocks/>
              </p:cNvSpPr>
              <p:nvPr/>
            </p:nvSpPr>
            <p:spPr bwMode="auto">
              <a:xfrm>
                <a:off x="10083800" y="3416300"/>
                <a:ext cx="47625" cy="47625"/>
              </a:xfrm>
              <a:custGeom>
                <a:avLst/>
                <a:gdLst>
                  <a:gd name="T0" fmla="*/ 26 w 30"/>
                  <a:gd name="T1" fmla="*/ 4 h 30"/>
                  <a:gd name="T2" fmla="*/ 26 w 30"/>
                  <a:gd name="T3" fmla="*/ 4 h 30"/>
                  <a:gd name="T4" fmla="*/ 30 w 30"/>
                  <a:gd name="T5" fmla="*/ 10 h 30"/>
                  <a:gd name="T6" fmla="*/ 30 w 30"/>
                  <a:gd name="T7" fmla="*/ 14 h 30"/>
                  <a:gd name="T8" fmla="*/ 30 w 30"/>
                  <a:gd name="T9" fmla="*/ 20 h 30"/>
                  <a:gd name="T10" fmla="*/ 26 w 30"/>
                  <a:gd name="T11" fmla="*/ 26 h 30"/>
                  <a:gd name="T12" fmla="*/ 26 w 30"/>
                  <a:gd name="T13" fmla="*/ 26 h 30"/>
                  <a:gd name="T14" fmla="*/ 20 w 30"/>
                  <a:gd name="T15" fmla="*/ 30 h 30"/>
                  <a:gd name="T16" fmla="*/ 14 w 30"/>
                  <a:gd name="T17" fmla="*/ 30 h 30"/>
                  <a:gd name="T18" fmla="*/ 8 w 30"/>
                  <a:gd name="T19" fmla="*/ 30 h 30"/>
                  <a:gd name="T20" fmla="*/ 4 w 30"/>
                  <a:gd name="T21" fmla="*/ 26 h 30"/>
                  <a:gd name="T22" fmla="*/ 4 w 30"/>
                  <a:gd name="T23" fmla="*/ 26 h 30"/>
                  <a:gd name="T24" fmla="*/ 0 w 30"/>
                  <a:gd name="T25" fmla="*/ 20 h 30"/>
                  <a:gd name="T26" fmla="*/ 0 w 30"/>
                  <a:gd name="T27" fmla="*/ 14 h 30"/>
                  <a:gd name="T28" fmla="*/ 0 w 30"/>
                  <a:gd name="T29" fmla="*/ 10 h 30"/>
                  <a:gd name="T30" fmla="*/ 4 w 30"/>
                  <a:gd name="T31" fmla="*/ 4 h 30"/>
                  <a:gd name="T32" fmla="*/ 4 w 30"/>
                  <a:gd name="T33" fmla="*/ 4 h 30"/>
                  <a:gd name="T34" fmla="*/ 8 w 30"/>
                  <a:gd name="T35" fmla="*/ 0 h 30"/>
                  <a:gd name="T36" fmla="*/ 14 w 30"/>
                  <a:gd name="T37" fmla="*/ 0 h 30"/>
                  <a:gd name="T38" fmla="*/ 20 w 30"/>
                  <a:gd name="T39" fmla="*/ 0 h 30"/>
                  <a:gd name="T40" fmla="*/ 26 w 30"/>
                  <a:gd name="T41" fmla="*/ 4 h 30"/>
                  <a:gd name="T42" fmla="*/ 26 w 30"/>
                  <a:gd name="T43"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30">
                    <a:moveTo>
                      <a:pt x="26" y="4"/>
                    </a:moveTo>
                    <a:lnTo>
                      <a:pt x="26" y="4"/>
                    </a:lnTo>
                    <a:lnTo>
                      <a:pt x="30" y="10"/>
                    </a:lnTo>
                    <a:lnTo>
                      <a:pt x="30" y="14"/>
                    </a:lnTo>
                    <a:lnTo>
                      <a:pt x="30" y="20"/>
                    </a:lnTo>
                    <a:lnTo>
                      <a:pt x="26" y="26"/>
                    </a:lnTo>
                    <a:lnTo>
                      <a:pt x="26" y="26"/>
                    </a:lnTo>
                    <a:lnTo>
                      <a:pt x="20" y="30"/>
                    </a:lnTo>
                    <a:lnTo>
                      <a:pt x="14" y="30"/>
                    </a:lnTo>
                    <a:lnTo>
                      <a:pt x="8" y="30"/>
                    </a:lnTo>
                    <a:lnTo>
                      <a:pt x="4" y="26"/>
                    </a:lnTo>
                    <a:lnTo>
                      <a:pt x="4" y="26"/>
                    </a:lnTo>
                    <a:lnTo>
                      <a:pt x="0" y="20"/>
                    </a:lnTo>
                    <a:lnTo>
                      <a:pt x="0" y="14"/>
                    </a:lnTo>
                    <a:lnTo>
                      <a:pt x="0" y="10"/>
                    </a:lnTo>
                    <a:lnTo>
                      <a:pt x="4" y="4"/>
                    </a:lnTo>
                    <a:lnTo>
                      <a:pt x="4" y="4"/>
                    </a:lnTo>
                    <a:lnTo>
                      <a:pt x="8" y="0"/>
                    </a:lnTo>
                    <a:lnTo>
                      <a:pt x="14" y="0"/>
                    </a:lnTo>
                    <a:lnTo>
                      <a:pt x="20" y="0"/>
                    </a:lnTo>
                    <a:lnTo>
                      <a:pt x="26" y="4"/>
                    </a:lnTo>
                    <a:lnTo>
                      <a:pt x="26" y="4"/>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94" name="Freeform 129"/>
              <p:cNvSpPr>
                <a:spLocks/>
              </p:cNvSpPr>
              <p:nvPr/>
            </p:nvSpPr>
            <p:spPr bwMode="auto">
              <a:xfrm>
                <a:off x="10179050" y="3803650"/>
                <a:ext cx="73025" cy="73025"/>
              </a:xfrm>
              <a:custGeom>
                <a:avLst/>
                <a:gdLst>
                  <a:gd name="T0" fmla="*/ 8 w 46"/>
                  <a:gd name="T1" fmla="*/ 38 h 46"/>
                  <a:gd name="T2" fmla="*/ 8 w 46"/>
                  <a:gd name="T3" fmla="*/ 38 h 46"/>
                  <a:gd name="T4" fmla="*/ 2 w 46"/>
                  <a:gd name="T5" fmla="*/ 32 h 46"/>
                  <a:gd name="T6" fmla="*/ 0 w 46"/>
                  <a:gd name="T7" fmla="*/ 22 h 46"/>
                  <a:gd name="T8" fmla="*/ 2 w 46"/>
                  <a:gd name="T9" fmla="*/ 14 h 46"/>
                  <a:gd name="T10" fmla="*/ 8 w 46"/>
                  <a:gd name="T11" fmla="*/ 6 h 46"/>
                  <a:gd name="T12" fmla="*/ 8 w 46"/>
                  <a:gd name="T13" fmla="*/ 6 h 46"/>
                  <a:gd name="T14" fmla="*/ 14 w 46"/>
                  <a:gd name="T15" fmla="*/ 2 h 46"/>
                  <a:gd name="T16" fmla="*/ 24 w 46"/>
                  <a:gd name="T17" fmla="*/ 0 h 46"/>
                  <a:gd name="T18" fmla="*/ 32 w 46"/>
                  <a:gd name="T19" fmla="*/ 2 h 46"/>
                  <a:gd name="T20" fmla="*/ 40 w 46"/>
                  <a:gd name="T21" fmla="*/ 6 h 46"/>
                  <a:gd name="T22" fmla="*/ 40 w 46"/>
                  <a:gd name="T23" fmla="*/ 6 h 46"/>
                  <a:gd name="T24" fmla="*/ 44 w 46"/>
                  <a:gd name="T25" fmla="*/ 14 h 46"/>
                  <a:gd name="T26" fmla="*/ 46 w 46"/>
                  <a:gd name="T27" fmla="*/ 22 h 46"/>
                  <a:gd name="T28" fmla="*/ 44 w 46"/>
                  <a:gd name="T29" fmla="*/ 32 h 46"/>
                  <a:gd name="T30" fmla="*/ 40 w 46"/>
                  <a:gd name="T31" fmla="*/ 38 h 46"/>
                  <a:gd name="T32" fmla="*/ 40 w 46"/>
                  <a:gd name="T33" fmla="*/ 38 h 46"/>
                  <a:gd name="T34" fmla="*/ 32 w 46"/>
                  <a:gd name="T35" fmla="*/ 44 h 46"/>
                  <a:gd name="T36" fmla="*/ 24 w 46"/>
                  <a:gd name="T37" fmla="*/ 46 h 46"/>
                  <a:gd name="T38" fmla="*/ 14 w 46"/>
                  <a:gd name="T39" fmla="*/ 44 h 46"/>
                  <a:gd name="T40" fmla="*/ 8 w 46"/>
                  <a:gd name="T41" fmla="*/ 38 h 46"/>
                  <a:gd name="T42" fmla="*/ 8 w 46"/>
                  <a:gd name="T43"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46">
                    <a:moveTo>
                      <a:pt x="8" y="38"/>
                    </a:moveTo>
                    <a:lnTo>
                      <a:pt x="8" y="38"/>
                    </a:lnTo>
                    <a:lnTo>
                      <a:pt x="2" y="32"/>
                    </a:lnTo>
                    <a:lnTo>
                      <a:pt x="0" y="22"/>
                    </a:lnTo>
                    <a:lnTo>
                      <a:pt x="2" y="14"/>
                    </a:lnTo>
                    <a:lnTo>
                      <a:pt x="8" y="6"/>
                    </a:lnTo>
                    <a:lnTo>
                      <a:pt x="8" y="6"/>
                    </a:lnTo>
                    <a:lnTo>
                      <a:pt x="14" y="2"/>
                    </a:lnTo>
                    <a:lnTo>
                      <a:pt x="24" y="0"/>
                    </a:lnTo>
                    <a:lnTo>
                      <a:pt x="32" y="2"/>
                    </a:lnTo>
                    <a:lnTo>
                      <a:pt x="40" y="6"/>
                    </a:lnTo>
                    <a:lnTo>
                      <a:pt x="40" y="6"/>
                    </a:lnTo>
                    <a:lnTo>
                      <a:pt x="44" y="14"/>
                    </a:lnTo>
                    <a:lnTo>
                      <a:pt x="46" y="22"/>
                    </a:lnTo>
                    <a:lnTo>
                      <a:pt x="44" y="32"/>
                    </a:lnTo>
                    <a:lnTo>
                      <a:pt x="40" y="38"/>
                    </a:lnTo>
                    <a:lnTo>
                      <a:pt x="40" y="38"/>
                    </a:lnTo>
                    <a:lnTo>
                      <a:pt x="32" y="44"/>
                    </a:lnTo>
                    <a:lnTo>
                      <a:pt x="24" y="46"/>
                    </a:lnTo>
                    <a:lnTo>
                      <a:pt x="14" y="44"/>
                    </a:lnTo>
                    <a:lnTo>
                      <a:pt x="8" y="38"/>
                    </a:lnTo>
                    <a:lnTo>
                      <a:pt x="8" y="3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95" name="Freeform 130"/>
              <p:cNvSpPr>
                <a:spLocks/>
              </p:cNvSpPr>
              <p:nvPr/>
            </p:nvSpPr>
            <p:spPr bwMode="auto">
              <a:xfrm>
                <a:off x="10191750" y="3816350"/>
                <a:ext cx="47625" cy="47625"/>
              </a:xfrm>
              <a:custGeom>
                <a:avLst/>
                <a:gdLst>
                  <a:gd name="T0" fmla="*/ 4 w 30"/>
                  <a:gd name="T1" fmla="*/ 26 h 30"/>
                  <a:gd name="T2" fmla="*/ 4 w 30"/>
                  <a:gd name="T3" fmla="*/ 26 h 30"/>
                  <a:gd name="T4" fmla="*/ 0 w 30"/>
                  <a:gd name="T5" fmla="*/ 20 h 30"/>
                  <a:gd name="T6" fmla="*/ 0 w 30"/>
                  <a:gd name="T7" fmla="*/ 14 h 30"/>
                  <a:gd name="T8" fmla="*/ 0 w 30"/>
                  <a:gd name="T9" fmla="*/ 8 h 30"/>
                  <a:gd name="T10" fmla="*/ 4 w 30"/>
                  <a:gd name="T11" fmla="*/ 4 h 30"/>
                  <a:gd name="T12" fmla="*/ 4 w 30"/>
                  <a:gd name="T13" fmla="*/ 4 h 30"/>
                  <a:gd name="T14" fmla="*/ 10 w 30"/>
                  <a:gd name="T15" fmla="*/ 0 h 30"/>
                  <a:gd name="T16" fmla="*/ 16 w 30"/>
                  <a:gd name="T17" fmla="*/ 0 h 30"/>
                  <a:gd name="T18" fmla="*/ 22 w 30"/>
                  <a:gd name="T19" fmla="*/ 0 h 30"/>
                  <a:gd name="T20" fmla="*/ 26 w 30"/>
                  <a:gd name="T21" fmla="*/ 4 h 30"/>
                  <a:gd name="T22" fmla="*/ 26 w 30"/>
                  <a:gd name="T23" fmla="*/ 4 h 30"/>
                  <a:gd name="T24" fmla="*/ 30 w 30"/>
                  <a:gd name="T25" fmla="*/ 8 h 30"/>
                  <a:gd name="T26" fmla="*/ 30 w 30"/>
                  <a:gd name="T27" fmla="*/ 14 h 30"/>
                  <a:gd name="T28" fmla="*/ 30 w 30"/>
                  <a:gd name="T29" fmla="*/ 20 h 30"/>
                  <a:gd name="T30" fmla="*/ 26 w 30"/>
                  <a:gd name="T31" fmla="*/ 26 h 30"/>
                  <a:gd name="T32" fmla="*/ 26 w 30"/>
                  <a:gd name="T33" fmla="*/ 26 h 30"/>
                  <a:gd name="T34" fmla="*/ 22 w 30"/>
                  <a:gd name="T35" fmla="*/ 30 h 30"/>
                  <a:gd name="T36" fmla="*/ 16 w 30"/>
                  <a:gd name="T37" fmla="*/ 30 h 30"/>
                  <a:gd name="T38" fmla="*/ 10 w 30"/>
                  <a:gd name="T39" fmla="*/ 30 h 30"/>
                  <a:gd name="T40" fmla="*/ 4 w 30"/>
                  <a:gd name="T41" fmla="*/ 26 h 30"/>
                  <a:gd name="T42" fmla="*/ 4 w 30"/>
                  <a:gd name="T43"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30">
                    <a:moveTo>
                      <a:pt x="4" y="26"/>
                    </a:moveTo>
                    <a:lnTo>
                      <a:pt x="4" y="26"/>
                    </a:lnTo>
                    <a:lnTo>
                      <a:pt x="0" y="20"/>
                    </a:lnTo>
                    <a:lnTo>
                      <a:pt x="0" y="14"/>
                    </a:lnTo>
                    <a:lnTo>
                      <a:pt x="0" y="8"/>
                    </a:lnTo>
                    <a:lnTo>
                      <a:pt x="4" y="4"/>
                    </a:lnTo>
                    <a:lnTo>
                      <a:pt x="4" y="4"/>
                    </a:lnTo>
                    <a:lnTo>
                      <a:pt x="10" y="0"/>
                    </a:lnTo>
                    <a:lnTo>
                      <a:pt x="16" y="0"/>
                    </a:lnTo>
                    <a:lnTo>
                      <a:pt x="22" y="0"/>
                    </a:lnTo>
                    <a:lnTo>
                      <a:pt x="26" y="4"/>
                    </a:lnTo>
                    <a:lnTo>
                      <a:pt x="26" y="4"/>
                    </a:lnTo>
                    <a:lnTo>
                      <a:pt x="30" y="8"/>
                    </a:lnTo>
                    <a:lnTo>
                      <a:pt x="30" y="14"/>
                    </a:lnTo>
                    <a:lnTo>
                      <a:pt x="30" y="20"/>
                    </a:lnTo>
                    <a:lnTo>
                      <a:pt x="26" y="26"/>
                    </a:lnTo>
                    <a:lnTo>
                      <a:pt x="26" y="26"/>
                    </a:lnTo>
                    <a:lnTo>
                      <a:pt x="22" y="30"/>
                    </a:lnTo>
                    <a:lnTo>
                      <a:pt x="16" y="30"/>
                    </a:lnTo>
                    <a:lnTo>
                      <a:pt x="10" y="30"/>
                    </a:lnTo>
                    <a:lnTo>
                      <a:pt x="4" y="26"/>
                    </a:lnTo>
                    <a:lnTo>
                      <a:pt x="4" y="26"/>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96" name="Freeform 131"/>
              <p:cNvSpPr>
                <a:spLocks/>
              </p:cNvSpPr>
              <p:nvPr/>
            </p:nvSpPr>
            <p:spPr bwMode="auto">
              <a:xfrm>
                <a:off x="10598150" y="3384550"/>
                <a:ext cx="73025" cy="73025"/>
              </a:xfrm>
              <a:custGeom>
                <a:avLst/>
                <a:gdLst>
                  <a:gd name="T0" fmla="*/ 8 w 46"/>
                  <a:gd name="T1" fmla="*/ 38 h 46"/>
                  <a:gd name="T2" fmla="*/ 8 w 46"/>
                  <a:gd name="T3" fmla="*/ 38 h 46"/>
                  <a:gd name="T4" fmla="*/ 2 w 46"/>
                  <a:gd name="T5" fmla="*/ 32 h 46"/>
                  <a:gd name="T6" fmla="*/ 0 w 46"/>
                  <a:gd name="T7" fmla="*/ 22 h 46"/>
                  <a:gd name="T8" fmla="*/ 2 w 46"/>
                  <a:gd name="T9" fmla="*/ 14 h 46"/>
                  <a:gd name="T10" fmla="*/ 8 w 46"/>
                  <a:gd name="T11" fmla="*/ 6 h 46"/>
                  <a:gd name="T12" fmla="*/ 8 w 46"/>
                  <a:gd name="T13" fmla="*/ 6 h 46"/>
                  <a:gd name="T14" fmla="*/ 14 w 46"/>
                  <a:gd name="T15" fmla="*/ 2 h 46"/>
                  <a:gd name="T16" fmla="*/ 24 w 46"/>
                  <a:gd name="T17" fmla="*/ 0 h 46"/>
                  <a:gd name="T18" fmla="*/ 32 w 46"/>
                  <a:gd name="T19" fmla="*/ 2 h 46"/>
                  <a:gd name="T20" fmla="*/ 40 w 46"/>
                  <a:gd name="T21" fmla="*/ 6 h 46"/>
                  <a:gd name="T22" fmla="*/ 40 w 46"/>
                  <a:gd name="T23" fmla="*/ 6 h 46"/>
                  <a:gd name="T24" fmla="*/ 44 w 46"/>
                  <a:gd name="T25" fmla="*/ 14 h 46"/>
                  <a:gd name="T26" fmla="*/ 46 w 46"/>
                  <a:gd name="T27" fmla="*/ 22 h 46"/>
                  <a:gd name="T28" fmla="*/ 44 w 46"/>
                  <a:gd name="T29" fmla="*/ 32 h 46"/>
                  <a:gd name="T30" fmla="*/ 40 w 46"/>
                  <a:gd name="T31" fmla="*/ 38 h 46"/>
                  <a:gd name="T32" fmla="*/ 40 w 46"/>
                  <a:gd name="T33" fmla="*/ 38 h 46"/>
                  <a:gd name="T34" fmla="*/ 32 w 46"/>
                  <a:gd name="T35" fmla="*/ 44 h 46"/>
                  <a:gd name="T36" fmla="*/ 24 w 46"/>
                  <a:gd name="T37" fmla="*/ 46 h 46"/>
                  <a:gd name="T38" fmla="*/ 14 w 46"/>
                  <a:gd name="T39" fmla="*/ 44 h 46"/>
                  <a:gd name="T40" fmla="*/ 8 w 46"/>
                  <a:gd name="T41" fmla="*/ 38 h 46"/>
                  <a:gd name="T42" fmla="*/ 8 w 46"/>
                  <a:gd name="T43"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46">
                    <a:moveTo>
                      <a:pt x="8" y="38"/>
                    </a:moveTo>
                    <a:lnTo>
                      <a:pt x="8" y="38"/>
                    </a:lnTo>
                    <a:lnTo>
                      <a:pt x="2" y="32"/>
                    </a:lnTo>
                    <a:lnTo>
                      <a:pt x="0" y="22"/>
                    </a:lnTo>
                    <a:lnTo>
                      <a:pt x="2" y="14"/>
                    </a:lnTo>
                    <a:lnTo>
                      <a:pt x="8" y="6"/>
                    </a:lnTo>
                    <a:lnTo>
                      <a:pt x="8" y="6"/>
                    </a:lnTo>
                    <a:lnTo>
                      <a:pt x="14" y="2"/>
                    </a:lnTo>
                    <a:lnTo>
                      <a:pt x="24" y="0"/>
                    </a:lnTo>
                    <a:lnTo>
                      <a:pt x="32" y="2"/>
                    </a:lnTo>
                    <a:lnTo>
                      <a:pt x="40" y="6"/>
                    </a:lnTo>
                    <a:lnTo>
                      <a:pt x="40" y="6"/>
                    </a:lnTo>
                    <a:lnTo>
                      <a:pt x="44" y="14"/>
                    </a:lnTo>
                    <a:lnTo>
                      <a:pt x="46" y="22"/>
                    </a:lnTo>
                    <a:lnTo>
                      <a:pt x="44" y="32"/>
                    </a:lnTo>
                    <a:lnTo>
                      <a:pt x="40" y="38"/>
                    </a:lnTo>
                    <a:lnTo>
                      <a:pt x="40" y="38"/>
                    </a:lnTo>
                    <a:lnTo>
                      <a:pt x="32" y="44"/>
                    </a:lnTo>
                    <a:lnTo>
                      <a:pt x="24" y="46"/>
                    </a:lnTo>
                    <a:lnTo>
                      <a:pt x="14" y="44"/>
                    </a:lnTo>
                    <a:lnTo>
                      <a:pt x="8" y="38"/>
                    </a:lnTo>
                    <a:lnTo>
                      <a:pt x="8" y="3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97" name="Freeform 132"/>
              <p:cNvSpPr>
                <a:spLocks/>
              </p:cNvSpPr>
              <p:nvPr/>
            </p:nvSpPr>
            <p:spPr bwMode="auto">
              <a:xfrm>
                <a:off x="10610850" y="3394075"/>
                <a:ext cx="50800" cy="50800"/>
              </a:xfrm>
              <a:custGeom>
                <a:avLst/>
                <a:gdLst>
                  <a:gd name="T0" fmla="*/ 4 w 32"/>
                  <a:gd name="T1" fmla="*/ 28 h 32"/>
                  <a:gd name="T2" fmla="*/ 4 w 32"/>
                  <a:gd name="T3" fmla="*/ 28 h 32"/>
                  <a:gd name="T4" fmla="*/ 0 w 32"/>
                  <a:gd name="T5" fmla="*/ 22 h 32"/>
                  <a:gd name="T6" fmla="*/ 0 w 32"/>
                  <a:gd name="T7" fmla="*/ 16 h 32"/>
                  <a:gd name="T8" fmla="*/ 0 w 32"/>
                  <a:gd name="T9" fmla="*/ 10 h 32"/>
                  <a:gd name="T10" fmla="*/ 4 w 32"/>
                  <a:gd name="T11" fmla="*/ 6 h 32"/>
                  <a:gd name="T12" fmla="*/ 4 w 32"/>
                  <a:gd name="T13" fmla="*/ 6 h 32"/>
                  <a:gd name="T14" fmla="*/ 10 w 32"/>
                  <a:gd name="T15" fmla="*/ 2 h 32"/>
                  <a:gd name="T16" fmla="*/ 16 w 32"/>
                  <a:gd name="T17" fmla="*/ 0 h 32"/>
                  <a:gd name="T18" fmla="*/ 22 w 32"/>
                  <a:gd name="T19" fmla="*/ 2 h 32"/>
                  <a:gd name="T20" fmla="*/ 26 w 32"/>
                  <a:gd name="T21" fmla="*/ 6 h 32"/>
                  <a:gd name="T22" fmla="*/ 26 w 32"/>
                  <a:gd name="T23" fmla="*/ 6 h 32"/>
                  <a:gd name="T24" fmla="*/ 30 w 32"/>
                  <a:gd name="T25" fmla="*/ 10 h 32"/>
                  <a:gd name="T26" fmla="*/ 32 w 32"/>
                  <a:gd name="T27" fmla="*/ 16 h 32"/>
                  <a:gd name="T28" fmla="*/ 30 w 32"/>
                  <a:gd name="T29" fmla="*/ 22 h 32"/>
                  <a:gd name="T30" fmla="*/ 26 w 32"/>
                  <a:gd name="T31" fmla="*/ 28 h 32"/>
                  <a:gd name="T32" fmla="*/ 26 w 32"/>
                  <a:gd name="T33" fmla="*/ 28 h 32"/>
                  <a:gd name="T34" fmla="*/ 22 w 32"/>
                  <a:gd name="T35" fmla="*/ 32 h 32"/>
                  <a:gd name="T36" fmla="*/ 16 w 32"/>
                  <a:gd name="T37" fmla="*/ 32 h 32"/>
                  <a:gd name="T38" fmla="*/ 10 w 32"/>
                  <a:gd name="T39" fmla="*/ 32 h 32"/>
                  <a:gd name="T40" fmla="*/ 4 w 32"/>
                  <a:gd name="T41" fmla="*/ 28 h 32"/>
                  <a:gd name="T42" fmla="*/ 4 w 32"/>
                  <a:gd name="T43"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32">
                    <a:moveTo>
                      <a:pt x="4" y="28"/>
                    </a:moveTo>
                    <a:lnTo>
                      <a:pt x="4" y="28"/>
                    </a:lnTo>
                    <a:lnTo>
                      <a:pt x="0" y="22"/>
                    </a:lnTo>
                    <a:lnTo>
                      <a:pt x="0" y="16"/>
                    </a:lnTo>
                    <a:lnTo>
                      <a:pt x="0" y="10"/>
                    </a:lnTo>
                    <a:lnTo>
                      <a:pt x="4" y="6"/>
                    </a:lnTo>
                    <a:lnTo>
                      <a:pt x="4" y="6"/>
                    </a:lnTo>
                    <a:lnTo>
                      <a:pt x="10" y="2"/>
                    </a:lnTo>
                    <a:lnTo>
                      <a:pt x="16" y="0"/>
                    </a:lnTo>
                    <a:lnTo>
                      <a:pt x="22" y="2"/>
                    </a:lnTo>
                    <a:lnTo>
                      <a:pt x="26" y="6"/>
                    </a:lnTo>
                    <a:lnTo>
                      <a:pt x="26" y="6"/>
                    </a:lnTo>
                    <a:lnTo>
                      <a:pt x="30" y="10"/>
                    </a:lnTo>
                    <a:lnTo>
                      <a:pt x="32" y="16"/>
                    </a:lnTo>
                    <a:lnTo>
                      <a:pt x="30" y="22"/>
                    </a:lnTo>
                    <a:lnTo>
                      <a:pt x="26" y="28"/>
                    </a:lnTo>
                    <a:lnTo>
                      <a:pt x="26" y="28"/>
                    </a:lnTo>
                    <a:lnTo>
                      <a:pt x="22" y="32"/>
                    </a:lnTo>
                    <a:lnTo>
                      <a:pt x="16" y="32"/>
                    </a:lnTo>
                    <a:lnTo>
                      <a:pt x="10" y="32"/>
                    </a:lnTo>
                    <a:lnTo>
                      <a:pt x="4" y="28"/>
                    </a:lnTo>
                    <a:lnTo>
                      <a:pt x="4" y="2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98" name="Freeform 133"/>
              <p:cNvSpPr>
                <a:spLocks/>
              </p:cNvSpPr>
              <p:nvPr/>
            </p:nvSpPr>
            <p:spPr bwMode="auto">
              <a:xfrm>
                <a:off x="10201275" y="3276600"/>
                <a:ext cx="69850" cy="69850"/>
              </a:xfrm>
              <a:custGeom>
                <a:avLst/>
                <a:gdLst>
                  <a:gd name="T0" fmla="*/ 6 w 44"/>
                  <a:gd name="T1" fmla="*/ 38 h 44"/>
                  <a:gd name="T2" fmla="*/ 6 w 44"/>
                  <a:gd name="T3" fmla="*/ 38 h 44"/>
                  <a:gd name="T4" fmla="*/ 0 w 44"/>
                  <a:gd name="T5" fmla="*/ 30 h 44"/>
                  <a:gd name="T6" fmla="*/ 0 w 44"/>
                  <a:gd name="T7" fmla="*/ 22 h 44"/>
                  <a:gd name="T8" fmla="*/ 0 w 44"/>
                  <a:gd name="T9" fmla="*/ 14 h 44"/>
                  <a:gd name="T10" fmla="*/ 6 w 44"/>
                  <a:gd name="T11" fmla="*/ 6 h 44"/>
                  <a:gd name="T12" fmla="*/ 6 w 44"/>
                  <a:gd name="T13" fmla="*/ 6 h 44"/>
                  <a:gd name="T14" fmla="*/ 14 w 44"/>
                  <a:gd name="T15" fmla="*/ 2 h 44"/>
                  <a:gd name="T16" fmla="*/ 22 w 44"/>
                  <a:gd name="T17" fmla="*/ 0 h 44"/>
                  <a:gd name="T18" fmla="*/ 30 w 44"/>
                  <a:gd name="T19" fmla="*/ 2 h 44"/>
                  <a:gd name="T20" fmla="*/ 38 w 44"/>
                  <a:gd name="T21" fmla="*/ 6 h 44"/>
                  <a:gd name="T22" fmla="*/ 38 w 44"/>
                  <a:gd name="T23" fmla="*/ 6 h 44"/>
                  <a:gd name="T24" fmla="*/ 42 w 44"/>
                  <a:gd name="T25" fmla="*/ 14 h 44"/>
                  <a:gd name="T26" fmla="*/ 44 w 44"/>
                  <a:gd name="T27" fmla="*/ 22 h 44"/>
                  <a:gd name="T28" fmla="*/ 42 w 44"/>
                  <a:gd name="T29" fmla="*/ 30 h 44"/>
                  <a:gd name="T30" fmla="*/ 38 w 44"/>
                  <a:gd name="T31" fmla="*/ 38 h 44"/>
                  <a:gd name="T32" fmla="*/ 38 w 44"/>
                  <a:gd name="T33" fmla="*/ 38 h 44"/>
                  <a:gd name="T34" fmla="*/ 30 w 44"/>
                  <a:gd name="T35" fmla="*/ 44 h 44"/>
                  <a:gd name="T36" fmla="*/ 22 w 44"/>
                  <a:gd name="T37" fmla="*/ 44 h 44"/>
                  <a:gd name="T38" fmla="*/ 14 w 44"/>
                  <a:gd name="T39" fmla="*/ 44 h 44"/>
                  <a:gd name="T40" fmla="*/ 6 w 44"/>
                  <a:gd name="T41" fmla="*/ 38 h 44"/>
                  <a:gd name="T42" fmla="*/ 6 w 44"/>
                  <a:gd name="T43"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44">
                    <a:moveTo>
                      <a:pt x="6" y="38"/>
                    </a:moveTo>
                    <a:lnTo>
                      <a:pt x="6" y="38"/>
                    </a:lnTo>
                    <a:lnTo>
                      <a:pt x="0" y="30"/>
                    </a:lnTo>
                    <a:lnTo>
                      <a:pt x="0" y="22"/>
                    </a:lnTo>
                    <a:lnTo>
                      <a:pt x="0" y="14"/>
                    </a:lnTo>
                    <a:lnTo>
                      <a:pt x="6" y="6"/>
                    </a:lnTo>
                    <a:lnTo>
                      <a:pt x="6" y="6"/>
                    </a:lnTo>
                    <a:lnTo>
                      <a:pt x="14" y="2"/>
                    </a:lnTo>
                    <a:lnTo>
                      <a:pt x="22" y="0"/>
                    </a:lnTo>
                    <a:lnTo>
                      <a:pt x="30" y="2"/>
                    </a:lnTo>
                    <a:lnTo>
                      <a:pt x="38" y="6"/>
                    </a:lnTo>
                    <a:lnTo>
                      <a:pt x="38" y="6"/>
                    </a:lnTo>
                    <a:lnTo>
                      <a:pt x="42" y="14"/>
                    </a:lnTo>
                    <a:lnTo>
                      <a:pt x="44" y="22"/>
                    </a:lnTo>
                    <a:lnTo>
                      <a:pt x="42" y="30"/>
                    </a:lnTo>
                    <a:lnTo>
                      <a:pt x="38" y="38"/>
                    </a:lnTo>
                    <a:lnTo>
                      <a:pt x="38" y="38"/>
                    </a:lnTo>
                    <a:lnTo>
                      <a:pt x="30" y="44"/>
                    </a:lnTo>
                    <a:lnTo>
                      <a:pt x="22" y="44"/>
                    </a:lnTo>
                    <a:lnTo>
                      <a:pt x="14" y="44"/>
                    </a:lnTo>
                    <a:lnTo>
                      <a:pt x="6" y="38"/>
                    </a:lnTo>
                    <a:lnTo>
                      <a:pt x="6" y="3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99" name="Freeform 134"/>
              <p:cNvSpPr>
                <a:spLocks/>
              </p:cNvSpPr>
              <p:nvPr/>
            </p:nvSpPr>
            <p:spPr bwMode="auto">
              <a:xfrm>
                <a:off x="10210800" y="3286125"/>
                <a:ext cx="50800" cy="50800"/>
              </a:xfrm>
              <a:custGeom>
                <a:avLst/>
                <a:gdLst>
                  <a:gd name="T0" fmla="*/ 4 w 32"/>
                  <a:gd name="T1" fmla="*/ 28 h 32"/>
                  <a:gd name="T2" fmla="*/ 4 w 32"/>
                  <a:gd name="T3" fmla="*/ 28 h 32"/>
                  <a:gd name="T4" fmla="*/ 2 w 32"/>
                  <a:gd name="T5" fmla="*/ 22 h 32"/>
                  <a:gd name="T6" fmla="*/ 0 w 32"/>
                  <a:gd name="T7" fmla="*/ 16 h 32"/>
                  <a:gd name="T8" fmla="*/ 2 w 32"/>
                  <a:gd name="T9" fmla="*/ 10 h 32"/>
                  <a:gd name="T10" fmla="*/ 4 w 32"/>
                  <a:gd name="T11" fmla="*/ 6 h 32"/>
                  <a:gd name="T12" fmla="*/ 4 w 32"/>
                  <a:gd name="T13" fmla="*/ 6 h 32"/>
                  <a:gd name="T14" fmla="*/ 10 w 32"/>
                  <a:gd name="T15" fmla="*/ 2 h 32"/>
                  <a:gd name="T16" fmla="*/ 16 w 32"/>
                  <a:gd name="T17" fmla="*/ 0 h 32"/>
                  <a:gd name="T18" fmla="*/ 22 w 32"/>
                  <a:gd name="T19" fmla="*/ 2 h 32"/>
                  <a:gd name="T20" fmla="*/ 26 w 32"/>
                  <a:gd name="T21" fmla="*/ 6 h 32"/>
                  <a:gd name="T22" fmla="*/ 26 w 32"/>
                  <a:gd name="T23" fmla="*/ 6 h 32"/>
                  <a:gd name="T24" fmla="*/ 30 w 32"/>
                  <a:gd name="T25" fmla="*/ 10 h 32"/>
                  <a:gd name="T26" fmla="*/ 32 w 32"/>
                  <a:gd name="T27" fmla="*/ 16 h 32"/>
                  <a:gd name="T28" fmla="*/ 30 w 32"/>
                  <a:gd name="T29" fmla="*/ 22 h 32"/>
                  <a:gd name="T30" fmla="*/ 26 w 32"/>
                  <a:gd name="T31" fmla="*/ 28 h 32"/>
                  <a:gd name="T32" fmla="*/ 26 w 32"/>
                  <a:gd name="T33" fmla="*/ 28 h 32"/>
                  <a:gd name="T34" fmla="*/ 22 w 32"/>
                  <a:gd name="T35" fmla="*/ 30 h 32"/>
                  <a:gd name="T36" fmla="*/ 16 w 32"/>
                  <a:gd name="T37" fmla="*/ 32 h 32"/>
                  <a:gd name="T38" fmla="*/ 10 w 32"/>
                  <a:gd name="T39" fmla="*/ 30 h 32"/>
                  <a:gd name="T40" fmla="*/ 4 w 32"/>
                  <a:gd name="T41" fmla="*/ 28 h 32"/>
                  <a:gd name="T42" fmla="*/ 4 w 32"/>
                  <a:gd name="T43"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32">
                    <a:moveTo>
                      <a:pt x="4" y="28"/>
                    </a:moveTo>
                    <a:lnTo>
                      <a:pt x="4" y="28"/>
                    </a:lnTo>
                    <a:lnTo>
                      <a:pt x="2" y="22"/>
                    </a:lnTo>
                    <a:lnTo>
                      <a:pt x="0" y="16"/>
                    </a:lnTo>
                    <a:lnTo>
                      <a:pt x="2" y="10"/>
                    </a:lnTo>
                    <a:lnTo>
                      <a:pt x="4" y="6"/>
                    </a:lnTo>
                    <a:lnTo>
                      <a:pt x="4" y="6"/>
                    </a:lnTo>
                    <a:lnTo>
                      <a:pt x="10" y="2"/>
                    </a:lnTo>
                    <a:lnTo>
                      <a:pt x="16" y="0"/>
                    </a:lnTo>
                    <a:lnTo>
                      <a:pt x="22" y="2"/>
                    </a:lnTo>
                    <a:lnTo>
                      <a:pt x="26" y="6"/>
                    </a:lnTo>
                    <a:lnTo>
                      <a:pt x="26" y="6"/>
                    </a:lnTo>
                    <a:lnTo>
                      <a:pt x="30" y="10"/>
                    </a:lnTo>
                    <a:lnTo>
                      <a:pt x="32" y="16"/>
                    </a:lnTo>
                    <a:lnTo>
                      <a:pt x="30" y="22"/>
                    </a:lnTo>
                    <a:lnTo>
                      <a:pt x="26" y="28"/>
                    </a:lnTo>
                    <a:lnTo>
                      <a:pt x="26" y="28"/>
                    </a:lnTo>
                    <a:lnTo>
                      <a:pt x="22" y="30"/>
                    </a:lnTo>
                    <a:lnTo>
                      <a:pt x="16" y="32"/>
                    </a:lnTo>
                    <a:lnTo>
                      <a:pt x="10" y="30"/>
                    </a:lnTo>
                    <a:lnTo>
                      <a:pt x="4" y="28"/>
                    </a:lnTo>
                    <a:lnTo>
                      <a:pt x="4" y="2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00" name="Freeform 135"/>
              <p:cNvSpPr>
                <a:spLocks/>
              </p:cNvSpPr>
              <p:nvPr/>
            </p:nvSpPr>
            <p:spPr bwMode="auto">
              <a:xfrm>
                <a:off x="10150475" y="3902075"/>
                <a:ext cx="76200" cy="76200"/>
              </a:xfrm>
              <a:custGeom>
                <a:avLst/>
                <a:gdLst>
                  <a:gd name="T0" fmla="*/ 6 w 48"/>
                  <a:gd name="T1" fmla="*/ 42 h 48"/>
                  <a:gd name="T2" fmla="*/ 6 w 48"/>
                  <a:gd name="T3" fmla="*/ 42 h 48"/>
                  <a:gd name="T4" fmla="*/ 0 w 48"/>
                  <a:gd name="T5" fmla="*/ 34 h 48"/>
                  <a:gd name="T6" fmla="*/ 0 w 48"/>
                  <a:gd name="T7" fmla="*/ 24 h 48"/>
                  <a:gd name="T8" fmla="*/ 0 w 48"/>
                  <a:gd name="T9" fmla="*/ 16 h 48"/>
                  <a:gd name="T10" fmla="*/ 6 w 48"/>
                  <a:gd name="T11" fmla="*/ 8 h 48"/>
                  <a:gd name="T12" fmla="*/ 6 w 48"/>
                  <a:gd name="T13" fmla="*/ 8 h 48"/>
                  <a:gd name="T14" fmla="*/ 14 w 48"/>
                  <a:gd name="T15" fmla="*/ 2 h 48"/>
                  <a:gd name="T16" fmla="*/ 24 w 48"/>
                  <a:gd name="T17" fmla="*/ 0 h 48"/>
                  <a:gd name="T18" fmla="*/ 32 w 48"/>
                  <a:gd name="T19" fmla="*/ 2 h 48"/>
                  <a:gd name="T20" fmla="*/ 40 w 48"/>
                  <a:gd name="T21" fmla="*/ 8 h 48"/>
                  <a:gd name="T22" fmla="*/ 40 w 48"/>
                  <a:gd name="T23" fmla="*/ 8 h 48"/>
                  <a:gd name="T24" fmla="*/ 46 w 48"/>
                  <a:gd name="T25" fmla="*/ 16 h 48"/>
                  <a:gd name="T26" fmla="*/ 48 w 48"/>
                  <a:gd name="T27" fmla="*/ 24 h 48"/>
                  <a:gd name="T28" fmla="*/ 46 w 48"/>
                  <a:gd name="T29" fmla="*/ 34 h 48"/>
                  <a:gd name="T30" fmla="*/ 40 w 48"/>
                  <a:gd name="T31" fmla="*/ 42 h 48"/>
                  <a:gd name="T32" fmla="*/ 40 w 48"/>
                  <a:gd name="T33" fmla="*/ 42 h 48"/>
                  <a:gd name="T34" fmla="*/ 32 w 48"/>
                  <a:gd name="T35" fmla="*/ 48 h 48"/>
                  <a:gd name="T36" fmla="*/ 24 w 48"/>
                  <a:gd name="T37" fmla="*/ 48 h 48"/>
                  <a:gd name="T38" fmla="*/ 14 w 48"/>
                  <a:gd name="T39" fmla="*/ 48 h 48"/>
                  <a:gd name="T40" fmla="*/ 6 w 48"/>
                  <a:gd name="T41" fmla="*/ 42 h 48"/>
                  <a:gd name="T42" fmla="*/ 6 w 48"/>
                  <a:gd name="T43" fmla="*/ 4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6" y="42"/>
                    </a:moveTo>
                    <a:lnTo>
                      <a:pt x="6" y="42"/>
                    </a:lnTo>
                    <a:lnTo>
                      <a:pt x="0" y="34"/>
                    </a:lnTo>
                    <a:lnTo>
                      <a:pt x="0" y="24"/>
                    </a:lnTo>
                    <a:lnTo>
                      <a:pt x="0" y="16"/>
                    </a:lnTo>
                    <a:lnTo>
                      <a:pt x="6" y="8"/>
                    </a:lnTo>
                    <a:lnTo>
                      <a:pt x="6" y="8"/>
                    </a:lnTo>
                    <a:lnTo>
                      <a:pt x="14" y="2"/>
                    </a:lnTo>
                    <a:lnTo>
                      <a:pt x="24" y="0"/>
                    </a:lnTo>
                    <a:lnTo>
                      <a:pt x="32" y="2"/>
                    </a:lnTo>
                    <a:lnTo>
                      <a:pt x="40" y="8"/>
                    </a:lnTo>
                    <a:lnTo>
                      <a:pt x="40" y="8"/>
                    </a:lnTo>
                    <a:lnTo>
                      <a:pt x="46" y="16"/>
                    </a:lnTo>
                    <a:lnTo>
                      <a:pt x="48" y="24"/>
                    </a:lnTo>
                    <a:lnTo>
                      <a:pt x="46" y="34"/>
                    </a:lnTo>
                    <a:lnTo>
                      <a:pt x="40" y="42"/>
                    </a:lnTo>
                    <a:lnTo>
                      <a:pt x="40" y="42"/>
                    </a:lnTo>
                    <a:lnTo>
                      <a:pt x="32" y="48"/>
                    </a:lnTo>
                    <a:lnTo>
                      <a:pt x="24" y="48"/>
                    </a:lnTo>
                    <a:lnTo>
                      <a:pt x="14" y="48"/>
                    </a:lnTo>
                    <a:lnTo>
                      <a:pt x="6" y="42"/>
                    </a:lnTo>
                    <a:lnTo>
                      <a:pt x="6" y="42"/>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01" name="Freeform 136"/>
              <p:cNvSpPr>
                <a:spLocks/>
              </p:cNvSpPr>
              <p:nvPr/>
            </p:nvSpPr>
            <p:spPr bwMode="auto">
              <a:xfrm>
                <a:off x="10160000" y="3914775"/>
                <a:ext cx="53975" cy="53975"/>
              </a:xfrm>
              <a:custGeom>
                <a:avLst/>
                <a:gdLst>
                  <a:gd name="T0" fmla="*/ 4 w 34"/>
                  <a:gd name="T1" fmla="*/ 28 h 34"/>
                  <a:gd name="T2" fmla="*/ 4 w 34"/>
                  <a:gd name="T3" fmla="*/ 28 h 34"/>
                  <a:gd name="T4" fmla="*/ 2 w 34"/>
                  <a:gd name="T5" fmla="*/ 24 h 34"/>
                  <a:gd name="T6" fmla="*/ 0 w 34"/>
                  <a:gd name="T7" fmla="*/ 16 h 34"/>
                  <a:gd name="T8" fmla="*/ 2 w 34"/>
                  <a:gd name="T9" fmla="*/ 10 h 34"/>
                  <a:gd name="T10" fmla="*/ 4 w 34"/>
                  <a:gd name="T11" fmla="*/ 4 h 34"/>
                  <a:gd name="T12" fmla="*/ 4 w 34"/>
                  <a:gd name="T13" fmla="*/ 4 h 34"/>
                  <a:gd name="T14" fmla="*/ 10 w 34"/>
                  <a:gd name="T15" fmla="*/ 2 h 34"/>
                  <a:gd name="T16" fmla="*/ 18 w 34"/>
                  <a:gd name="T17" fmla="*/ 0 h 34"/>
                  <a:gd name="T18" fmla="*/ 24 w 34"/>
                  <a:gd name="T19" fmla="*/ 2 h 34"/>
                  <a:gd name="T20" fmla="*/ 30 w 34"/>
                  <a:gd name="T21" fmla="*/ 4 h 34"/>
                  <a:gd name="T22" fmla="*/ 30 w 34"/>
                  <a:gd name="T23" fmla="*/ 4 h 34"/>
                  <a:gd name="T24" fmla="*/ 32 w 34"/>
                  <a:gd name="T25" fmla="*/ 10 h 34"/>
                  <a:gd name="T26" fmla="*/ 34 w 34"/>
                  <a:gd name="T27" fmla="*/ 16 h 34"/>
                  <a:gd name="T28" fmla="*/ 32 w 34"/>
                  <a:gd name="T29" fmla="*/ 24 h 34"/>
                  <a:gd name="T30" fmla="*/ 30 w 34"/>
                  <a:gd name="T31" fmla="*/ 28 h 34"/>
                  <a:gd name="T32" fmla="*/ 30 w 34"/>
                  <a:gd name="T33" fmla="*/ 28 h 34"/>
                  <a:gd name="T34" fmla="*/ 24 w 34"/>
                  <a:gd name="T35" fmla="*/ 32 h 34"/>
                  <a:gd name="T36" fmla="*/ 18 w 34"/>
                  <a:gd name="T37" fmla="*/ 34 h 34"/>
                  <a:gd name="T38" fmla="*/ 10 w 34"/>
                  <a:gd name="T39" fmla="*/ 32 h 34"/>
                  <a:gd name="T40" fmla="*/ 4 w 34"/>
                  <a:gd name="T41" fmla="*/ 28 h 34"/>
                  <a:gd name="T42" fmla="*/ 4 w 34"/>
                  <a:gd name="T43"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34">
                    <a:moveTo>
                      <a:pt x="4" y="28"/>
                    </a:moveTo>
                    <a:lnTo>
                      <a:pt x="4" y="28"/>
                    </a:lnTo>
                    <a:lnTo>
                      <a:pt x="2" y="24"/>
                    </a:lnTo>
                    <a:lnTo>
                      <a:pt x="0" y="16"/>
                    </a:lnTo>
                    <a:lnTo>
                      <a:pt x="2" y="10"/>
                    </a:lnTo>
                    <a:lnTo>
                      <a:pt x="4" y="4"/>
                    </a:lnTo>
                    <a:lnTo>
                      <a:pt x="4" y="4"/>
                    </a:lnTo>
                    <a:lnTo>
                      <a:pt x="10" y="2"/>
                    </a:lnTo>
                    <a:lnTo>
                      <a:pt x="18" y="0"/>
                    </a:lnTo>
                    <a:lnTo>
                      <a:pt x="24" y="2"/>
                    </a:lnTo>
                    <a:lnTo>
                      <a:pt x="30" y="4"/>
                    </a:lnTo>
                    <a:lnTo>
                      <a:pt x="30" y="4"/>
                    </a:lnTo>
                    <a:lnTo>
                      <a:pt x="32" y="10"/>
                    </a:lnTo>
                    <a:lnTo>
                      <a:pt x="34" y="16"/>
                    </a:lnTo>
                    <a:lnTo>
                      <a:pt x="32" y="24"/>
                    </a:lnTo>
                    <a:lnTo>
                      <a:pt x="30" y="28"/>
                    </a:lnTo>
                    <a:lnTo>
                      <a:pt x="30" y="28"/>
                    </a:lnTo>
                    <a:lnTo>
                      <a:pt x="24" y="32"/>
                    </a:lnTo>
                    <a:lnTo>
                      <a:pt x="18" y="34"/>
                    </a:lnTo>
                    <a:lnTo>
                      <a:pt x="10" y="32"/>
                    </a:lnTo>
                    <a:lnTo>
                      <a:pt x="4" y="28"/>
                    </a:lnTo>
                    <a:lnTo>
                      <a:pt x="4" y="2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02" name="Freeform 137"/>
              <p:cNvSpPr>
                <a:spLocks/>
              </p:cNvSpPr>
              <p:nvPr/>
            </p:nvSpPr>
            <p:spPr bwMode="auto">
              <a:xfrm>
                <a:off x="10096500" y="3302000"/>
                <a:ext cx="76200" cy="76200"/>
              </a:xfrm>
              <a:custGeom>
                <a:avLst/>
                <a:gdLst>
                  <a:gd name="T0" fmla="*/ 8 w 48"/>
                  <a:gd name="T1" fmla="*/ 42 h 48"/>
                  <a:gd name="T2" fmla="*/ 8 w 48"/>
                  <a:gd name="T3" fmla="*/ 42 h 48"/>
                  <a:gd name="T4" fmla="*/ 2 w 48"/>
                  <a:gd name="T5" fmla="*/ 34 h 48"/>
                  <a:gd name="T6" fmla="*/ 0 w 48"/>
                  <a:gd name="T7" fmla="*/ 24 h 48"/>
                  <a:gd name="T8" fmla="*/ 2 w 48"/>
                  <a:gd name="T9" fmla="*/ 16 h 48"/>
                  <a:gd name="T10" fmla="*/ 8 w 48"/>
                  <a:gd name="T11" fmla="*/ 8 h 48"/>
                  <a:gd name="T12" fmla="*/ 8 w 48"/>
                  <a:gd name="T13" fmla="*/ 8 h 48"/>
                  <a:gd name="T14" fmla="*/ 16 w 48"/>
                  <a:gd name="T15" fmla="*/ 2 h 48"/>
                  <a:gd name="T16" fmla="*/ 24 w 48"/>
                  <a:gd name="T17" fmla="*/ 0 h 48"/>
                  <a:gd name="T18" fmla="*/ 34 w 48"/>
                  <a:gd name="T19" fmla="*/ 2 h 48"/>
                  <a:gd name="T20" fmla="*/ 42 w 48"/>
                  <a:gd name="T21" fmla="*/ 8 h 48"/>
                  <a:gd name="T22" fmla="*/ 42 w 48"/>
                  <a:gd name="T23" fmla="*/ 8 h 48"/>
                  <a:gd name="T24" fmla="*/ 46 w 48"/>
                  <a:gd name="T25" fmla="*/ 16 h 48"/>
                  <a:gd name="T26" fmla="*/ 48 w 48"/>
                  <a:gd name="T27" fmla="*/ 24 h 48"/>
                  <a:gd name="T28" fmla="*/ 46 w 48"/>
                  <a:gd name="T29" fmla="*/ 34 h 48"/>
                  <a:gd name="T30" fmla="*/ 42 w 48"/>
                  <a:gd name="T31" fmla="*/ 42 h 48"/>
                  <a:gd name="T32" fmla="*/ 42 w 48"/>
                  <a:gd name="T33" fmla="*/ 42 h 48"/>
                  <a:gd name="T34" fmla="*/ 34 w 48"/>
                  <a:gd name="T35" fmla="*/ 46 h 48"/>
                  <a:gd name="T36" fmla="*/ 24 w 48"/>
                  <a:gd name="T37" fmla="*/ 48 h 48"/>
                  <a:gd name="T38" fmla="*/ 16 w 48"/>
                  <a:gd name="T39" fmla="*/ 46 h 48"/>
                  <a:gd name="T40" fmla="*/ 8 w 48"/>
                  <a:gd name="T41" fmla="*/ 42 h 48"/>
                  <a:gd name="T42" fmla="*/ 8 w 48"/>
                  <a:gd name="T43" fmla="*/ 4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8" y="42"/>
                    </a:moveTo>
                    <a:lnTo>
                      <a:pt x="8" y="42"/>
                    </a:lnTo>
                    <a:lnTo>
                      <a:pt x="2" y="34"/>
                    </a:lnTo>
                    <a:lnTo>
                      <a:pt x="0" y="24"/>
                    </a:lnTo>
                    <a:lnTo>
                      <a:pt x="2" y="16"/>
                    </a:lnTo>
                    <a:lnTo>
                      <a:pt x="8" y="8"/>
                    </a:lnTo>
                    <a:lnTo>
                      <a:pt x="8" y="8"/>
                    </a:lnTo>
                    <a:lnTo>
                      <a:pt x="16" y="2"/>
                    </a:lnTo>
                    <a:lnTo>
                      <a:pt x="24" y="0"/>
                    </a:lnTo>
                    <a:lnTo>
                      <a:pt x="34" y="2"/>
                    </a:lnTo>
                    <a:lnTo>
                      <a:pt x="42" y="8"/>
                    </a:lnTo>
                    <a:lnTo>
                      <a:pt x="42" y="8"/>
                    </a:lnTo>
                    <a:lnTo>
                      <a:pt x="46" y="16"/>
                    </a:lnTo>
                    <a:lnTo>
                      <a:pt x="48" y="24"/>
                    </a:lnTo>
                    <a:lnTo>
                      <a:pt x="46" y="34"/>
                    </a:lnTo>
                    <a:lnTo>
                      <a:pt x="42" y="42"/>
                    </a:lnTo>
                    <a:lnTo>
                      <a:pt x="42" y="42"/>
                    </a:lnTo>
                    <a:lnTo>
                      <a:pt x="34" y="46"/>
                    </a:lnTo>
                    <a:lnTo>
                      <a:pt x="24" y="48"/>
                    </a:lnTo>
                    <a:lnTo>
                      <a:pt x="16" y="46"/>
                    </a:lnTo>
                    <a:lnTo>
                      <a:pt x="8" y="42"/>
                    </a:lnTo>
                    <a:lnTo>
                      <a:pt x="8" y="42"/>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03" name="Freeform 138"/>
              <p:cNvSpPr>
                <a:spLocks/>
              </p:cNvSpPr>
              <p:nvPr/>
            </p:nvSpPr>
            <p:spPr bwMode="auto">
              <a:xfrm>
                <a:off x="10109200" y="3314700"/>
                <a:ext cx="53975" cy="53975"/>
              </a:xfrm>
              <a:custGeom>
                <a:avLst/>
                <a:gdLst>
                  <a:gd name="T0" fmla="*/ 4 w 34"/>
                  <a:gd name="T1" fmla="*/ 28 h 34"/>
                  <a:gd name="T2" fmla="*/ 4 w 34"/>
                  <a:gd name="T3" fmla="*/ 28 h 34"/>
                  <a:gd name="T4" fmla="*/ 0 w 34"/>
                  <a:gd name="T5" fmla="*/ 22 h 34"/>
                  <a:gd name="T6" fmla="*/ 0 w 34"/>
                  <a:gd name="T7" fmla="*/ 16 h 34"/>
                  <a:gd name="T8" fmla="*/ 0 w 34"/>
                  <a:gd name="T9" fmla="*/ 10 h 34"/>
                  <a:gd name="T10" fmla="*/ 4 w 34"/>
                  <a:gd name="T11" fmla="*/ 4 h 34"/>
                  <a:gd name="T12" fmla="*/ 4 w 34"/>
                  <a:gd name="T13" fmla="*/ 4 h 34"/>
                  <a:gd name="T14" fmla="*/ 10 w 34"/>
                  <a:gd name="T15" fmla="*/ 0 h 34"/>
                  <a:gd name="T16" fmla="*/ 16 w 34"/>
                  <a:gd name="T17" fmla="*/ 0 h 34"/>
                  <a:gd name="T18" fmla="*/ 22 w 34"/>
                  <a:gd name="T19" fmla="*/ 0 h 34"/>
                  <a:gd name="T20" fmla="*/ 28 w 34"/>
                  <a:gd name="T21" fmla="*/ 4 h 34"/>
                  <a:gd name="T22" fmla="*/ 28 w 34"/>
                  <a:gd name="T23" fmla="*/ 4 h 34"/>
                  <a:gd name="T24" fmla="*/ 32 w 34"/>
                  <a:gd name="T25" fmla="*/ 10 h 34"/>
                  <a:gd name="T26" fmla="*/ 34 w 34"/>
                  <a:gd name="T27" fmla="*/ 16 h 34"/>
                  <a:gd name="T28" fmla="*/ 32 w 34"/>
                  <a:gd name="T29" fmla="*/ 22 h 34"/>
                  <a:gd name="T30" fmla="*/ 28 w 34"/>
                  <a:gd name="T31" fmla="*/ 28 h 34"/>
                  <a:gd name="T32" fmla="*/ 28 w 34"/>
                  <a:gd name="T33" fmla="*/ 28 h 34"/>
                  <a:gd name="T34" fmla="*/ 22 w 34"/>
                  <a:gd name="T35" fmla="*/ 32 h 34"/>
                  <a:gd name="T36" fmla="*/ 16 w 34"/>
                  <a:gd name="T37" fmla="*/ 34 h 34"/>
                  <a:gd name="T38" fmla="*/ 10 w 34"/>
                  <a:gd name="T39" fmla="*/ 32 h 34"/>
                  <a:gd name="T40" fmla="*/ 4 w 34"/>
                  <a:gd name="T41" fmla="*/ 28 h 34"/>
                  <a:gd name="T42" fmla="*/ 4 w 34"/>
                  <a:gd name="T43"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34">
                    <a:moveTo>
                      <a:pt x="4" y="28"/>
                    </a:moveTo>
                    <a:lnTo>
                      <a:pt x="4" y="28"/>
                    </a:lnTo>
                    <a:lnTo>
                      <a:pt x="0" y="22"/>
                    </a:lnTo>
                    <a:lnTo>
                      <a:pt x="0" y="16"/>
                    </a:lnTo>
                    <a:lnTo>
                      <a:pt x="0" y="10"/>
                    </a:lnTo>
                    <a:lnTo>
                      <a:pt x="4" y="4"/>
                    </a:lnTo>
                    <a:lnTo>
                      <a:pt x="4" y="4"/>
                    </a:lnTo>
                    <a:lnTo>
                      <a:pt x="10" y="0"/>
                    </a:lnTo>
                    <a:lnTo>
                      <a:pt x="16" y="0"/>
                    </a:lnTo>
                    <a:lnTo>
                      <a:pt x="22" y="0"/>
                    </a:lnTo>
                    <a:lnTo>
                      <a:pt x="28" y="4"/>
                    </a:lnTo>
                    <a:lnTo>
                      <a:pt x="28" y="4"/>
                    </a:lnTo>
                    <a:lnTo>
                      <a:pt x="32" y="10"/>
                    </a:lnTo>
                    <a:lnTo>
                      <a:pt x="34" y="16"/>
                    </a:lnTo>
                    <a:lnTo>
                      <a:pt x="32" y="22"/>
                    </a:lnTo>
                    <a:lnTo>
                      <a:pt x="28" y="28"/>
                    </a:lnTo>
                    <a:lnTo>
                      <a:pt x="28" y="28"/>
                    </a:lnTo>
                    <a:lnTo>
                      <a:pt x="22" y="32"/>
                    </a:lnTo>
                    <a:lnTo>
                      <a:pt x="16" y="34"/>
                    </a:lnTo>
                    <a:lnTo>
                      <a:pt x="10" y="32"/>
                    </a:lnTo>
                    <a:lnTo>
                      <a:pt x="4" y="28"/>
                    </a:lnTo>
                    <a:lnTo>
                      <a:pt x="4" y="2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04" name="Freeform 139"/>
              <p:cNvSpPr>
                <a:spLocks/>
              </p:cNvSpPr>
              <p:nvPr/>
            </p:nvSpPr>
            <p:spPr bwMode="auto">
              <a:xfrm>
                <a:off x="10699750" y="3352800"/>
                <a:ext cx="76200" cy="76200"/>
              </a:xfrm>
              <a:custGeom>
                <a:avLst/>
                <a:gdLst>
                  <a:gd name="T0" fmla="*/ 6 w 48"/>
                  <a:gd name="T1" fmla="*/ 42 h 48"/>
                  <a:gd name="T2" fmla="*/ 6 w 48"/>
                  <a:gd name="T3" fmla="*/ 42 h 48"/>
                  <a:gd name="T4" fmla="*/ 2 w 48"/>
                  <a:gd name="T5" fmla="*/ 34 h 48"/>
                  <a:gd name="T6" fmla="*/ 0 w 48"/>
                  <a:gd name="T7" fmla="*/ 24 h 48"/>
                  <a:gd name="T8" fmla="*/ 2 w 48"/>
                  <a:gd name="T9" fmla="*/ 16 h 48"/>
                  <a:gd name="T10" fmla="*/ 6 w 48"/>
                  <a:gd name="T11" fmla="*/ 8 h 48"/>
                  <a:gd name="T12" fmla="*/ 6 w 48"/>
                  <a:gd name="T13" fmla="*/ 8 h 48"/>
                  <a:gd name="T14" fmla="*/ 14 w 48"/>
                  <a:gd name="T15" fmla="*/ 2 h 48"/>
                  <a:gd name="T16" fmla="*/ 24 w 48"/>
                  <a:gd name="T17" fmla="*/ 0 h 48"/>
                  <a:gd name="T18" fmla="*/ 32 w 48"/>
                  <a:gd name="T19" fmla="*/ 2 h 48"/>
                  <a:gd name="T20" fmla="*/ 40 w 48"/>
                  <a:gd name="T21" fmla="*/ 8 h 48"/>
                  <a:gd name="T22" fmla="*/ 40 w 48"/>
                  <a:gd name="T23" fmla="*/ 8 h 48"/>
                  <a:gd name="T24" fmla="*/ 46 w 48"/>
                  <a:gd name="T25" fmla="*/ 16 h 48"/>
                  <a:gd name="T26" fmla="*/ 48 w 48"/>
                  <a:gd name="T27" fmla="*/ 24 h 48"/>
                  <a:gd name="T28" fmla="*/ 46 w 48"/>
                  <a:gd name="T29" fmla="*/ 34 h 48"/>
                  <a:gd name="T30" fmla="*/ 40 w 48"/>
                  <a:gd name="T31" fmla="*/ 42 h 48"/>
                  <a:gd name="T32" fmla="*/ 40 w 48"/>
                  <a:gd name="T33" fmla="*/ 42 h 48"/>
                  <a:gd name="T34" fmla="*/ 32 w 48"/>
                  <a:gd name="T35" fmla="*/ 46 h 48"/>
                  <a:gd name="T36" fmla="*/ 24 w 48"/>
                  <a:gd name="T37" fmla="*/ 48 h 48"/>
                  <a:gd name="T38" fmla="*/ 14 w 48"/>
                  <a:gd name="T39" fmla="*/ 46 h 48"/>
                  <a:gd name="T40" fmla="*/ 6 w 48"/>
                  <a:gd name="T41" fmla="*/ 42 h 48"/>
                  <a:gd name="T42" fmla="*/ 6 w 48"/>
                  <a:gd name="T43" fmla="*/ 4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6" y="42"/>
                    </a:moveTo>
                    <a:lnTo>
                      <a:pt x="6" y="42"/>
                    </a:lnTo>
                    <a:lnTo>
                      <a:pt x="2" y="34"/>
                    </a:lnTo>
                    <a:lnTo>
                      <a:pt x="0" y="24"/>
                    </a:lnTo>
                    <a:lnTo>
                      <a:pt x="2" y="16"/>
                    </a:lnTo>
                    <a:lnTo>
                      <a:pt x="6" y="8"/>
                    </a:lnTo>
                    <a:lnTo>
                      <a:pt x="6" y="8"/>
                    </a:lnTo>
                    <a:lnTo>
                      <a:pt x="14" y="2"/>
                    </a:lnTo>
                    <a:lnTo>
                      <a:pt x="24" y="0"/>
                    </a:lnTo>
                    <a:lnTo>
                      <a:pt x="32" y="2"/>
                    </a:lnTo>
                    <a:lnTo>
                      <a:pt x="40" y="8"/>
                    </a:lnTo>
                    <a:lnTo>
                      <a:pt x="40" y="8"/>
                    </a:lnTo>
                    <a:lnTo>
                      <a:pt x="46" y="16"/>
                    </a:lnTo>
                    <a:lnTo>
                      <a:pt x="48" y="24"/>
                    </a:lnTo>
                    <a:lnTo>
                      <a:pt x="46" y="34"/>
                    </a:lnTo>
                    <a:lnTo>
                      <a:pt x="40" y="42"/>
                    </a:lnTo>
                    <a:lnTo>
                      <a:pt x="40" y="42"/>
                    </a:lnTo>
                    <a:lnTo>
                      <a:pt x="32" y="46"/>
                    </a:lnTo>
                    <a:lnTo>
                      <a:pt x="24" y="48"/>
                    </a:lnTo>
                    <a:lnTo>
                      <a:pt x="14" y="46"/>
                    </a:lnTo>
                    <a:lnTo>
                      <a:pt x="6" y="42"/>
                    </a:lnTo>
                    <a:lnTo>
                      <a:pt x="6" y="42"/>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05" name="Freeform 140"/>
              <p:cNvSpPr>
                <a:spLocks/>
              </p:cNvSpPr>
              <p:nvPr/>
            </p:nvSpPr>
            <p:spPr bwMode="auto">
              <a:xfrm>
                <a:off x="10709275" y="3365500"/>
                <a:ext cx="53975" cy="53975"/>
              </a:xfrm>
              <a:custGeom>
                <a:avLst/>
                <a:gdLst>
                  <a:gd name="T0" fmla="*/ 6 w 34"/>
                  <a:gd name="T1" fmla="*/ 28 h 34"/>
                  <a:gd name="T2" fmla="*/ 6 w 34"/>
                  <a:gd name="T3" fmla="*/ 28 h 34"/>
                  <a:gd name="T4" fmla="*/ 2 w 34"/>
                  <a:gd name="T5" fmla="*/ 22 h 34"/>
                  <a:gd name="T6" fmla="*/ 0 w 34"/>
                  <a:gd name="T7" fmla="*/ 16 h 34"/>
                  <a:gd name="T8" fmla="*/ 2 w 34"/>
                  <a:gd name="T9" fmla="*/ 10 h 34"/>
                  <a:gd name="T10" fmla="*/ 6 w 34"/>
                  <a:gd name="T11" fmla="*/ 4 h 34"/>
                  <a:gd name="T12" fmla="*/ 6 w 34"/>
                  <a:gd name="T13" fmla="*/ 4 h 34"/>
                  <a:gd name="T14" fmla="*/ 12 w 34"/>
                  <a:gd name="T15" fmla="*/ 0 h 34"/>
                  <a:gd name="T16" fmla="*/ 18 w 34"/>
                  <a:gd name="T17" fmla="*/ 0 h 34"/>
                  <a:gd name="T18" fmla="*/ 24 w 34"/>
                  <a:gd name="T19" fmla="*/ 0 h 34"/>
                  <a:gd name="T20" fmla="*/ 30 w 34"/>
                  <a:gd name="T21" fmla="*/ 4 h 34"/>
                  <a:gd name="T22" fmla="*/ 30 w 34"/>
                  <a:gd name="T23" fmla="*/ 4 h 34"/>
                  <a:gd name="T24" fmla="*/ 34 w 34"/>
                  <a:gd name="T25" fmla="*/ 10 h 34"/>
                  <a:gd name="T26" fmla="*/ 34 w 34"/>
                  <a:gd name="T27" fmla="*/ 16 h 34"/>
                  <a:gd name="T28" fmla="*/ 34 w 34"/>
                  <a:gd name="T29" fmla="*/ 22 h 34"/>
                  <a:gd name="T30" fmla="*/ 30 w 34"/>
                  <a:gd name="T31" fmla="*/ 28 h 34"/>
                  <a:gd name="T32" fmla="*/ 30 w 34"/>
                  <a:gd name="T33" fmla="*/ 28 h 34"/>
                  <a:gd name="T34" fmla="*/ 24 w 34"/>
                  <a:gd name="T35" fmla="*/ 32 h 34"/>
                  <a:gd name="T36" fmla="*/ 18 w 34"/>
                  <a:gd name="T37" fmla="*/ 34 h 34"/>
                  <a:gd name="T38" fmla="*/ 12 w 34"/>
                  <a:gd name="T39" fmla="*/ 32 h 34"/>
                  <a:gd name="T40" fmla="*/ 6 w 34"/>
                  <a:gd name="T41" fmla="*/ 28 h 34"/>
                  <a:gd name="T42" fmla="*/ 6 w 34"/>
                  <a:gd name="T43"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34">
                    <a:moveTo>
                      <a:pt x="6" y="28"/>
                    </a:moveTo>
                    <a:lnTo>
                      <a:pt x="6" y="28"/>
                    </a:lnTo>
                    <a:lnTo>
                      <a:pt x="2" y="22"/>
                    </a:lnTo>
                    <a:lnTo>
                      <a:pt x="0" y="16"/>
                    </a:lnTo>
                    <a:lnTo>
                      <a:pt x="2" y="10"/>
                    </a:lnTo>
                    <a:lnTo>
                      <a:pt x="6" y="4"/>
                    </a:lnTo>
                    <a:lnTo>
                      <a:pt x="6" y="4"/>
                    </a:lnTo>
                    <a:lnTo>
                      <a:pt x="12" y="0"/>
                    </a:lnTo>
                    <a:lnTo>
                      <a:pt x="18" y="0"/>
                    </a:lnTo>
                    <a:lnTo>
                      <a:pt x="24" y="0"/>
                    </a:lnTo>
                    <a:lnTo>
                      <a:pt x="30" y="4"/>
                    </a:lnTo>
                    <a:lnTo>
                      <a:pt x="30" y="4"/>
                    </a:lnTo>
                    <a:lnTo>
                      <a:pt x="34" y="10"/>
                    </a:lnTo>
                    <a:lnTo>
                      <a:pt x="34" y="16"/>
                    </a:lnTo>
                    <a:lnTo>
                      <a:pt x="34" y="22"/>
                    </a:lnTo>
                    <a:lnTo>
                      <a:pt x="30" y="28"/>
                    </a:lnTo>
                    <a:lnTo>
                      <a:pt x="30" y="28"/>
                    </a:lnTo>
                    <a:lnTo>
                      <a:pt x="24" y="32"/>
                    </a:lnTo>
                    <a:lnTo>
                      <a:pt x="18" y="34"/>
                    </a:lnTo>
                    <a:lnTo>
                      <a:pt x="12" y="32"/>
                    </a:lnTo>
                    <a:lnTo>
                      <a:pt x="6" y="28"/>
                    </a:lnTo>
                    <a:lnTo>
                      <a:pt x="6" y="2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06" name="Freeform 141"/>
              <p:cNvSpPr>
                <a:spLocks/>
              </p:cNvSpPr>
              <p:nvPr/>
            </p:nvSpPr>
            <p:spPr bwMode="auto">
              <a:xfrm>
                <a:off x="10179050" y="3384550"/>
                <a:ext cx="238125" cy="234950"/>
              </a:xfrm>
              <a:custGeom>
                <a:avLst/>
                <a:gdLst>
                  <a:gd name="T0" fmla="*/ 150 w 150"/>
                  <a:gd name="T1" fmla="*/ 138 h 148"/>
                  <a:gd name="T2" fmla="*/ 138 w 150"/>
                  <a:gd name="T3" fmla="*/ 148 h 148"/>
                  <a:gd name="T4" fmla="*/ 0 w 150"/>
                  <a:gd name="T5" fmla="*/ 12 h 148"/>
                  <a:gd name="T6" fmla="*/ 12 w 150"/>
                  <a:gd name="T7" fmla="*/ 0 h 148"/>
                  <a:gd name="T8" fmla="*/ 150 w 150"/>
                  <a:gd name="T9" fmla="*/ 138 h 148"/>
                </a:gdLst>
                <a:ahLst/>
                <a:cxnLst>
                  <a:cxn ang="0">
                    <a:pos x="T0" y="T1"/>
                  </a:cxn>
                  <a:cxn ang="0">
                    <a:pos x="T2" y="T3"/>
                  </a:cxn>
                  <a:cxn ang="0">
                    <a:pos x="T4" y="T5"/>
                  </a:cxn>
                  <a:cxn ang="0">
                    <a:pos x="T6" y="T7"/>
                  </a:cxn>
                  <a:cxn ang="0">
                    <a:pos x="T8" y="T9"/>
                  </a:cxn>
                </a:cxnLst>
                <a:rect l="0" t="0" r="r" b="b"/>
                <a:pathLst>
                  <a:path w="150" h="148">
                    <a:moveTo>
                      <a:pt x="150" y="138"/>
                    </a:moveTo>
                    <a:lnTo>
                      <a:pt x="138" y="148"/>
                    </a:lnTo>
                    <a:lnTo>
                      <a:pt x="0" y="12"/>
                    </a:lnTo>
                    <a:lnTo>
                      <a:pt x="12" y="0"/>
                    </a:lnTo>
                    <a:lnTo>
                      <a:pt x="150" y="13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07" name="Freeform 142"/>
              <p:cNvSpPr>
                <a:spLocks/>
              </p:cNvSpPr>
              <p:nvPr/>
            </p:nvSpPr>
            <p:spPr bwMode="auto">
              <a:xfrm>
                <a:off x="10261600" y="3371850"/>
                <a:ext cx="168275" cy="168275"/>
              </a:xfrm>
              <a:custGeom>
                <a:avLst/>
                <a:gdLst>
                  <a:gd name="T0" fmla="*/ 106 w 106"/>
                  <a:gd name="T1" fmla="*/ 94 h 106"/>
                  <a:gd name="T2" fmla="*/ 94 w 106"/>
                  <a:gd name="T3" fmla="*/ 106 h 106"/>
                  <a:gd name="T4" fmla="*/ 0 w 106"/>
                  <a:gd name="T5" fmla="*/ 12 h 106"/>
                  <a:gd name="T6" fmla="*/ 12 w 106"/>
                  <a:gd name="T7" fmla="*/ 0 h 106"/>
                  <a:gd name="T8" fmla="*/ 106 w 106"/>
                  <a:gd name="T9" fmla="*/ 94 h 106"/>
                </a:gdLst>
                <a:ahLst/>
                <a:cxnLst>
                  <a:cxn ang="0">
                    <a:pos x="T0" y="T1"/>
                  </a:cxn>
                  <a:cxn ang="0">
                    <a:pos x="T2" y="T3"/>
                  </a:cxn>
                  <a:cxn ang="0">
                    <a:pos x="T4" y="T5"/>
                  </a:cxn>
                  <a:cxn ang="0">
                    <a:pos x="T6" y="T7"/>
                  </a:cxn>
                  <a:cxn ang="0">
                    <a:pos x="T8" y="T9"/>
                  </a:cxn>
                </a:cxnLst>
                <a:rect l="0" t="0" r="r" b="b"/>
                <a:pathLst>
                  <a:path w="106" h="106">
                    <a:moveTo>
                      <a:pt x="106" y="94"/>
                    </a:moveTo>
                    <a:lnTo>
                      <a:pt x="94" y="106"/>
                    </a:lnTo>
                    <a:lnTo>
                      <a:pt x="0" y="12"/>
                    </a:lnTo>
                    <a:lnTo>
                      <a:pt x="12" y="0"/>
                    </a:lnTo>
                    <a:lnTo>
                      <a:pt x="106" y="94"/>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08" name="Freeform 143"/>
              <p:cNvSpPr>
                <a:spLocks/>
              </p:cNvSpPr>
              <p:nvPr/>
            </p:nvSpPr>
            <p:spPr bwMode="auto">
              <a:xfrm>
                <a:off x="9906000" y="3657600"/>
                <a:ext cx="238125" cy="238125"/>
              </a:xfrm>
              <a:custGeom>
                <a:avLst/>
                <a:gdLst>
                  <a:gd name="T0" fmla="*/ 150 w 150"/>
                  <a:gd name="T1" fmla="*/ 138 h 150"/>
                  <a:gd name="T2" fmla="*/ 138 w 150"/>
                  <a:gd name="T3" fmla="*/ 150 h 150"/>
                  <a:gd name="T4" fmla="*/ 0 w 150"/>
                  <a:gd name="T5" fmla="*/ 12 h 150"/>
                  <a:gd name="T6" fmla="*/ 12 w 150"/>
                  <a:gd name="T7" fmla="*/ 0 h 150"/>
                  <a:gd name="T8" fmla="*/ 150 w 150"/>
                  <a:gd name="T9" fmla="*/ 138 h 150"/>
                </a:gdLst>
                <a:ahLst/>
                <a:cxnLst>
                  <a:cxn ang="0">
                    <a:pos x="T0" y="T1"/>
                  </a:cxn>
                  <a:cxn ang="0">
                    <a:pos x="T2" y="T3"/>
                  </a:cxn>
                  <a:cxn ang="0">
                    <a:pos x="T4" y="T5"/>
                  </a:cxn>
                  <a:cxn ang="0">
                    <a:pos x="T6" y="T7"/>
                  </a:cxn>
                  <a:cxn ang="0">
                    <a:pos x="T8" y="T9"/>
                  </a:cxn>
                </a:cxnLst>
                <a:rect l="0" t="0" r="r" b="b"/>
                <a:pathLst>
                  <a:path w="150" h="150">
                    <a:moveTo>
                      <a:pt x="150" y="138"/>
                    </a:moveTo>
                    <a:lnTo>
                      <a:pt x="138" y="150"/>
                    </a:lnTo>
                    <a:lnTo>
                      <a:pt x="0" y="12"/>
                    </a:lnTo>
                    <a:lnTo>
                      <a:pt x="12" y="0"/>
                    </a:lnTo>
                    <a:lnTo>
                      <a:pt x="150" y="13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09" name="Freeform 144"/>
              <p:cNvSpPr>
                <a:spLocks/>
              </p:cNvSpPr>
              <p:nvPr/>
            </p:nvSpPr>
            <p:spPr bwMode="auto">
              <a:xfrm>
                <a:off x="9988550" y="3644900"/>
                <a:ext cx="168275" cy="168275"/>
              </a:xfrm>
              <a:custGeom>
                <a:avLst/>
                <a:gdLst>
                  <a:gd name="T0" fmla="*/ 106 w 106"/>
                  <a:gd name="T1" fmla="*/ 94 h 106"/>
                  <a:gd name="T2" fmla="*/ 94 w 106"/>
                  <a:gd name="T3" fmla="*/ 106 h 106"/>
                  <a:gd name="T4" fmla="*/ 0 w 106"/>
                  <a:gd name="T5" fmla="*/ 12 h 106"/>
                  <a:gd name="T6" fmla="*/ 10 w 106"/>
                  <a:gd name="T7" fmla="*/ 0 h 106"/>
                  <a:gd name="T8" fmla="*/ 106 w 106"/>
                  <a:gd name="T9" fmla="*/ 94 h 106"/>
                </a:gdLst>
                <a:ahLst/>
                <a:cxnLst>
                  <a:cxn ang="0">
                    <a:pos x="T0" y="T1"/>
                  </a:cxn>
                  <a:cxn ang="0">
                    <a:pos x="T2" y="T3"/>
                  </a:cxn>
                  <a:cxn ang="0">
                    <a:pos x="T4" y="T5"/>
                  </a:cxn>
                  <a:cxn ang="0">
                    <a:pos x="T6" y="T7"/>
                  </a:cxn>
                  <a:cxn ang="0">
                    <a:pos x="T8" y="T9"/>
                  </a:cxn>
                </a:cxnLst>
                <a:rect l="0" t="0" r="r" b="b"/>
                <a:pathLst>
                  <a:path w="106" h="106">
                    <a:moveTo>
                      <a:pt x="106" y="94"/>
                    </a:moveTo>
                    <a:lnTo>
                      <a:pt x="94" y="106"/>
                    </a:lnTo>
                    <a:lnTo>
                      <a:pt x="0" y="12"/>
                    </a:lnTo>
                    <a:lnTo>
                      <a:pt x="10" y="0"/>
                    </a:lnTo>
                    <a:lnTo>
                      <a:pt x="106" y="94"/>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10" name="Freeform 145"/>
              <p:cNvSpPr>
                <a:spLocks/>
              </p:cNvSpPr>
              <p:nvPr/>
            </p:nvSpPr>
            <p:spPr bwMode="auto">
              <a:xfrm>
                <a:off x="10166350" y="3463925"/>
                <a:ext cx="171450" cy="171450"/>
              </a:xfrm>
              <a:custGeom>
                <a:avLst/>
                <a:gdLst>
                  <a:gd name="T0" fmla="*/ 108 w 108"/>
                  <a:gd name="T1" fmla="*/ 96 h 108"/>
                  <a:gd name="T2" fmla="*/ 96 w 108"/>
                  <a:gd name="T3" fmla="*/ 108 h 108"/>
                  <a:gd name="T4" fmla="*/ 0 w 108"/>
                  <a:gd name="T5" fmla="*/ 12 h 108"/>
                  <a:gd name="T6" fmla="*/ 12 w 108"/>
                  <a:gd name="T7" fmla="*/ 0 h 108"/>
                  <a:gd name="T8" fmla="*/ 108 w 108"/>
                  <a:gd name="T9" fmla="*/ 96 h 108"/>
                </a:gdLst>
                <a:ahLst/>
                <a:cxnLst>
                  <a:cxn ang="0">
                    <a:pos x="T0" y="T1"/>
                  </a:cxn>
                  <a:cxn ang="0">
                    <a:pos x="T2" y="T3"/>
                  </a:cxn>
                  <a:cxn ang="0">
                    <a:pos x="T4" y="T5"/>
                  </a:cxn>
                  <a:cxn ang="0">
                    <a:pos x="T6" y="T7"/>
                  </a:cxn>
                  <a:cxn ang="0">
                    <a:pos x="T8" y="T9"/>
                  </a:cxn>
                </a:cxnLst>
                <a:rect l="0" t="0" r="r" b="b"/>
                <a:pathLst>
                  <a:path w="108" h="108">
                    <a:moveTo>
                      <a:pt x="108" y="96"/>
                    </a:moveTo>
                    <a:lnTo>
                      <a:pt x="96" y="108"/>
                    </a:lnTo>
                    <a:lnTo>
                      <a:pt x="0" y="12"/>
                    </a:lnTo>
                    <a:lnTo>
                      <a:pt x="12" y="0"/>
                    </a:lnTo>
                    <a:lnTo>
                      <a:pt x="108" y="96"/>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11" name="Freeform 146"/>
              <p:cNvSpPr>
                <a:spLocks/>
              </p:cNvSpPr>
              <p:nvPr/>
            </p:nvSpPr>
            <p:spPr bwMode="auto">
              <a:xfrm>
                <a:off x="10455275" y="3111500"/>
                <a:ext cx="234950" cy="234950"/>
              </a:xfrm>
              <a:custGeom>
                <a:avLst/>
                <a:gdLst>
                  <a:gd name="T0" fmla="*/ 148 w 148"/>
                  <a:gd name="T1" fmla="*/ 136 h 148"/>
                  <a:gd name="T2" fmla="*/ 136 w 148"/>
                  <a:gd name="T3" fmla="*/ 148 h 148"/>
                  <a:gd name="T4" fmla="*/ 0 w 148"/>
                  <a:gd name="T5" fmla="*/ 12 h 148"/>
                  <a:gd name="T6" fmla="*/ 12 w 148"/>
                  <a:gd name="T7" fmla="*/ 0 h 148"/>
                  <a:gd name="T8" fmla="*/ 148 w 148"/>
                  <a:gd name="T9" fmla="*/ 136 h 148"/>
                </a:gdLst>
                <a:ahLst/>
                <a:cxnLst>
                  <a:cxn ang="0">
                    <a:pos x="T0" y="T1"/>
                  </a:cxn>
                  <a:cxn ang="0">
                    <a:pos x="T2" y="T3"/>
                  </a:cxn>
                  <a:cxn ang="0">
                    <a:pos x="T4" y="T5"/>
                  </a:cxn>
                  <a:cxn ang="0">
                    <a:pos x="T6" y="T7"/>
                  </a:cxn>
                  <a:cxn ang="0">
                    <a:pos x="T8" y="T9"/>
                  </a:cxn>
                </a:cxnLst>
                <a:rect l="0" t="0" r="r" b="b"/>
                <a:pathLst>
                  <a:path w="148" h="148">
                    <a:moveTo>
                      <a:pt x="148" y="136"/>
                    </a:moveTo>
                    <a:lnTo>
                      <a:pt x="136" y="148"/>
                    </a:lnTo>
                    <a:lnTo>
                      <a:pt x="0" y="12"/>
                    </a:lnTo>
                    <a:lnTo>
                      <a:pt x="12" y="0"/>
                    </a:lnTo>
                    <a:lnTo>
                      <a:pt x="148" y="136"/>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12" name="Freeform 147"/>
              <p:cNvSpPr>
                <a:spLocks/>
              </p:cNvSpPr>
              <p:nvPr/>
            </p:nvSpPr>
            <p:spPr bwMode="auto">
              <a:xfrm>
                <a:off x="10439400" y="3190875"/>
                <a:ext cx="171450" cy="171450"/>
              </a:xfrm>
              <a:custGeom>
                <a:avLst/>
                <a:gdLst>
                  <a:gd name="T0" fmla="*/ 108 w 108"/>
                  <a:gd name="T1" fmla="*/ 96 h 108"/>
                  <a:gd name="T2" fmla="*/ 96 w 108"/>
                  <a:gd name="T3" fmla="*/ 108 h 108"/>
                  <a:gd name="T4" fmla="*/ 0 w 108"/>
                  <a:gd name="T5" fmla="*/ 12 h 108"/>
                  <a:gd name="T6" fmla="*/ 12 w 108"/>
                  <a:gd name="T7" fmla="*/ 0 h 108"/>
                  <a:gd name="T8" fmla="*/ 108 w 108"/>
                  <a:gd name="T9" fmla="*/ 96 h 108"/>
                </a:gdLst>
                <a:ahLst/>
                <a:cxnLst>
                  <a:cxn ang="0">
                    <a:pos x="T0" y="T1"/>
                  </a:cxn>
                  <a:cxn ang="0">
                    <a:pos x="T2" y="T3"/>
                  </a:cxn>
                  <a:cxn ang="0">
                    <a:pos x="T4" y="T5"/>
                  </a:cxn>
                  <a:cxn ang="0">
                    <a:pos x="T6" y="T7"/>
                  </a:cxn>
                  <a:cxn ang="0">
                    <a:pos x="T8" y="T9"/>
                  </a:cxn>
                </a:cxnLst>
                <a:rect l="0" t="0" r="r" b="b"/>
                <a:pathLst>
                  <a:path w="108" h="108">
                    <a:moveTo>
                      <a:pt x="108" y="96"/>
                    </a:moveTo>
                    <a:lnTo>
                      <a:pt x="96" y="108"/>
                    </a:lnTo>
                    <a:lnTo>
                      <a:pt x="0" y="12"/>
                    </a:lnTo>
                    <a:lnTo>
                      <a:pt x="12" y="0"/>
                    </a:lnTo>
                    <a:lnTo>
                      <a:pt x="108" y="96"/>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13" name="Freeform 148"/>
              <p:cNvSpPr>
                <a:spLocks/>
              </p:cNvSpPr>
              <p:nvPr/>
            </p:nvSpPr>
            <p:spPr bwMode="auto">
              <a:xfrm>
                <a:off x="10131425" y="3609975"/>
                <a:ext cx="161925" cy="161925"/>
              </a:xfrm>
              <a:custGeom>
                <a:avLst/>
                <a:gdLst>
                  <a:gd name="T0" fmla="*/ 26 w 102"/>
                  <a:gd name="T1" fmla="*/ 24 h 102"/>
                  <a:gd name="T2" fmla="*/ 28 w 102"/>
                  <a:gd name="T3" fmla="*/ 6 h 102"/>
                  <a:gd name="T4" fmla="*/ 44 w 102"/>
                  <a:gd name="T5" fmla="*/ 16 h 102"/>
                  <a:gd name="T6" fmla="*/ 56 w 102"/>
                  <a:gd name="T7" fmla="*/ 0 h 102"/>
                  <a:gd name="T8" fmla="*/ 64 w 102"/>
                  <a:gd name="T9" fmla="*/ 16 h 102"/>
                  <a:gd name="T10" fmla="*/ 82 w 102"/>
                  <a:gd name="T11" fmla="*/ 10 h 102"/>
                  <a:gd name="T12" fmla="*/ 82 w 102"/>
                  <a:gd name="T13" fmla="*/ 30 h 102"/>
                  <a:gd name="T14" fmla="*/ 100 w 102"/>
                  <a:gd name="T15" fmla="*/ 34 h 102"/>
                  <a:gd name="T16" fmla="*/ 88 w 102"/>
                  <a:gd name="T17" fmla="*/ 48 h 102"/>
                  <a:gd name="T18" fmla="*/ 102 w 102"/>
                  <a:gd name="T19" fmla="*/ 62 h 102"/>
                  <a:gd name="T20" fmla="*/ 84 w 102"/>
                  <a:gd name="T21" fmla="*/ 68 h 102"/>
                  <a:gd name="T22" fmla="*/ 88 w 102"/>
                  <a:gd name="T23" fmla="*/ 88 h 102"/>
                  <a:gd name="T24" fmla="*/ 70 w 102"/>
                  <a:gd name="T25" fmla="*/ 84 h 102"/>
                  <a:gd name="T26" fmla="*/ 64 w 102"/>
                  <a:gd name="T27" fmla="*/ 102 h 102"/>
                  <a:gd name="T28" fmla="*/ 50 w 102"/>
                  <a:gd name="T29" fmla="*/ 88 h 102"/>
                  <a:gd name="T30" fmla="*/ 34 w 102"/>
                  <a:gd name="T31" fmla="*/ 100 h 102"/>
                  <a:gd name="T32" fmla="*/ 30 w 102"/>
                  <a:gd name="T33" fmla="*/ 80 h 102"/>
                  <a:gd name="T34" fmla="*/ 12 w 102"/>
                  <a:gd name="T35" fmla="*/ 82 h 102"/>
                  <a:gd name="T36" fmla="*/ 18 w 102"/>
                  <a:gd name="T37" fmla="*/ 64 h 102"/>
                  <a:gd name="T38" fmla="*/ 0 w 102"/>
                  <a:gd name="T39" fmla="*/ 54 h 102"/>
                  <a:gd name="T40" fmla="*/ 16 w 102"/>
                  <a:gd name="T41" fmla="*/ 44 h 102"/>
                  <a:gd name="T42" fmla="*/ 6 w 102"/>
                  <a:gd name="T43" fmla="*/ 26 h 102"/>
                  <a:gd name="T44" fmla="*/ 26 w 102"/>
                  <a:gd name="T45" fmla="*/ 2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2" h="102">
                    <a:moveTo>
                      <a:pt x="26" y="24"/>
                    </a:moveTo>
                    <a:lnTo>
                      <a:pt x="28" y="6"/>
                    </a:lnTo>
                    <a:lnTo>
                      <a:pt x="44" y="16"/>
                    </a:lnTo>
                    <a:lnTo>
                      <a:pt x="56" y="0"/>
                    </a:lnTo>
                    <a:lnTo>
                      <a:pt x="64" y="16"/>
                    </a:lnTo>
                    <a:lnTo>
                      <a:pt x="82" y="10"/>
                    </a:lnTo>
                    <a:lnTo>
                      <a:pt x="82" y="30"/>
                    </a:lnTo>
                    <a:lnTo>
                      <a:pt x="100" y="34"/>
                    </a:lnTo>
                    <a:lnTo>
                      <a:pt x="88" y="48"/>
                    </a:lnTo>
                    <a:lnTo>
                      <a:pt x="102" y="62"/>
                    </a:lnTo>
                    <a:lnTo>
                      <a:pt x="84" y="68"/>
                    </a:lnTo>
                    <a:lnTo>
                      <a:pt x="88" y="88"/>
                    </a:lnTo>
                    <a:lnTo>
                      <a:pt x="70" y="84"/>
                    </a:lnTo>
                    <a:lnTo>
                      <a:pt x="64" y="102"/>
                    </a:lnTo>
                    <a:lnTo>
                      <a:pt x="50" y="88"/>
                    </a:lnTo>
                    <a:lnTo>
                      <a:pt x="34" y="100"/>
                    </a:lnTo>
                    <a:lnTo>
                      <a:pt x="30" y="80"/>
                    </a:lnTo>
                    <a:lnTo>
                      <a:pt x="12" y="82"/>
                    </a:lnTo>
                    <a:lnTo>
                      <a:pt x="18" y="64"/>
                    </a:lnTo>
                    <a:lnTo>
                      <a:pt x="0" y="54"/>
                    </a:lnTo>
                    <a:lnTo>
                      <a:pt x="16" y="44"/>
                    </a:lnTo>
                    <a:lnTo>
                      <a:pt x="6" y="26"/>
                    </a:lnTo>
                    <a:lnTo>
                      <a:pt x="26" y="24"/>
                    </a:lnTo>
                    <a:close/>
                  </a:path>
                </a:pathLst>
              </a:custGeom>
              <a:solidFill>
                <a:srgbClr val="0E2A4B"/>
              </a:solidFill>
              <a:ln w="12700">
                <a:solidFill>
                  <a:srgbClr val="F4F7F9"/>
                </a:solidFill>
                <a:prstDash val="solid"/>
                <a:round/>
                <a:headEnd/>
                <a:tailEnd/>
              </a:ln>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14" name="Freeform 149"/>
              <p:cNvSpPr>
                <a:spLocks/>
              </p:cNvSpPr>
              <p:nvPr/>
            </p:nvSpPr>
            <p:spPr bwMode="auto">
              <a:xfrm>
                <a:off x="10131425" y="3609975"/>
                <a:ext cx="161925" cy="161925"/>
              </a:xfrm>
              <a:custGeom>
                <a:avLst/>
                <a:gdLst>
                  <a:gd name="T0" fmla="*/ 26 w 102"/>
                  <a:gd name="T1" fmla="*/ 24 h 102"/>
                  <a:gd name="T2" fmla="*/ 28 w 102"/>
                  <a:gd name="T3" fmla="*/ 6 h 102"/>
                  <a:gd name="T4" fmla="*/ 44 w 102"/>
                  <a:gd name="T5" fmla="*/ 16 h 102"/>
                  <a:gd name="T6" fmla="*/ 56 w 102"/>
                  <a:gd name="T7" fmla="*/ 0 h 102"/>
                  <a:gd name="T8" fmla="*/ 64 w 102"/>
                  <a:gd name="T9" fmla="*/ 16 h 102"/>
                  <a:gd name="T10" fmla="*/ 82 w 102"/>
                  <a:gd name="T11" fmla="*/ 10 h 102"/>
                  <a:gd name="T12" fmla="*/ 82 w 102"/>
                  <a:gd name="T13" fmla="*/ 30 h 102"/>
                  <a:gd name="T14" fmla="*/ 100 w 102"/>
                  <a:gd name="T15" fmla="*/ 34 h 102"/>
                  <a:gd name="T16" fmla="*/ 88 w 102"/>
                  <a:gd name="T17" fmla="*/ 48 h 102"/>
                  <a:gd name="T18" fmla="*/ 102 w 102"/>
                  <a:gd name="T19" fmla="*/ 62 h 102"/>
                  <a:gd name="T20" fmla="*/ 84 w 102"/>
                  <a:gd name="T21" fmla="*/ 68 h 102"/>
                  <a:gd name="T22" fmla="*/ 88 w 102"/>
                  <a:gd name="T23" fmla="*/ 88 h 102"/>
                  <a:gd name="T24" fmla="*/ 70 w 102"/>
                  <a:gd name="T25" fmla="*/ 84 h 102"/>
                  <a:gd name="T26" fmla="*/ 64 w 102"/>
                  <a:gd name="T27" fmla="*/ 102 h 102"/>
                  <a:gd name="T28" fmla="*/ 50 w 102"/>
                  <a:gd name="T29" fmla="*/ 88 h 102"/>
                  <a:gd name="T30" fmla="*/ 34 w 102"/>
                  <a:gd name="T31" fmla="*/ 100 h 102"/>
                  <a:gd name="T32" fmla="*/ 30 w 102"/>
                  <a:gd name="T33" fmla="*/ 80 h 102"/>
                  <a:gd name="T34" fmla="*/ 12 w 102"/>
                  <a:gd name="T35" fmla="*/ 82 h 102"/>
                  <a:gd name="T36" fmla="*/ 18 w 102"/>
                  <a:gd name="T37" fmla="*/ 64 h 102"/>
                  <a:gd name="T38" fmla="*/ 0 w 102"/>
                  <a:gd name="T39" fmla="*/ 54 h 102"/>
                  <a:gd name="T40" fmla="*/ 16 w 102"/>
                  <a:gd name="T41" fmla="*/ 44 h 102"/>
                  <a:gd name="T42" fmla="*/ 6 w 102"/>
                  <a:gd name="T43" fmla="*/ 26 h 102"/>
                  <a:gd name="T44" fmla="*/ 26 w 102"/>
                  <a:gd name="T45" fmla="*/ 2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2" h="102">
                    <a:moveTo>
                      <a:pt x="26" y="24"/>
                    </a:moveTo>
                    <a:lnTo>
                      <a:pt x="28" y="6"/>
                    </a:lnTo>
                    <a:lnTo>
                      <a:pt x="44" y="16"/>
                    </a:lnTo>
                    <a:lnTo>
                      <a:pt x="56" y="0"/>
                    </a:lnTo>
                    <a:lnTo>
                      <a:pt x="64" y="16"/>
                    </a:lnTo>
                    <a:lnTo>
                      <a:pt x="82" y="10"/>
                    </a:lnTo>
                    <a:lnTo>
                      <a:pt x="82" y="30"/>
                    </a:lnTo>
                    <a:lnTo>
                      <a:pt x="100" y="34"/>
                    </a:lnTo>
                    <a:lnTo>
                      <a:pt x="88" y="48"/>
                    </a:lnTo>
                    <a:lnTo>
                      <a:pt x="102" y="62"/>
                    </a:lnTo>
                    <a:lnTo>
                      <a:pt x="84" y="68"/>
                    </a:lnTo>
                    <a:lnTo>
                      <a:pt x="88" y="88"/>
                    </a:lnTo>
                    <a:lnTo>
                      <a:pt x="70" y="84"/>
                    </a:lnTo>
                    <a:lnTo>
                      <a:pt x="64" y="102"/>
                    </a:lnTo>
                    <a:lnTo>
                      <a:pt x="50" y="88"/>
                    </a:lnTo>
                    <a:lnTo>
                      <a:pt x="34" y="100"/>
                    </a:lnTo>
                    <a:lnTo>
                      <a:pt x="30" y="80"/>
                    </a:lnTo>
                    <a:lnTo>
                      <a:pt x="12" y="82"/>
                    </a:lnTo>
                    <a:lnTo>
                      <a:pt x="18" y="64"/>
                    </a:lnTo>
                    <a:lnTo>
                      <a:pt x="0" y="54"/>
                    </a:lnTo>
                    <a:lnTo>
                      <a:pt x="16" y="44"/>
                    </a:lnTo>
                    <a:lnTo>
                      <a:pt x="6" y="26"/>
                    </a:lnTo>
                    <a:lnTo>
                      <a:pt x="26" y="24"/>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15" name="Freeform 150"/>
              <p:cNvSpPr>
                <a:spLocks/>
              </p:cNvSpPr>
              <p:nvPr/>
            </p:nvSpPr>
            <p:spPr bwMode="auto">
              <a:xfrm>
                <a:off x="10302875" y="3232150"/>
                <a:ext cx="158750" cy="161925"/>
              </a:xfrm>
              <a:custGeom>
                <a:avLst/>
                <a:gdLst>
                  <a:gd name="T0" fmla="*/ 24 w 100"/>
                  <a:gd name="T1" fmla="*/ 26 h 102"/>
                  <a:gd name="T2" fmla="*/ 26 w 100"/>
                  <a:gd name="T3" fmla="*/ 6 h 102"/>
                  <a:gd name="T4" fmla="*/ 42 w 100"/>
                  <a:gd name="T5" fmla="*/ 16 h 102"/>
                  <a:gd name="T6" fmla="*/ 54 w 100"/>
                  <a:gd name="T7" fmla="*/ 0 h 102"/>
                  <a:gd name="T8" fmla="*/ 64 w 100"/>
                  <a:gd name="T9" fmla="*/ 18 h 102"/>
                  <a:gd name="T10" fmla="*/ 80 w 100"/>
                  <a:gd name="T11" fmla="*/ 10 h 102"/>
                  <a:gd name="T12" fmla="*/ 80 w 100"/>
                  <a:gd name="T13" fmla="*/ 30 h 102"/>
                  <a:gd name="T14" fmla="*/ 98 w 100"/>
                  <a:gd name="T15" fmla="*/ 34 h 102"/>
                  <a:gd name="T16" fmla="*/ 88 w 100"/>
                  <a:gd name="T17" fmla="*/ 50 h 102"/>
                  <a:gd name="T18" fmla="*/ 100 w 100"/>
                  <a:gd name="T19" fmla="*/ 62 h 102"/>
                  <a:gd name="T20" fmla="*/ 82 w 100"/>
                  <a:gd name="T21" fmla="*/ 70 h 102"/>
                  <a:gd name="T22" fmla="*/ 86 w 100"/>
                  <a:gd name="T23" fmla="*/ 88 h 102"/>
                  <a:gd name="T24" fmla="*/ 68 w 100"/>
                  <a:gd name="T25" fmla="*/ 84 h 102"/>
                  <a:gd name="T26" fmla="*/ 62 w 100"/>
                  <a:gd name="T27" fmla="*/ 102 h 102"/>
                  <a:gd name="T28" fmla="*/ 48 w 100"/>
                  <a:gd name="T29" fmla="*/ 88 h 102"/>
                  <a:gd name="T30" fmla="*/ 32 w 100"/>
                  <a:gd name="T31" fmla="*/ 100 h 102"/>
                  <a:gd name="T32" fmla="*/ 28 w 100"/>
                  <a:gd name="T33" fmla="*/ 82 h 102"/>
                  <a:gd name="T34" fmla="*/ 10 w 100"/>
                  <a:gd name="T35" fmla="*/ 82 h 102"/>
                  <a:gd name="T36" fmla="*/ 16 w 100"/>
                  <a:gd name="T37" fmla="*/ 64 h 102"/>
                  <a:gd name="T38" fmla="*/ 0 w 100"/>
                  <a:gd name="T39" fmla="*/ 54 h 102"/>
                  <a:gd name="T40" fmla="*/ 14 w 100"/>
                  <a:gd name="T41" fmla="*/ 44 h 102"/>
                  <a:gd name="T42" fmla="*/ 6 w 100"/>
                  <a:gd name="T43" fmla="*/ 26 h 102"/>
                  <a:gd name="T44" fmla="*/ 24 w 100"/>
                  <a:gd name="T45" fmla="*/ 2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102">
                    <a:moveTo>
                      <a:pt x="24" y="26"/>
                    </a:moveTo>
                    <a:lnTo>
                      <a:pt x="26" y="6"/>
                    </a:lnTo>
                    <a:lnTo>
                      <a:pt x="42" y="16"/>
                    </a:lnTo>
                    <a:lnTo>
                      <a:pt x="54" y="0"/>
                    </a:lnTo>
                    <a:lnTo>
                      <a:pt x="64" y="18"/>
                    </a:lnTo>
                    <a:lnTo>
                      <a:pt x="80" y="10"/>
                    </a:lnTo>
                    <a:lnTo>
                      <a:pt x="80" y="30"/>
                    </a:lnTo>
                    <a:lnTo>
                      <a:pt x="98" y="34"/>
                    </a:lnTo>
                    <a:lnTo>
                      <a:pt x="88" y="50"/>
                    </a:lnTo>
                    <a:lnTo>
                      <a:pt x="100" y="62"/>
                    </a:lnTo>
                    <a:lnTo>
                      <a:pt x="82" y="70"/>
                    </a:lnTo>
                    <a:lnTo>
                      <a:pt x="86" y="88"/>
                    </a:lnTo>
                    <a:lnTo>
                      <a:pt x="68" y="84"/>
                    </a:lnTo>
                    <a:lnTo>
                      <a:pt x="62" y="102"/>
                    </a:lnTo>
                    <a:lnTo>
                      <a:pt x="48" y="88"/>
                    </a:lnTo>
                    <a:lnTo>
                      <a:pt x="32" y="100"/>
                    </a:lnTo>
                    <a:lnTo>
                      <a:pt x="28" y="82"/>
                    </a:lnTo>
                    <a:lnTo>
                      <a:pt x="10" y="82"/>
                    </a:lnTo>
                    <a:lnTo>
                      <a:pt x="16" y="64"/>
                    </a:lnTo>
                    <a:lnTo>
                      <a:pt x="0" y="54"/>
                    </a:lnTo>
                    <a:lnTo>
                      <a:pt x="14" y="44"/>
                    </a:lnTo>
                    <a:lnTo>
                      <a:pt x="6" y="26"/>
                    </a:lnTo>
                    <a:lnTo>
                      <a:pt x="24" y="26"/>
                    </a:lnTo>
                    <a:close/>
                  </a:path>
                </a:pathLst>
              </a:custGeom>
              <a:solidFill>
                <a:srgbClr val="0E2A4B"/>
              </a:solidFill>
              <a:ln w="12700">
                <a:solidFill>
                  <a:srgbClr val="F4F7F9"/>
                </a:solidFill>
                <a:prstDash val="solid"/>
                <a:round/>
                <a:headEnd/>
                <a:tailEnd/>
              </a:ln>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16" name="Freeform 151"/>
              <p:cNvSpPr>
                <a:spLocks/>
              </p:cNvSpPr>
              <p:nvPr/>
            </p:nvSpPr>
            <p:spPr bwMode="auto">
              <a:xfrm>
                <a:off x="10302875" y="3232150"/>
                <a:ext cx="158750" cy="161925"/>
              </a:xfrm>
              <a:custGeom>
                <a:avLst/>
                <a:gdLst>
                  <a:gd name="T0" fmla="*/ 24 w 100"/>
                  <a:gd name="T1" fmla="*/ 26 h 102"/>
                  <a:gd name="T2" fmla="*/ 26 w 100"/>
                  <a:gd name="T3" fmla="*/ 6 h 102"/>
                  <a:gd name="T4" fmla="*/ 42 w 100"/>
                  <a:gd name="T5" fmla="*/ 16 h 102"/>
                  <a:gd name="T6" fmla="*/ 54 w 100"/>
                  <a:gd name="T7" fmla="*/ 0 h 102"/>
                  <a:gd name="T8" fmla="*/ 64 w 100"/>
                  <a:gd name="T9" fmla="*/ 18 h 102"/>
                  <a:gd name="T10" fmla="*/ 80 w 100"/>
                  <a:gd name="T11" fmla="*/ 10 h 102"/>
                  <a:gd name="T12" fmla="*/ 80 w 100"/>
                  <a:gd name="T13" fmla="*/ 30 h 102"/>
                  <a:gd name="T14" fmla="*/ 98 w 100"/>
                  <a:gd name="T15" fmla="*/ 34 h 102"/>
                  <a:gd name="T16" fmla="*/ 88 w 100"/>
                  <a:gd name="T17" fmla="*/ 50 h 102"/>
                  <a:gd name="T18" fmla="*/ 100 w 100"/>
                  <a:gd name="T19" fmla="*/ 62 h 102"/>
                  <a:gd name="T20" fmla="*/ 82 w 100"/>
                  <a:gd name="T21" fmla="*/ 70 h 102"/>
                  <a:gd name="T22" fmla="*/ 86 w 100"/>
                  <a:gd name="T23" fmla="*/ 88 h 102"/>
                  <a:gd name="T24" fmla="*/ 68 w 100"/>
                  <a:gd name="T25" fmla="*/ 84 h 102"/>
                  <a:gd name="T26" fmla="*/ 62 w 100"/>
                  <a:gd name="T27" fmla="*/ 102 h 102"/>
                  <a:gd name="T28" fmla="*/ 48 w 100"/>
                  <a:gd name="T29" fmla="*/ 88 h 102"/>
                  <a:gd name="T30" fmla="*/ 32 w 100"/>
                  <a:gd name="T31" fmla="*/ 100 h 102"/>
                  <a:gd name="T32" fmla="*/ 28 w 100"/>
                  <a:gd name="T33" fmla="*/ 82 h 102"/>
                  <a:gd name="T34" fmla="*/ 10 w 100"/>
                  <a:gd name="T35" fmla="*/ 82 h 102"/>
                  <a:gd name="T36" fmla="*/ 16 w 100"/>
                  <a:gd name="T37" fmla="*/ 64 h 102"/>
                  <a:gd name="T38" fmla="*/ 0 w 100"/>
                  <a:gd name="T39" fmla="*/ 54 h 102"/>
                  <a:gd name="T40" fmla="*/ 14 w 100"/>
                  <a:gd name="T41" fmla="*/ 44 h 102"/>
                  <a:gd name="T42" fmla="*/ 6 w 100"/>
                  <a:gd name="T43" fmla="*/ 26 h 102"/>
                  <a:gd name="T44" fmla="*/ 24 w 100"/>
                  <a:gd name="T45" fmla="*/ 2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102">
                    <a:moveTo>
                      <a:pt x="24" y="26"/>
                    </a:moveTo>
                    <a:lnTo>
                      <a:pt x="26" y="6"/>
                    </a:lnTo>
                    <a:lnTo>
                      <a:pt x="42" y="16"/>
                    </a:lnTo>
                    <a:lnTo>
                      <a:pt x="54" y="0"/>
                    </a:lnTo>
                    <a:lnTo>
                      <a:pt x="64" y="18"/>
                    </a:lnTo>
                    <a:lnTo>
                      <a:pt x="80" y="10"/>
                    </a:lnTo>
                    <a:lnTo>
                      <a:pt x="80" y="30"/>
                    </a:lnTo>
                    <a:lnTo>
                      <a:pt x="98" y="34"/>
                    </a:lnTo>
                    <a:lnTo>
                      <a:pt x="88" y="50"/>
                    </a:lnTo>
                    <a:lnTo>
                      <a:pt x="100" y="62"/>
                    </a:lnTo>
                    <a:lnTo>
                      <a:pt x="82" y="70"/>
                    </a:lnTo>
                    <a:lnTo>
                      <a:pt x="86" y="88"/>
                    </a:lnTo>
                    <a:lnTo>
                      <a:pt x="68" y="84"/>
                    </a:lnTo>
                    <a:lnTo>
                      <a:pt x="62" y="102"/>
                    </a:lnTo>
                    <a:lnTo>
                      <a:pt x="48" y="88"/>
                    </a:lnTo>
                    <a:lnTo>
                      <a:pt x="32" y="100"/>
                    </a:lnTo>
                    <a:lnTo>
                      <a:pt x="28" y="82"/>
                    </a:lnTo>
                    <a:lnTo>
                      <a:pt x="10" y="82"/>
                    </a:lnTo>
                    <a:lnTo>
                      <a:pt x="16" y="64"/>
                    </a:lnTo>
                    <a:lnTo>
                      <a:pt x="0" y="54"/>
                    </a:lnTo>
                    <a:lnTo>
                      <a:pt x="14" y="44"/>
                    </a:lnTo>
                    <a:lnTo>
                      <a:pt x="6" y="26"/>
                    </a:lnTo>
                    <a:lnTo>
                      <a:pt x="24" y="26"/>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grpSp>
      </p:grpSp>
      <p:sp>
        <p:nvSpPr>
          <p:cNvPr id="122" name="TextBox 121">
            <a:extLst>
              <a:ext uri="{FF2B5EF4-FFF2-40B4-BE49-F238E27FC236}">
                <a16:creationId xmlns:a16="http://schemas.microsoft.com/office/drawing/2014/main" xmlns="" id="{5C4125F0-A293-4DF7-9C30-5810DE902D50}"/>
              </a:ext>
            </a:extLst>
          </p:cNvPr>
          <p:cNvSpPr txBox="1"/>
          <p:nvPr/>
        </p:nvSpPr>
        <p:spPr>
          <a:xfrm>
            <a:off x="1020417" y="3273287"/>
            <a:ext cx="2663688" cy="1107996"/>
          </a:xfrm>
          <a:prstGeom prst="rect">
            <a:avLst/>
          </a:prstGeom>
          <a:noFill/>
        </p:spPr>
        <p:txBody>
          <a:bodyPr wrap="square" rtlCol="0">
            <a:spAutoFit/>
          </a:bodyPr>
          <a:lstStyle/>
          <a:p>
            <a:pPr algn="r"/>
            <a:r>
              <a:rPr lang="en-US" sz="2200" dirty="0">
                <a:solidFill>
                  <a:prstClr val="black"/>
                </a:solidFill>
              </a:rPr>
              <a:t>&gt;</a:t>
            </a:r>
            <a:r>
              <a:rPr lang="en-US" sz="2200" dirty="0">
                <a:solidFill>
                  <a:prstClr val="black"/>
                </a:solidFill>
                <a:latin typeface="Arial" charset="0"/>
                <a:ea typeface="Arial" charset="0"/>
                <a:cs typeface="Arial" charset="0"/>
              </a:rPr>
              <a:t>16 million medical encounters with Michigan Medicine</a:t>
            </a:r>
          </a:p>
        </p:txBody>
      </p:sp>
      <p:sp>
        <p:nvSpPr>
          <p:cNvPr id="123" name="TextBox 122">
            <a:extLst>
              <a:ext uri="{FF2B5EF4-FFF2-40B4-BE49-F238E27FC236}">
                <a16:creationId xmlns:a16="http://schemas.microsoft.com/office/drawing/2014/main" xmlns="" id="{48C108A4-2ED2-40C7-9A82-FA7E15A88425}"/>
              </a:ext>
            </a:extLst>
          </p:cNvPr>
          <p:cNvSpPr txBox="1"/>
          <p:nvPr/>
        </p:nvSpPr>
        <p:spPr>
          <a:xfrm>
            <a:off x="7871792" y="3432313"/>
            <a:ext cx="3299791" cy="769441"/>
          </a:xfrm>
          <a:prstGeom prst="rect">
            <a:avLst/>
          </a:prstGeom>
          <a:noFill/>
        </p:spPr>
        <p:txBody>
          <a:bodyPr wrap="square" rtlCol="0">
            <a:spAutoFit/>
          </a:bodyPr>
          <a:lstStyle/>
          <a:p>
            <a:r>
              <a:rPr lang="en-US" sz="2200" dirty="0">
                <a:solidFill>
                  <a:prstClr val="black"/>
                </a:solidFill>
                <a:latin typeface="Arial" charset="0"/>
                <a:ea typeface="Arial" charset="0"/>
                <a:cs typeface="Arial" charset="0"/>
              </a:rPr>
              <a:t>&gt;20 million genetic variants per sample</a:t>
            </a:r>
          </a:p>
        </p:txBody>
      </p:sp>
      <p:sp>
        <p:nvSpPr>
          <p:cNvPr id="124" name="TextBox 123">
            <a:extLst>
              <a:ext uri="{FF2B5EF4-FFF2-40B4-BE49-F238E27FC236}">
                <a16:creationId xmlns:a16="http://schemas.microsoft.com/office/drawing/2014/main" xmlns="" id="{B5FA7138-D75B-4116-8110-72C85A6ABE1B}"/>
              </a:ext>
            </a:extLst>
          </p:cNvPr>
          <p:cNvSpPr txBox="1"/>
          <p:nvPr/>
        </p:nvSpPr>
        <p:spPr>
          <a:xfrm>
            <a:off x="4200937" y="5082873"/>
            <a:ext cx="5083335" cy="430887"/>
          </a:xfrm>
          <a:prstGeom prst="rect">
            <a:avLst/>
          </a:prstGeom>
          <a:noFill/>
        </p:spPr>
        <p:txBody>
          <a:bodyPr wrap="square" rtlCol="0">
            <a:spAutoFit/>
          </a:bodyPr>
          <a:lstStyle/>
          <a:p>
            <a:r>
              <a:rPr lang="en-US" sz="2200" dirty="0">
                <a:solidFill>
                  <a:prstClr val="black"/>
                </a:solidFill>
                <a:latin typeface="Arial" charset="0"/>
                <a:ea typeface="Arial" charset="0"/>
                <a:cs typeface="Arial" charset="0"/>
              </a:rPr>
              <a:t>65,000 consented samples (5/2019)</a:t>
            </a:r>
          </a:p>
        </p:txBody>
      </p:sp>
    </p:spTree>
    <p:extLst>
      <p:ext uri="{BB962C8B-B14F-4D97-AF65-F5344CB8AC3E}">
        <p14:creationId xmlns:p14="http://schemas.microsoft.com/office/powerpoint/2010/main" val="18832420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721" y="373607"/>
            <a:ext cx="8037445" cy="686567"/>
          </a:xfrm>
        </p:spPr>
        <p:txBody>
          <a:bodyPr vert="horz" lIns="91440" tIns="45720" rIns="91440" bIns="45720" rtlCol="0" anchor="t">
            <a:normAutofit/>
          </a:bodyPr>
          <a:lstStyle/>
          <a:p>
            <a:r>
              <a:rPr lang="en-US" dirty="0"/>
              <a:t>And getting BIGGER</a:t>
            </a:r>
          </a:p>
        </p:txBody>
      </p:sp>
      <p:sp>
        <p:nvSpPr>
          <p:cNvPr id="5" name="Oval 4"/>
          <p:cNvSpPr/>
          <p:nvPr/>
        </p:nvSpPr>
        <p:spPr>
          <a:xfrm>
            <a:off x="5383615" y="3733153"/>
            <a:ext cx="1584251" cy="1265275"/>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a:defRPr/>
            </a:pPr>
            <a:r>
              <a:rPr lang="en-US" sz="2400" kern="0" dirty="0">
                <a:solidFill>
                  <a:prstClr val="white"/>
                </a:solidFill>
              </a:rPr>
              <a:t>Patient</a:t>
            </a:r>
          </a:p>
          <a:p>
            <a:pPr algn="ctr">
              <a:defRPr/>
            </a:pPr>
            <a:endParaRPr lang="en-US" sz="2400" kern="0" dirty="0">
              <a:solidFill>
                <a:prstClr val="white"/>
              </a:solidFill>
            </a:endParaRPr>
          </a:p>
          <a:p>
            <a:pPr algn="ctr">
              <a:defRPr/>
            </a:pPr>
            <a:endParaRPr lang="en-US" sz="2400" kern="0" dirty="0">
              <a:solidFill>
                <a:prstClr val="white"/>
              </a:solidFill>
            </a:endParaRPr>
          </a:p>
        </p:txBody>
      </p:sp>
      <p:sp>
        <p:nvSpPr>
          <p:cNvPr id="6" name="Rounded Rectangle 5"/>
          <p:cNvSpPr/>
          <p:nvPr/>
        </p:nvSpPr>
        <p:spPr>
          <a:xfrm>
            <a:off x="2981739" y="2133599"/>
            <a:ext cx="2962695" cy="996469"/>
          </a:xfrm>
          <a:prstGeom prst="roundRect">
            <a:avLst/>
          </a:prstGeom>
          <a:solidFill>
            <a:sysClr val="window" lastClr="FFFFFF">
              <a:lumMod val="85000"/>
            </a:sysClr>
          </a:solidFill>
          <a:ln w="12700" cap="flat" cmpd="sng" algn="ctr">
            <a:solidFill>
              <a:srgbClr val="5B9BD5">
                <a:shade val="50000"/>
              </a:srgbClr>
            </a:solidFill>
            <a:prstDash val="solid"/>
            <a:miter lim="800000"/>
          </a:ln>
          <a:effectLst/>
        </p:spPr>
        <p:txBody>
          <a:bodyPr rtlCol="0" anchor="ctr"/>
          <a:lstStyle/>
          <a:p>
            <a:pPr algn="ctr">
              <a:defRPr/>
            </a:pPr>
            <a:r>
              <a:rPr lang="en-US" sz="2400" kern="0" dirty="0">
                <a:solidFill>
                  <a:prstClr val="black"/>
                </a:solidFill>
                <a:latin typeface="Arial" charset="0"/>
                <a:ea typeface="Arial" charset="0"/>
                <a:cs typeface="Arial" charset="0"/>
              </a:rPr>
              <a:t>Medical Phenotype</a:t>
            </a:r>
          </a:p>
          <a:p>
            <a:pPr algn="ctr">
              <a:defRPr/>
            </a:pPr>
            <a:endParaRPr lang="en-US" sz="2400" kern="0" dirty="0">
              <a:solidFill>
                <a:prstClr val="black"/>
              </a:solidFill>
            </a:endParaRPr>
          </a:p>
        </p:txBody>
      </p:sp>
      <p:sp>
        <p:nvSpPr>
          <p:cNvPr id="8" name="Freeform 176"/>
          <p:cNvSpPr>
            <a:spLocks noChangeAspect="1" noEditPoints="1"/>
          </p:cNvSpPr>
          <p:nvPr/>
        </p:nvSpPr>
        <p:spPr bwMode="auto">
          <a:xfrm>
            <a:off x="4252181" y="2600527"/>
            <a:ext cx="530225" cy="422275"/>
          </a:xfrm>
          <a:custGeom>
            <a:avLst/>
            <a:gdLst>
              <a:gd name="T0" fmla="*/ 140 w 334"/>
              <a:gd name="T1" fmla="*/ 166 h 266"/>
              <a:gd name="T2" fmla="*/ 198 w 334"/>
              <a:gd name="T3" fmla="*/ 154 h 266"/>
              <a:gd name="T4" fmla="*/ 140 w 334"/>
              <a:gd name="T5" fmla="*/ 124 h 266"/>
              <a:gd name="T6" fmla="*/ 140 w 334"/>
              <a:gd name="T7" fmla="*/ 124 h 266"/>
              <a:gd name="T8" fmla="*/ 140 w 334"/>
              <a:gd name="T9" fmla="*/ 104 h 266"/>
              <a:gd name="T10" fmla="*/ 124 w 334"/>
              <a:gd name="T11" fmla="*/ 128 h 266"/>
              <a:gd name="T12" fmla="*/ 74 w 334"/>
              <a:gd name="T13" fmla="*/ 152 h 266"/>
              <a:gd name="T14" fmla="*/ 74 w 334"/>
              <a:gd name="T15" fmla="*/ 104 h 266"/>
              <a:gd name="T16" fmla="*/ 132 w 334"/>
              <a:gd name="T17" fmla="*/ 60 h 266"/>
              <a:gd name="T18" fmla="*/ 246 w 334"/>
              <a:gd name="T19" fmla="*/ 188 h 266"/>
              <a:gd name="T20" fmla="*/ 166 w 334"/>
              <a:gd name="T21" fmla="*/ 72 h 266"/>
              <a:gd name="T22" fmla="*/ 18 w 334"/>
              <a:gd name="T23" fmla="*/ 226 h 266"/>
              <a:gd name="T24" fmla="*/ 266 w 334"/>
              <a:gd name="T25" fmla="*/ 266 h 266"/>
              <a:gd name="T26" fmla="*/ 168 w 334"/>
              <a:gd name="T27" fmla="*/ 248 h 266"/>
              <a:gd name="T28" fmla="*/ 0 w 334"/>
              <a:gd name="T29" fmla="*/ 260 h 266"/>
              <a:gd name="T30" fmla="*/ 186 w 334"/>
              <a:gd name="T31" fmla="*/ 66 h 266"/>
              <a:gd name="T32" fmla="*/ 242 w 334"/>
              <a:gd name="T33" fmla="*/ 68 h 266"/>
              <a:gd name="T34" fmla="*/ 196 w 334"/>
              <a:gd name="T35" fmla="*/ 72 h 266"/>
              <a:gd name="T36" fmla="*/ 196 w 334"/>
              <a:gd name="T37" fmla="*/ 84 h 266"/>
              <a:gd name="T38" fmla="*/ 208 w 334"/>
              <a:gd name="T39" fmla="*/ 96 h 266"/>
              <a:gd name="T40" fmla="*/ 220 w 334"/>
              <a:gd name="T41" fmla="*/ 174 h 266"/>
              <a:gd name="T42" fmla="*/ 254 w 334"/>
              <a:gd name="T43" fmla="*/ 178 h 266"/>
              <a:gd name="T44" fmla="*/ 280 w 334"/>
              <a:gd name="T45" fmla="*/ 86 h 266"/>
              <a:gd name="T46" fmla="*/ 300 w 334"/>
              <a:gd name="T47" fmla="*/ 80 h 266"/>
              <a:gd name="T48" fmla="*/ 298 w 334"/>
              <a:gd name="T49" fmla="*/ 120 h 266"/>
              <a:gd name="T50" fmla="*/ 292 w 334"/>
              <a:gd name="T51" fmla="*/ 146 h 266"/>
              <a:gd name="T52" fmla="*/ 320 w 334"/>
              <a:gd name="T53" fmla="*/ 158 h 266"/>
              <a:gd name="T54" fmla="*/ 334 w 334"/>
              <a:gd name="T55" fmla="*/ 132 h 266"/>
              <a:gd name="T56" fmla="*/ 320 w 334"/>
              <a:gd name="T57" fmla="*/ 86 h 266"/>
              <a:gd name="T58" fmla="*/ 292 w 334"/>
              <a:gd name="T59" fmla="*/ 64 h 266"/>
              <a:gd name="T60" fmla="*/ 266 w 334"/>
              <a:gd name="T61" fmla="*/ 86 h 266"/>
              <a:gd name="T62" fmla="*/ 252 w 334"/>
              <a:gd name="T63" fmla="*/ 164 h 266"/>
              <a:gd name="T64" fmla="*/ 226 w 334"/>
              <a:gd name="T65" fmla="*/ 160 h 266"/>
              <a:gd name="T66" fmla="*/ 224 w 334"/>
              <a:gd name="T67" fmla="*/ 90 h 266"/>
              <a:gd name="T68" fmla="*/ 242 w 334"/>
              <a:gd name="T69" fmla="*/ 82 h 266"/>
              <a:gd name="T70" fmla="*/ 260 w 334"/>
              <a:gd name="T71" fmla="*/ 58 h 266"/>
              <a:gd name="T72" fmla="*/ 260 w 334"/>
              <a:gd name="T73" fmla="*/ 8 h 266"/>
              <a:gd name="T74" fmla="*/ 232 w 334"/>
              <a:gd name="T75" fmla="*/ 0 h 266"/>
              <a:gd name="T76" fmla="*/ 236 w 334"/>
              <a:gd name="T77" fmla="*/ 16 h 266"/>
              <a:gd name="T78" fmla="*/ 250 w 334"/>
              <a:gd name="T79" fmla="*/ 14 h 266"/>
              <a:gd name="T80" fmla="*/ 250 w 334"/>
              <a:gd name="T81" fmla="*/ 50 h 266"/>
              <a:gd name="T82" fmla="*/ 196 w 334"/>
              <a:gd name="T83" fmla="*/ 60 h 266"/>
              <a:gd name="T84" fmla="*/ 180 w 334"/>
              <a:gd name="T85" fmla="*/ 16 h 266"/>
              <a:gd name="T86" fmla="*/ 192 w 334"/>
              <a:gd name="T87" fmla="*/ 14 h 266"/>
              <a:gd name="T88" fmla="*/ 200 w 334"/>
              <a:gd name="T89" fmla="*/ 14 h 266"/>
              <a:gd name="T90" fmla="*/ 198 w 334"/>
              <a:gd name="T91" fmla="*/ 0 h 266"/>
              <a:gd name="T92" fmla="*/ 170 w 334"/>
              <a:gd name="T93" fmla="*/ 16 h 266"/>
              <a:gd name="T94" fmla="*/ 176 w 334"/>
              <a:gd name="T95" fmla="*/ 72 h 266"/>
              <a:gd name="T96" fmla="*/ 196 w 334"/>
              <a:gd name="T97" fmla="*/ 84 h 266"/>
              <a:gd name="T98" fmla="*/ 320 w 334"/>
              <a:gd name="T99" fmla="*/ 138 h 266"/>
              <a:gd name="T100" fmla="*/ 304 w 334"/>
              <a:gd name="T101" fmla="*/ 13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4" h="266">
                <a:moveTo>
                  <a:pt x="140" y="166"/>
                </a:moveTo>
                <a:lnTo>
                  <a:pt x="180" y="166"/>
                </a:lnTo>
                <a:lnTo>
                  <a:pt x="180" y="176"/>
                </a:lnTo>
                <a:lnTo>
                  <a:pt x="140" y="176"/>
                </a:lnTo>
                <a:lnTo>
                  <a:pt x="140" y="166"/>
                </a:lnTo>
                <a:lnTo>
                  <a:pt x="140" y="166"/>
                </a:lnTo>
                <a:close/>
                <a:moveTo>
                  <a:pt x="140" y="144"/>
                </a:moveTo>
                <a:lnTo>
                  <a:pt x="198" y="144"/>
                </a:lnTo>
                <a:lnTo>
                  <a:pt x="198" y="154"/>
                </a:lnTo>
                <a:lnTo>
                  <a:pt x="198" y="154"/>
                </a:lnTo>
                <a:lnTo>
                  <a:pt x="198" y="156"/>
                </a:lnTo>
                <a:lnTo>
                  <a:pt x="140" y="156"/>
                </a:lnTo>
                <a:lnTo>
                  <a:pt x="140" y="144"/>
                </a:lnTo>
                <a:lnTo>
                  <a:pt x="140" y="144"/>
                </a:lnTo>
                <a:close/>
                <a:moveTo>
                  <a:pt x="140" y="124"/>
                </a:moveTo>
                <a:lnTo>
                  <a:pt x="198" y="124"/>
                </a:lnTo>
                <a:lnTo>
                  <a:pt x="198" y="136"/>
                </a:lnTo>
                <a:lnTo>
                  <a:pt x="140" y="136"/>
                </a:lnTo>
                <a:lnTo>
                  <a:pt x="140" y="124"/>
                </a:lnTo>
                <a:lnTo>
                  <a:pt x="140" y="124"/>
                </a:lnTo>
                <a:close/>
                <a:moveTo>
                  <a:pt x="140" y="104"/>
                </a:moveTo>
                <a:lnTo>
                  <a:pt x="198" y="104"/>
                </a:lnTo>
                <a:lnTo>
                  <a:pt x="198" y="114"/>
                </a:lnTo>
                <a:lnTo>
                  <a:pt x="140" y="114"/>
                </a:lnTo>
                <a:lnTo>
                  <a:pt x="140" y="104"/>
                </a:lnTo>
                <a:lnTo>
                  <a:pt x="140" y="104"/>
                </a:lnTo>
                <a:close/>
                <a:moveTo>
                  <a:pt x="74" y="104"/>
                </a:moveTo>
                <a:lnTo>
                  <a:pt x="98" y="104"/>
                </a:lnTo>
                <a:lnTo>
                  <a:pt x="98" y="128"/>
                </a:lnTo>
                <a:lnTo>
                  <a:pt x="124" y="128"/>
                </a:lnTo>
                <a:lnTo>
                  <a:pt x="124" y="152"/>
                </a:lnTo>
                <a:lnTo>
                  <a:pt x="98" y="152"/>
                </a:lnTo>
                <a:lnTo>
                  <a:pt x="98" y="176"/>
                </a:lnTo>
                <a:lnTo>
                  <a:pt x="74" y="176"/>
                </a:lnTo>
                <a:lnTo>
                  <a:pt x="74" y="152"/>
                </a:lnTo>
                <a:lnTo>
                  <a:pt x="50" y="152"/>
                </a:lnTo>
                <a:lnTo>
                  <a:pt x="50" y="128"/>
                </a:lnTo>
                <a:lnTo>
                  <a:pt x="74" y="128"/>
                </a:lnTo>
                <a:lnTo>
                  <a:pt x="74" y="104"/>
                </a:lnTo>
                <a:lnTo>
                  <a:pt x="74" y="104"/>
                </a:lnTo>
                <a:close/>
                <a:moveTo>
                  <a:pt x="132" y="60"/>
                </a:moveTo>
                <a:lnTo>
                  <a:pt x="140" y="60"/>
                </a:lnTo>
                <a:lnTo>
                  <a:pt x="140" y="66"/>
                </a:lnTo>
                <a:lnTo>
                  <a:pt x="132" y="66"/>
                </a:lnTo>
                <a:lnTo>
                  <a:pt x="132" y="60"/>
                </a:lnTo>
                <a:lnTo>
                  <a:pt x="132" y="60"/>
                </a:lnTo>
                <a:close/>
                <a:moveTo>
                  <a:pt x="256" y="226"/>
                </a:moveTo>
                <a:lnTo>
                  <a:pt x="256" y="188"/>
                </a:lnTo>
                <a:lnTo>
                  <a:pt x="256" y="188"/>
                </a:lnTo>
                <a:lnTo>
                  <a:pt x="246" y="188"/>
                </a:lnTo>
                <a:lnTo>
                  <a:pt x="238" y="188"/>
                </a:lnTo>
                <a:lnTo>
                  <a:pt x="238" y="208"/>
                </a:lnTo>
                <a:lnTo>
                  <a:pt x="36" y="208"/>
                </a:lnTo>
                <a:lnTo>
                  <a:pt x="36" y="72"/>
                </a:lnTo>
                <a:lnTo>
                  <a:pt x="166" y="72"/>
                </a:lnTo>
                <a:lnTo>
                  <a:pt x="166" y="72"/>
                </a:lnTo>
                <a:lnTo>
                  <a:pt x="162" y="64"/>
                </a:lnTo>
                <a:lnTo>
                  <a:pt x="160" y="54"/>
                </a:lnTo>
                <a:lnTo>
                  <a:pt x="18" y="54"/>
                </a:lnTo>
                <a:lnTo>
                  <a:pt x="18" y="226"/>
                </a:lnTo>
                <a:lnTo>
                  <a:pt x="256" y="226"/>
                </a:lnTo>
                <a:lnTo>
                  <a:pt x="256" y="226"/>
                </a:lnTo>
                <a:close/>
                <a:moveTo>
                  <a:pt x="6" y="266"/>
                </a:moveTo>
                <a:lnTo>
                  <a:pt x="266" y="266"/>
                </a:lnTo>
                <a:lnTo>
                  <a:pt x="266" y="266"/>
                </a:lnTo>
                <a:lnTo>
                  <a:pt x="270" y="264"/>
                </a:lnTo>
                <a:lnTo>
                  <a:pt x="272" y="260"/>
                </a:lnTo>
                <a:lnTo>
                  <a:pt x="272" y="238"/>
                </a:lnTo>
                <a:lnTo>
                  <a:pt x="170" y="238"/>
                </a:lnTo>
                <a:lnTo>
                  <a:pt x="168" y="248"/>
                </a:lnTo>
                <a:lnTo>
                  <a:pt x="104" y="248"/>
                </a:lnTo>
                <a:lnTo>
                  <a:pt x="102" y="238"/>
                </a:lnTo>
                <a:lnTo>
                  <a:pt x="0" y="238"/>
                </a:lnTo>
                <a:lnTo>
                  <a:pt x="0" y="260"/>
                </a:lnTo>
                <a:lnTo>
                  <a:pt x="0" y="260"/>
                </a:lnTo>
                <a:lnTo>
                  <a:pt x="2" y="264"/>
                </a:lnTo>
                <a:lnTo>
                  <a:pt x="6" y="266"/>
                </a:lnTo>
                <a:lnTo>
                  <a:pt x="6" y="266"/>
                </a:lnTo>
                <a:close/>
                <a:moveTo>
                  <a:pt x="186" y="66"/>
                </a:moveTo>
                <a:lnTo>
                  <a:pt x="186" y="66"/>
                </a:lnTo>
                <a:lnTo>
                  <a:pt x="190" y="68"/>
                </a:lnTo>
                <a:lnTo>
                  <a:pt x="196" y="68"/>
                </a:lnTo>
                <a:lnTo>
                  <a:pt x="236" y="68"/>
                </a:lnTo>
                <a:lnTo>
                  <a:pt x="236" y="68"/>
                </a:lnTo>
                <a:lnTo>
                  <a:pt x="242" y="68"/>
                </a:lnTo>
                <a:lnTo>
                  <a:pt x="246" y="66"/>
                </a:lnTo>
                <a:lnTo>
                  <a:pt x="246" y="66"/>
                </a:lnTo>
                <a:lnTo>
                  <a:pt x="242" y="70"/>
                </a:lnTo>
                <a:lnTo>
                  <a:pt x="236" y="72"/>
                </a:lnTo>
                <a:lnTo>
                  <a:pt x="196" y="72"/>
                </a:lnTo>
                <a:lnTo>
                  <a:pt x="196" y="72"/>
                </a:lnTo>
                <a:lnTo>
                  <a:pt x="190" y="70"/>
                </a:lnTo>
                <a:lnTo>
                  <a:pt x="186" y="66"/>
                </a:lnTo>
                <a:lnTo>
                  <a:pt x="186" y="66"/>
                </a:lnTo>
                <a:close/>
                <a:moveTo>
                  <a:pt x="196" y="84"/>
                </a:moveTo>
                <a:lnTo>
                  <a:pt x="196" y="84"/>
                </a:lnTo>
                <a:lnTo>
                  <a:pt x="202" y="84"/>
                </a:lnTo>
                <a:lnTo>
                  <a:pt x="206" y="86"/>
                </a:lnTo>
                <a:lnTo>
                  <a:pt x="208" y="90"/>
                </a:lnTo>
                <a:lnTo>
                  <a:pt x="208" y="96"/>
                </a:lnTo>
                <a:lnTo>
                  <a:pt x="208" y="154"/>
                </a:lnTo>
                <a:lnTo>
                  <a:pt x="208" y="154"/>
                </a:lnTo>
                <a:lnTo>
                  <a:pt x="210" y="162"/>
                </a:lnTo>
                <a:lnTo>
                  <a:pt x="214" y="168"/>
                </a:lnTo>
                <a:lnTo>
                  <a:pt x="220" y="174"/>
                </a:lnTo>
                <a:lnTo>
                  <a:pt x="228" y="176"/>
                </a:lnTo>
                <a:lnTo>
                  <a:pt x="228" y="176"/>
                </a:lnTo>
                <a:lnTo>
                  <a:pt x="242" y="180"/>
                </a:lnTo>
                <a:lnTo>
                  <a:pt x="254" y="178"/>
                </a:lnTo>
                <a:lnTo>
                  <a:pt x="254" y="178"/>
                </a:lnTo>
                <a:lnTo>
                  <a:pt x="264" y="176"/>
                </a:lnTo>
                <a:lnTo>
                  <a:pt x="272" y="170"/>
                </a:lnTo>
                <a:lnTo>
                  <a:pt x="278" y="164"/>
                </a:lnTo>
                <a:lnTo>
                  <a:pt x="280" y="154"/>
                </a:lnTo>
                <a:lnTo>
                  <a:pt x="280" y="86"/>
                </a:lnTo>
                <a:lnTo>
                  <a:pt x="280" y="86"/>
                </a:lnTo>
                <a:lnTo>
                  <a:pt x="282" y="84"/>
                </a:lnTo>
                <a:lnTo>
                  <a:pt x="284" y="82"/>
                </a:lnTo>
                <a:lnTo>
                  <a:pt x="292" y="80"/>
                </a:lnTo>
                <a:lnTo>
                  <a:pt x="300" y="80"/>
                </a:lnTo>
                <a:lnTo>
                  <a:pt x="304" y="84"/>
                </a:lnTo>
                <a:lnTo>
                  <a:pt x="304" y="86"/>
                </a:lnTo>
                <a:lnTo>
                  <a:pt x="304" y="118"/>
                </a:lnTo>
                <a:lnTo>
                  <a:pt x="304" y="118"/>
                </a:lnTo>
                <a:lnTo>
                  <a:pt x="298" y="120"/>
                </a:lnTo>
                <a:lnTo>
                  <a:pt x="294" y="126"/>
                </a:lnTo>
                <a:lnTo>
                  <a:pt x="292" y="132"/>
                </a:lnTo>
                <a:lnTo>
                  <a:pt x="290" y="138"/>
                </a:lnTo>
                <a:lnTo>
                  <a:pt x="290" y="138"/>
                </a:lnTo>
                <a:lnTo>
                  <a:pt x="292" y="146"/>
                </a:lnTo>
                <a:lnTo>
                  <a:pt x="296" y="154"/>
                </a:lnTo>
                <a:lnTo>
                  <a:pt x="304" y="158"/>
                </a:lnTo>
                <a:lnTo>
                  <a:pt x="312" y="160"/>
                </a:lnTo>
                <a:lnTo>
                  <a:pt x="312" y="160"/>
                </a:lnTo>
                <a:lnTo>
                  <a:pt x="320" y="158"/>
                </a:lnTo>
                <a:lnTo>
                  <a:pt x="328" y="154"/>
                </a:lnTo>
                <a:lnTo>
                  <a:pt x="332" y="146"/>
                </a:lnTo>
                <a:lnTo>
                  <a:pt x="334" y="138"/>
                </a:lnTo>
                <a:lnTo>
                  <a:pt x="334" y="138"/>
                </a:lnTo>
                <a:lnTo>
                  <a:pt x="334" y="132"/>
                </a:lnTo>
                <a:lnTo>
                  <a:pt x="330" y="126"/>
                </a:lnTo>
                <a:lnTo>
                  <a:pt x="326" y="120"/>
                </a:lnTo>
                <a:lnTo>
                  <a:pt x="320" y="118"/>
                </a:lnTo>
                <a:lnTo>
                  <a:pt x="320" y="86"/>
                </a:lnTo>
                <a:lnTo>
                  <a:pt x="320" y="86"/>
                </a:lnTo>
                <a:lnTo>
                  <a:pt x="318" y="82"/>
                </a:lnTo>
                <a:lnTo>
                  <a:pt x="318" y="76"/>
                </a:lnTo>
                <a:lnTo>
                  <a:pt x="312" y="70"/>
                </a:lnTo>
                <a:lnTo>
                  <a:pt x="302" y="66"/>
                </a:lnTo>
                <a:lnTo>
                  <a:pt x="292" y="64"/>
                </a:lnTo>
                <a:lnTo>
                  <a:pt x="282" y="66"/>
                </a:lnTo>
                <a:lnTo>
                  <a:pt x="274" y="70"/>
                </a:lnTo>
                <a:lnTo>
                  <a:pt x="268" y="76"/>
                </a:lnTo>
                <a:lnTo>
                  <a:pt x="266" y="82"/>
                </a:lnTo>
                <a:lnTo>
                  <a:pt x="266" y="86"/>
                </a:lnTo>
                <a:lnTo>
                  <a:pt x="266" y="154"/>
                </a:lnTo>
                <a:lnTo>
                  <a:pt x="266" y="154"/>
                </a:lnTo>
                <a:lnTo>
                  <a:pt x="264" y="158"/>
                </a:lnTo>
                <a:lnTo>
                  <a:pt x="260" y="160"/>
                </a:lnTo>
                <a:lnTo>
                  <a:pt x="252" y="164"/>
                </a:lnTo>
                <a:lnTo>
                  <a:pt x="252" y="164"/>
                </a:lnTo>
                <a:lnTo>
                  <a:pt x="242" y="164"/>
                </a:lnTo>
                <a:lnTo>
                  <a:pt x="234" y="162"/>
                </a:lnTo>
                <a:lnTo>
                  <a:pt x="234" y="162"/>
                </a:lnTo>
                <a:lnTo>
                  <a:pt x="226" y="160"/>
                </a:lnTo>
                <a:lnTo>
                  <a:pt x="224" y="158"/>
                </a:lnTo>
                <a:lnTo>
                  <a:pt x="224" y="154"/>
                </a:lnTo>
                <a:lnTo>
                  <a:pt x="224" y="96"/>
                </a:lnTo>
                <a:lnTo>
                  <a:pt x="224" y="96"/>
                </a:lnTo>
                <a:lnTo>
                  <a:pt x="224" y="90"/>
                </a:lnTo>
                <a:lnTo>
                  <a:pt x="226" y="86"/>
                </a:lnTo>
                <a:lnTo>
                  <a:pt x="230" y="84"/>
                </a:lnTo>
                <a:lnTo>
                  <a:pt x="236" y="84"/>
                </a:lnTo>
                <a:lnTo>
                  <a:pt x="236" y="84"/>
                </a:lnTo>
                <a:lnTo>
                  <a:pt x="242" y="82"/>
                </a:lnTo>
                <a:lnTo>
                  <a:pt x="246" y="80"/>
                </a:lnTo>
                <a:lnTo>
                  <a:pt x="252" y="76"/>
                </a:lnTo>
                <a:lnTo>
                  <a:pt x="256" y="72"/>
                </a:lnTo>
                <a:lnTo>
                  <a:pt x="256" y="72"/>
                </a:lnTo>
                <a:lnTo>
                  <a:pt x="260" y="58"/>
                </a:lnTo>
                <a:lnTo>
                  <a:pt x="262" y="44"/>
                </a:lnTo>
                <a:lnTo>
                  <a:pt x="262" y="16"/>
                </a:lnTo>
                <a:lnTo>
                  <a:pt x="262" y="16"/>
                </a:lnTo>
                <a:lnTo>
                  <a:pt x="262" y="12"/>
                </a:lnTo>
                <a:lnTo>
                  <a:pt x="260" y="8"/>
                </a:lnTo>
                <a:lnTo>
                  <a:pt x="252" y="2"/>
                </a:lnTo>
                <a:lnTo>
                  <a:pt x="242" y="0"/>
                </a:lnTo>
                <a:lnTo>
                  <a:pt x="234" y="0"/>
                </a:lnTo>
                <a:lnTo>
                  <a:pt x="234" y="0"/>
                </a:lnTo>
                <a:lnTo>
                  <a:pt x="232" y="0"/>
                </a:lnTo>
                <a:lnTo>
                  <a:pt x="232" y="2"/>
                </a:lnTo>
                <a:lnTo>
                  <a:pt x="232" y="14"/>
                </a:lnTo>
                <a:lnTo>
                  <a:pt x="232" y="14"/>
                </a:lnTo>
                <a:lnTo>
                  <a:pt x="234" y="16"/>
                </a:lnTo>
                <a:lnTo>
                  <a:pt x="236" y="16"/>
                </a:lnTo>
                <a:lnTo>
                  <a:pt x="238" y="16"/>
                </a:lnTo>
                <a:lnTo>
                  <a:pt x="240" y="14"/>
                </a:lnTo>
                <a:lnTo>
                  <a:pt x="240" y="10"/>
                </a:lnTo>
                <a:lnTo>
                  <a:pt x="240" y="10"/>
                </a:lnTo>
                <a:lnTo>
                  <a:pt x="250" y="14"/>
                </a:lnTo>
                <a:lnTo>
                  <a:pt x="250" y="14"/>
                </a:lnTo>
                <a:lnTo>
                  <a:pt x="252" y="16"/>
                </a:lnTo>
                <a:lnTo>
                  <a:pt x="252" y="44"/>
                </a:lnTo>
                <a:lnTo>
                  <a:pt x="252" y="44"/>
                </a:lnTo>
                <a:lnTo>
                  <a:pt x="250" y="50"/>
                </a:lnTo>
                <a:lnTo>
                  <a:pt x="248" y="56"/>
                </a:lnTo>
                <a:lnTo>
                  <a:pt x="242" y="60"/>
                </a:lnTo>
                <a:lnTo>
                  <a:pt x="236" y="60"/>
                </a:lnTo>
                <a:lnTo>
                  <a:pt x="196" y="60"/>
                </a:lnTo>
                <a:lnTo>
                  <a:pt x="196" y="60"/>
                </a:lnTo>
                <a:lnTo>
                  <a:pt x="190" y="60"/>
                </a:lnTo>
                <a:lnTo>
                  <a:pt x="184" y="56"/>
                </a:lnTo>
                <a:lnTo>
                  <a:pt x="182" y="50"/>
                </a:lnTo>
                <a:lnTo>
                  <a:pt x="180" y="44"/>
                </a:lnTo>
                <a:lnTo>
                  <a:pt x="180" y="16"/>
                </a:lnTo>
                <a:lnTo>
                  <a:pt x="180" y="16"/>
                </a:lnTo>
                <a:lnTo>
                  <a:pt x="182" y="14"/>
                </a:lnTo>
                <a:lnTo>
                  <a:pt x="182" y="14"/>
                </a:lnTo>
                <a:lnTo>
                  <a:pt x="192" y="10"/>
                </a:lnTo>
                <a:lnTo>
                  <a:pt x="192" y="14"/>
                </a:lnTo>
                <a:lnTo>
                  <a:pt x="192" y="14"/>
                </a:lnTo>
                <a:lnTo>
                  <a:pt x="194" y="16"/>
                </a:lnTo>
                <a:lnTo>
                  <a:pt x="196" y="16"/>
                </a:lnTo>
                <a:lnTo>
                  <a:pt x="198" y="16"/>
                </a:lnTo>
                <a:lnTo>
                  <a:pt x="200" y="14"/>
                </a:lnTo>
                <a:lnTo>
                  <a:pt x="200" y="2"/>
                </a:lnTo>
                <a:lnTo>
                  <a:pt x="200" y="2"/>
                </a:lnTo>
                <a:lnTo>
                  <a:pt x="200" y="0"/>
                </a:lnTo>
                <a:lnTo>
                  <a:pt x="198" y="0"/>
                </a:lnTo>
                <a:lnTo>
                  <a:pt x="198" y="0"/>
                </a:lnTo>
                <a:lnTo>
                  <a:pt x="190" y="0"/>
                </a:lnTo>
                <a:lnTo>
                  <a:pt x="180" y="2"/>
                </a:lnTo>
                <a:lnTo>
                  <a:pt x="172" y="8"/>
                </a:lnTo>
                <a:lnTo>
                  <a:pt x="170" y="12"/>
                </a:lnTo>
                <a:lnTo>
                  <a:pt x="170" y="16"/>
                </a:lnTo>
                <a:lnTo>
                  <a:pt x="170" y="44"/>
                </a:lnTo>
                <a:lnTo>
                  <a:pt x="170" y="44"/>
                </a:lnTo>
                <a:lnTo>
                  <a:pt x="170" y="58"/>
                </a:lnTo>
                <a:lnTo>
                  <a:pt x="176" y="72"/>
                </a:lnTo>
                <a:lnTo>
                  <a:pt x="176" y="72"/>
                </a:lnTo>
                <a:lnTo>
                  <a:pt x="180" y="76"/>
                </a:lnTo>
                <a:lnTo>
                  <a:pt x="186" y="80"/>
                </a:lnTo>
                <a:lnTo>
                  <a:pt x="190" y="82"/>
                </a:lnTo>
                <a:lnTo>
                  <a:pt x="196" y="84"/>
                </a:lnTo>
                <a:lnTo>
                  <a:pt x="196" y="84"/>
                </a:lnTo>
                <a:close/>
                <a:moveTo>
                  <a:pt x="312" y="130"/>
                </a:moveTo>
                <a:lnTo>
                  <a:pt x="312" y="130"/>
                </a:lnTo>
                <a:lnTo>
                  <a:pt x="318" y="132"/>
                </a:lnTo>
                <a:lnTo>
                  <a:pt x="320" y="138"/>
                </a:lnTo>
                <a:lnTo>
                  <a:pt x="320" y="138"/>
                </a:lnTo>
                <a:lnTo>
                  <a:pt x="318" y="144"/>
                </a:lnTo>
                <a:lnTo>
                  <a:pt x="312" y="146"/>
                </a:lnTo>
                <a:lnTo>
                  <a:pt x="312" y="146"/>
                </a:lnTo>
                <a:lnTo>
                  <a:pt x="306" y="144"/>
                </a:lnTo>
                <a:lnTo>
                  <a:pt x="304" y="138"/>
                </a:lnTo>
                <a:lnTo>
                  <a:pt x="304" y="138"/>
                </a:lnTo>
                <a:lnTo>
                  <a:pt x="306" y="132"/>
                </a:lnTo>
                <a:lnTo>
                  <a:pt x="312" y="130"/>
                </a:lnTo>
                <a:lnTo>
                  <a:pt x="312" y="130"/>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grpSp>
        <p:nvGrpSpPr>
          <p:cNvPr id="3" name="Group 2">
            <a:extLst>
              <a:ext uri="{FF2B5EF4-FFF2-40B4-BE49-F238E27FC236}">
                <a16:creationId xmlns:a16="http://schemas.microsoft.com/office/drawing/2014/main" xmlns="" id="{9A9F2C20-DD86-45E1-B383-0A867A5B4FB9}"/>
              </a:ext>
            </a:extLst>
          </p:cNvPr>
          <p:cNvGrpSpPr/>
          <p:nvPr/>
        </p:nvGrpSpPr>
        <p:grpSpPr>
          <a:xfrm>
            <a:off x="7874370" y="3856383"/>
            <a:ext cx="2244679" cy="1013197"/>
            <a:chOff x="6403378" y="2133600"/>
            <a:chExt cx="2244679" cy="1013197"/>
          </a:xfrm>
        </p:grpSpPr>
        <p:sp>
          <p:nvSpPr>
            <p:cNvPr id="7" name="Rounded Rectangle 6"/>
            <p:cNvSpPr/>
            <p:nvPr/>
          </p:nvSpPr>
          <p:spPr>
            <a:xfrm>
              <a:off x="6403378" y="2133600"/>
              <a:ext cx="2244679" cy="1013197"/>
            </a:xfrm>
            <a:prstGeom prst="roundRect">
              <a:avLst/>
            </a:prstGeom>
            <a:solidFill>
              <a:sysClr val="window" lastClr="FFFFFF">
                <a:lumMod val="85000"/>
              </a:sysClr>
            </a:solidFill>
            <a:ln w="12700" cap="flat" cmpd="sng" algn="ctr">
              <a:solidFill>
                <a:srgbClr val="5B9BD5">
                  <a:shade val="50000"/>
                </a:srgbClr>
              </a:solidFill>
              <a:prstDash val="solid"/>
              <a:miter lim="800000"/>
            </a:ln>
            <a:effectLst/>
          </p:spPr>
          <p:txBody>
            <a:bodyPr wrap="none" rtlCol="0" anchor="ctr"/>
            <a:lstStyle/>
            <a:p>
              <a:pPr algn="ctr">
                <a:defRPr/>
              </a:pPr>
              <a:r>
                <a:rPr lang="en-US" sz="2400" kern="0" dirty="0">
                  <a:solidFill>
                    <a:prstClr val="black"/>
                  </a:solidFill>
                  <a:latin typeface="Arial" charset="0"/>
                  <a:ea typeface="Arial" charset="0"/>
                  <a:cs typeface="Arial" charset="0"/>
                </a:rPr>
                <a:t>Family History</a:t>
              </a:r>
            </a:p>
            <a:p>
              <a:pPr algn="ctr">
                <a:defRPr/>
              </a:pPr>
              <a:endParaRPr lang="en-US" sz="2400" kern="0" dirty="0">
                <a:solidFill>
                  <a:prstClr val="black"/>
                </a:solidFill>
              </a:endParaRPr>
            </a:p>
          </p:txBody>
        </p:sp>
        <p:grpSp>
          <p:nvGrpSpPr>
            <p:cNvPr id="9" name="Group 8"/>
            <p:cNvGrpSpPr>
              <a:grpSpLocks noChangeAspect="1"/>
            </p:cNvGrpSpPr>
            <p:nvPr/>
          </p:nvGrpSpPr>
          <p:grpSpPr>
            <a:xfrm>
              <a:off x="7296067" y="2645115"/>
              <a:ext cx="459293" cy="457200"/>
              <a:chOff x="9229727" y="3411538"/>
              <a:chExt cx="1393826" cy="1387475"/>
            </a:xfrm>
          </p:grpSpPr>
          <p:sp>
            <p:nvSpPr>
              <p:cNvPr id="10" name="Freeform 110"/>
              <p:cNvSpPr>
                <a:spLocks noEditPoints="1"/>
              </p:cNvSpPr>
              <p:nvPr/>
            </p:nvSpPr>
            <p:spPr bwMode="auto">
              <a:xfrm>
                <a:off x="9229727" y="3411538"/>
                <a:ext cx="1393826" cy="1387475"/>
              </a:xfrm>
              <a:custGeom>
                <a:avLst/>
                <a:gdLst>
                  <a:gd name="T0" fmla="*/ 824 w 878"/>
                  <a:gd name="T1" fmla="*/ 690 h 874"/>
                  <a:gd name="T2" fmla="*/ 802 w 878"/>
                  <a:gd name="T3" fmla="*/ 756 h 874"/>
                  <a:gd name="T4" fmla="*/ 760 w 878"/>
                  <a:gd name="T5" fmla="*/ 704 h 874"/>
                  <a:gd name="T6" fmla="*/ 786 w 878"/>
                  <a:gd name="T7" fmla="*/ 672 h 874"/>
                  <a:gd name="T8" fmla="*/ 722 w 878"/>
                  <a:gd name="T9" fmla="*/ 784 h 874"/>
                  <a:gd name="T10" fmla="*/ 780 w 878"/>
                  <a:gd name="T11" fmla="*/ 806 h 874"/>
                  <a:gd name="T12" fmla="*/ 812 w 878"/>
                  <a:gd name="T13" fmla="*/ 794 h 874"/>
                  <a:gd name="T14" fmla="*/ 868 w 878"/>
                  <a:gd name="T15" fmla="*/ 788 h 874"/>
                  <a:gd name="T16" fmla="*/ 446 w 878"/>
                  <a:gd name="T17" fmla="*/ 672 h 874"/>
                  <a:gd name="T18" fmla="*/ 472 w 878"/>
                  <a:gd name="T19" fmla="*/ 704 h 874"/>
                  <a:gd name="T20" fmla="*/ 432 w 878"/>
                  <a:gd name="T21" fmla="*/ 756 h 874"/>
                  <a:gd name="T22" fmla="*/ 408 w 878"/>
                  <a:gd name="T23" fmla="*/ 690 h 874"/>
                  <a:gd name="T24" fmla="*/ 354 w 878"/>
                  <a:gd name="T25" fmla="*/ 874 h 874"/>
                  <a:gd name="T26" fmla="*/ 386 w 878"/>
                  <a:gd name="T27" fmla="*/ 778 h 874"/>
                  <a:gd name="T28" fmla="*/ 440 w 878"/>
                  <a:gd name="T29" fmla="*/ 786 h 874"/>
                  <a:gd name="T30" fmla="*/ 494 w 878"/>
                  <a:gd name="T31" fmla="*/ 778 h 874"/>
                  <a:gd name="T32" fmla="*/ 524 w 878"/>
                  <a:gd name="T33" fmla="*/ 874 h 874"/>
                  <a:gd name="T34" fmla="*/ 108 w 878"/>
                  <a:gd name="T35" fmla="*/ 680 h 874"/>
                  <a:gd name="T36" fmla="*/ 104 w 878"/>
                  <a:gd name="T37" fmla="*/ 746 h 874"/>
                  <a:gd name="T38" fmla="*/ 60 w 878"/>
                  <a:gd name="T39" fmla="*/ 738 h 874"/>
                  <a:gd name="T40" fmla="*/ 66 w 878"/>
                  <a:gd name="T41" fmla="*/ 676 h 874"/>
                  <a:gd name="T42" fmla="*/ 10 w 878"/>
                  <a:gd name="T43" fmla="*/ 792 h 874"/>
                  <a:gd name="T44" fmla="*/ 62 w 878"/>
                  <a:gd name="T45" fmla="*/ 768 h 874"/>
                  <a:gd name="T46" fmla="*/ 96 w 878"/>
                  <a:gd name="T47" fmla="*/ 818 h 874"/>
                  <a:gd name="T48" fmla="*/ 158 w 878"/>
                  <a:gd name="T49" fmla="*/ 784 h 874"/>
                  <a:gd name="T50" fmla="*/ 262 w 878"/>
                  <a:gd name="T51" fmla="*/ 364 h 874"/>
                  <a:gd name="T52" fmla="*/ 304 w 878"/>
                  <a:gd name="T53" fmla="*/ 396 h 874"/>
                  <a:gd name="T54" fmla="*/ 272 w 878"/>
                  <a:gd name="T55" fmla="*/ 470 h 874"/>
                  <a:gd name="T56" fmla="*/ 224 w 878"/>
                  <a:gd name="T57" fmla="*/ 424 h 874"/>
                  <a:gd name="T58" fmla="*/ 246 w 878"/>
                  <a:gd name="T59" fmla="*/ 368 h 874"/>
                  <a:gd name="T60" fmla="*/ 170 w 878"/>
                  <a:gd name="T61" fmla="*/ 510 h 874"/>
                  <a:gd name="T62" fmla="*/ 242 w 878"/>
                  <a:gd name="T63" fmla="*/ 518 h 874"/>
                  <a:gd name="T64" fmla="*/ 280 w 878"/>
                  <a:gd name="T65" fmla="*/ 536 h 874"/>
                  <a:gd name="T66" fmla="*/ 352 w 878"/>
                  <a:gd name="T67" fmla="*/ 506 h 874"/>
                  <a:gd name="T68" fmla="*/ 364 w 878"/>
                  <a:gd name="T69" fmla="*/ 614 h 874"/>
                  <a:gd name="T70" fmla="*/ 158 w 878"/>
                  <a:gd name="T71" fmla="*/ 608 h 874"/>
                  <a:gd name="T72" fmla="*/ 646 w 878"/>
                  <a:gd name="T73" fmla="*/ 376 h 874"/>
                  <a:gd name="T74" fmla="*/ 648 w 878"/>
                  <a:gd name="T75" fmla="*/ 448 h 874"/>
                  <a:gd name="T76" fmla="*/ 592 w 878"/>
                  <a:gd name="T77" fmla="*/ 458 h 874"/>
                  <a:gd name="T78" fmla="*/ 582 w 878"/>
                  <a:gd name="T79" fmla="*/ 382 h 874"/>
                  <a:gd name="T80" fmla="*/ 520 w 878"/>
                  <a:gd name="T81" fmla="*/ 524 h 874"/>
                  <a:gd name="T82" fmla="*/ 548 w 878"/>
                  <a:gd name="T83" fmla="*/ 498 h 874"/>
                  <a:gd name="T84" fmla="*/ 624 w 878"/>
                  <a:gd name="T85" fmla="*/ 512 h 874"/>
                  <a:gd name="T86" fmla="*/ 684 w 878"/>
                  <a:gd name="T87" fmla="*/ 498 h 874"/>
                  <a:gd name="T88" fmla="*/ 720 w 878"/>
                  <a:gd name="T89" fmla="*/ 602 h 874"/>
                  <a:gd name="T90" fmla="*/ 526 w 878"/>
                  <a:gd name="T91" fmla="*/ 622 h 874"/>
                  <a:gd name="T92" fmla="*/ 450 w 878"/>
                  <a:gd name="T93" fmla="*/ 0 h 874"/>
                  <a:gd name="T94" fmla="*/ 490 w 878"/>
                  <a:gd name="T95" fmla="*/ 50 h 874"/>
                  <a:gd name="T96" fmla="*/ 446 w 878"/>
                  <a:gd name="T97" fmla="*/ 132 h 874"/>
                  <a:gd name="T98" fmla="*/ 396 w 878"/>
                  <a:gd name="T99" fmla="*/ 88 h 874"/>
                  <a:gd name="T100" fmla="*/ 404 w 878"/>
                  <a:gd name="T101" fmla="*/ 14 h 874"/>
                  <a:gd name="T102" fmla="*/ 326 w 878"/>
                  <a:gd name="T103" fmla="*/ 196 h 874"/>
                  <a:gd name="T104" fmla="*/ 360 w 878"/>
                  <a:gd name="T105" fmla="*/ 166 h 874"/>
                  <a:gd name="T106" fmla="*/ 440 w 878"/>
                  <a:gd name="T107" fmla="*/ 178 h 874"/>
                  <a:gd name="T108" fmla="*/ 498 w 878"/>
                  <a:gd name="T109" fmla="*/ 160 h 874"/>
                  <a:gd name="T110" fmla="*/ 550 w 878"/>
                  <a:gd name="T111" fmla="*/ 186 h 874"/>
                  <a:gd name="T112" fmla="*/ 440 w 878"/>
                  <a:gd name="T113" fmla="*/ 340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8" h="874">
                    <a:moveTo>
                      <a:pt x="794" y="672"/>
                    </a:moveTo>
                    <a:lnTo>
                      <a:pt x="794" y="672"/>
                    </a:lnTo>
                    <a:lnTo>
                      <a:pt x="800" y="672"/>
                    </a:lnTo>
                    <a:lnTo>
                      <a:pt x="806" y="674"/>
                    </a:lnTo>
                    <a:lnTo>
                      <a:pt x="812" y="676"/>
                    </a:lnTo>
                    <a:lnTo>
                      <a:pt x="818" y="680"/>
                    </a:lnTo>
                    <a:lnTo>
                      <a:pt x="822" y="686"/>
                    </a:lnTo>
                    <a:lnTo>
                      <a:pt x="824" y="690"/>
                    </a:lnTo>
                    <a:lnTo>
                      <a:pt x="826" y="696"/>
                    </a:lnTo>
                    <a:lnTo>
                      <a:pt x="826" y="704"/>
                    </a:lnTo>
                    <a:lnTo>
                      <a:pt x="826" y="704"/>
                    </a:lnTo>
                    <a:lnTo>
                      <a:pt x="824" y="720"/>
                    </a:lnTo>
                    <a:lnTo>
                      <a:pt x="818" y="738"/>
                    </a:lnTo>
                    <a:lnTo>
                      <a:pt x="814" y="746"/>
                    </a:lnTo>
                    <a:lnTo>
                      <a:pt x="808" y="752"/>
                    </a:lnTo>
                    <a:lnTo>
                      <a:pt x="802" y="756"/>
                    </a:lnTo>
                    <a:lnTo>
                      <a:pt x="794" y="758"/>
                    </a:lnTo>
                    <a:lnTo>
                      <a:pt x="794" y="758"/>
                    </a:lnTo>
                    <a:lnTo>
                      <a:pt x="786" y="756"/>
                    </a:lnTo>
                    <a:lnTo>
                      <a:pt x="780" y="752"/>
                    </a:lnTo>
                    <a:lnTo>
                      <a:pt x="774" y="746"/>
                    </a:lnTo>
                    <a:lnTo>
                      <a:pt x="770" y="738"/>
                    </a:lnTo>
                    <a:lnTo>
                      <a:pt x="762" y="720"/>
                    </a:lnTo>
                    <a:lnTo>
                      <a:pt x="760" y="704"/>
                    </a:lnTo>
                    <a:lnTo>
                      <a:pt x="760" y="704"/>
                    </a:lnTo>
                    <a:lnTo>
                      <a:pt x="760" y="696"/>
                    </a:lnTo>
                    <a:lnTo>
                      <a:pt x="762" y="690"/>
                    </a:lnTo>
                    <a:lnTo>
                      <a:pt x="766" y="686"/>
                    </a:lnTo>
                    <a:lnTo>
                      <a:pt x="770" y="680"/>
                    </a:lnTo>
                    <a:lnTo>
                      <a:pt x="774" y="676"/>
                    </a:lnTo>
                    <a:lnTo>
                      <a:pt x="780" y="674"/>
                    </a:lnTo>
                    <a:lnTo>
                      <a:pt x="786" y="672"/>
                    </a:lnTo>
                    <a:lnTo>
                      <a:pt x="794" y="672"/>
                    </a:lnTo>
                    <a:lnTo>
                      <a:pt x="794" y="672"/>
                    </a:lnTo>
                    <a:close/>
                    <a:moveTo>
                      <a:pt x="710" y="874"/>
                    </a:moveTo>
                    <a:lnTo>
                      <a:pt x="716" y="798"/>
                    </a:lnTo>
                    <a:lnTo>
                      <a:pt x="716" y="798"/>
                    </a:lnTo>
                    <a:lnTo>
                      <a:pt x="718" y="792"/>
                    </a:lnTo>
                    <a:lnTo>
                      <a:pt x="720" y="788"/>
                    </a:lnTo>
                    <a:lnTo>
                      <a:pt x="722" y="784"/>
                    </a:lnTo>
                    <a:lnTo>
                      <a:pt x="722" y="784"/>
                    </a:lnTo>
                    <a:lnTo>
                      <a:pt x="730" y="780"/>
                    </a:lnTo>
                    <a:lnTo>
                      <a:pt x="740" y="778"/>
                    </a:lnTo>
                    <a:lnTo>
                      <a:pt x="740" y="778"/>
                    </a:lnTo>
                    <a:lnTo>
                      <a:pt x="770" y="768"/>
                    </a:lnTo>
                    <a:lnTo>
                      <a:pt x="770" y="768"/>
                    </a:lnTo>
                    <a:lnTo>
                      <a:pt x="776" y="794"/>
                    </a:lnTo>
                    <a:lnTo>
                      <a:pt x="780" y="806"/>
                    </a:lnTo>
                    <a:lnTo>
                      <a:pt x="784" y="818"/>
                    </a:lnTo>
                    <a:lnTo>
                      <a:pt x="788" y="790"/>
                    </a:lnTo>
                    <a:lnTo>
                      <a:pt x="794" y="786"/>
                    </a:lnTo>
                    <a:lnTo>
                      <a:pt x="800" y="790"/>
                    </a:lnTo>
                    <a:lnTo>
                      <a:pt x="804" y="818"/>
                    </a:lnTo>
                    <a:lnTo>
                      <a:pt x="804" y="818"/>
                    </a:lnTo>
                    <a:lnTo>
                      <a:pt x="808" y="806"/>
                    </a:lnTo>
                    <a:lnTo>
                      <a:pt x="812" y="794"/>
                    </a:lnTo>
                    <a:lnTo>
                      <a:pt x="816" y="768"/>
                    </a:lnTo>
                    <a:lnTo>
                      <a:pt x="816" y="768"/>
                    </a:lnTo>
                    <a:lnTo>
                      <a:pt x="848" y="778"/>
                    </a:lnTo>
                    <a:lnTo>
                      <a:pt x="848" y="778"/>
                    </a:lnTo>
                    <a:lnTo>
                      <a:pt x="858" y="780"/>
                    </a:lnTo>
                    <a:lnTo>
                      <a:pt x="866" y="784"/>
                    </a:lnTo>
                    <a:lnTo>
                      <a:pt x="866" y="784"/>
                    </a:lnTo>
                    <a:lnTo>
                      <a:pt x="868" y="788"/>
                    </a:lnTo>
                    <a:lnTo>
                      <a:pt x="870" y="792"/>
                    </a:lnTo>
                    <a:lnTo>
                      <a:pt x="870" y="798"/>
                    </a:lnTo>
                    <a:lnTo>
                      <a:pt x="878" y="874"/>
                    </a:lnTo>
                    <a:lnTo>
                      <a:pt x="710" y="874"/>
                    </a:lnTo>
                    <a:lnTo>
                      <a:pt x="710" y="874"/>
                    </a:lnTo>
                    <a:close/>
                    <a:moveTo>
                      <a:pt x="440" y="672"/>
                    </a:moveTo>
                    <a:lnTo>
                      <a:pt x="440" y="672"/>
                    </a:lnTo>
                    <a:lnTo>
                      <a:pt x="446" y="672"/>
                    </a:lnTo>
                    <a:lnTo>
                      <a:pt x="452" y="674"/>
                    </a:lnTo>
                    <a:lnTo>
                      <a:pt x="458" y="676"/>
                    </a:lnTo>
                    <a:lnTo>
                      <a:pt x="462" y="680"/>
                    </a:lnTo>
                    <a:lnTo>
                      <a:pt x="468" y="686"/>
                    </a:lnTo>
                    <a:lnTo>
                      <a:pt x="470" y="690"/>
                    </a:lnTo>
                    <a:lnTo>
                      <a:pt x="472" y="696"/>
                    </a:lnTo>
                    <a:lnTo>
                      <a:pt x="472" y="704"/>
                    </a:lnTo>
                    <a:lnTo>
                      <a:pt x="472" y="704"/>
                    </a:lnTo>
                    <a:lnTo>
                      <a:pt x="470" y="720"/>
                    </a:lnTo>
                    <a:lnTo>
                      <a:pt x="464" y="738"/>
                    </a:lnTo>
                    <a:lnTo>
                      <a:pt x="460" y="746"/>
                    </a:lnTo>
                    <a:lnTo>
                      <a:pt x="454" y="752"/>
                    </a:lnTo>
                    <a:lnTo>
                      <a:pt x="446" y="756"/>
                    </a:lnTo>
                    <a:lnTo>
                      <a:pt x="440" y="758"/>
                    </a:lnTo>
                    <a:lnTo>
                      <a:pt x="440" y="758"/>
                    </a:lnTo>
                    <a:lnTo>
                      <a:pt x="432" y="756"/>
                    </a:lnTo>
                    <a:lnTo>
                      <a:pt x="426" y="752"/>
                    </a:lnTo>
                    <a:lnTo>
                      <a:pt x="420" y="746"/>
                    </a:lnTo>
                    <a:lnTo>
                      <a:pt x="414" y="738"/>
                    </a:lnTo>
                    <a:lnTo>
                      <a:pt x="408" y="720"/>
                    </a:lnTo>
                    <a:lnTo>
                      <a:pt x="406" y="704"/>
                    </a:lnTo>
                    <a:lnTo>
                      <a:pt x="406" y="704"/>
                    </a:lnTo>
                    <a:lnTo>
                      <a:pt x="406" y="696"/>
                    </a:lnTo>
                    <a:lnTo>
                      <a:pt x="408" y="690"/>
                    </a:lnTo>
                    <a:lnTo>
                      <a:pt x="412" y="686"/>
                    </a:lnTo>
                    <a:lnTo>
                      <a:pt x="416" y="680"/>
                    </a:lnTo>
                    <a:lnTo>
                      <a:pt x="420" y="676"/>
                    </a:lnTo>
                    <a:lnTo>
                      <a:pt x="426" y="674"/>
                    </a:lnTo>
                    <a:lnTo>
                      <a:pt x="432" y="672"/>
                    </a:lnTo>
                    <a:lnTo>
                      <a:pt x="440" y="672"/>
                    </a:lnTo>
                    <a:lnTo>
                      <a:pt x="440" y="672"/>
                    </a:lnTo>
                    <a:close/>
                    <a:moveTo>
                      <a:pt x="354" y="874"/>
                    </a:moveTo>
                    <a:lnTo>
                      <a:pt x="362" y="798"/>
                    </a:lnTo>
                    <a:lnTo>
                      <a:pt x="362" y="798"/>
                    </a:lnTo>
                    <a:lnTo>
                      <a:pt x="364" y="792"/>
                    </a:lnTo>
                    <a:lnTo>
                      <a:pt x="366" y="788"/>
                    </a:lnTo>
                    <a:lnTo>
                      <a:pt x="368" y="784"/>
                    </a:lnTo>
                    <a:lnTo>
                      <a:pt x="368" y="784"/>
                    </a:lnTo>
                    <a:lnTo>
                      <a:pt x="376" y="780"/>
                    </a:lnTo>
                    <a:lnTo>
                      <a:pt x="386" y="778"/>
                    </a:lnTo>
                    <a:lnTo>
                      <a:pt x="386" y="778"/>
                    </a:lnTo>
                    <a:lnTo>
                      <a:pt x="416" y="768"/>
                    </a:lnTo>
                    <a:lnTo>
                      <a:pt x="416" y="768"/>
                    </a:lnTo>
                    <a:lnTo>
                      <a:pt x="422" y="794"/>
                    </a:lnTo>
                    <a:lnTo>
                      <a:pt x="426" y="806"/>
                    </a:lnTo>
                    <a:lnTo>
                      <a:pt x="430" y="818"/>
                    </a:lnTo>
                    <a:lnTo>
                      <a:pt x="434" y="790"/>
                    </a:lnTo>
                    <a:lnTo>
                      <a:pt x="440" y="786"/>
                    </a:lnTo>
                    <a:lnTo>
                      <a:pt x="444" y="790"/>
                    </a:lnTo>
                    <a:lnTo>
                      <a:pt x="450" y="818"/>
                    </a:lnTo>
                    <a:lnTo>
                      <a:pt x="450" y="818"/>
                    </a:lnTo>
                    <a:lnTo>
                      <a:pt x="454" y="806"/>
                    </a:lnTo>
                    <a:lnTo>
                      <a:pt x="458" y="794"/>
                    </a:lnTo>
                    <a:lnTo>
                      <a:pt x="462" y="768"/>
                    </a:lnTo>
                    <a:lnTo>
                      <a:pt x="462" y="768"/>
                    </a:lnTo>
                    <a:lnTo>
                      <a:pt x="494" y="778"/>
                    </a:lnTo>
                    <a:lnTo>
                      <a:pt x="494" y="778"/>
                    </a:lnTo>
                    <a:lnTo>
                      <a:pt x="504" y="780"/>
                    </a:lnTo>
                    <a:lnTo>
                      <a:pt x="512" y="784"/>
                    </a:lnTo>
                    <a:lnTo>
                      <a:pt x="512" y="784"/>
                    </a:lnTo>
                    <a:lnTo>
                      <a:pt x="514" y="788"/>
                    </a:lnTo>
                    <a:lnTo>
                      <a:pt x="516" y="792"/>
                    </a:lnTo>
                    <a:lnTo>
                      <a:pt x="516" y="798"/>
                    </a:lnTo>
                    <a:lnTo>
                      <a:pt x="524" y="874"/>
                    </a:lnTo>
                    <a:lnTo>
                      <a:pt x="354" y="874"/>
                    </a:lnTo>
                    <a:lnTo>
                      <a:pt x="354" y="874"/>
                    </a:lnTo>
                    <a:close/>
                    <a:moveTo>
                      <a:pt x="86" y="672"/>
                    </a:moveTo>
                    <a:lnTo>
                      <a:pt x="86" y="672"/>
                    </a:lnTo>
                    <a:lnTo>
                      <a:pt x="92" y="672"/>
                    </a:lnTo>
                    <a:lnTo>
                      <a:pt x="98" y="674"/>
                    </a:lnTo>
                    <a:lnTo>
                      <a:pt x="104" y="676"/>
                    </a:lnTo>
                    <a:lnTo>
                      <a:pt x="108" y="680"/>
                    </a:lnTo>
                    <a:lnTo>
                      <a:pt x="112" y="686"/>
                    </a:lnTo>
                    <a:lnTo>
                      <a:pt x="116" y="690"/>
                    </a:lnTo>
                    <a:lnTo>
                      <a:pt x="118" y="696"/>
                    </a:lnTo>
                    <a:lnTo>
                      <a:pt x="118" y="704"/>
                    </a:lnTo>
                    <a:lnTo>
                      <a:pt x="118" y="704"/>
                    </a:lnTo>
                    <a:lnTo>
                      <a:pt x="116" y="720"/>
                    </a:lnTo>
                    <a:lnTo>
                      <a:pt x="110" y="738"/>
                    </a:lnTo>
                    <a:lnTo>
                      <a:pt x="104" y="746"/>
                    </a:lnTo>
                    <a:lnTo>
                      <a:pt x="100" y="752"/>
                    </a:lnTo>
                    <a:lnTo>
                      <a:pt x="92" y="756"/>
                    </a:lnTo>
                    <a:lnTo>
                      <a:pt x="86" y="758"/>
                    </a:lnTo>
                    <a:lnTo>
                      <a:pt x="86" y="758"/>
                    </a:lnTo>
                    <a:lnTo>
                      <a:pt x="78" y="756"/>
                    </a:lnTo>
                    <a:lnTo>
                      <a:pt x="72" y="752"/>
                    </a:lnTo>
                    <a:lnTo>
                      <a:pt x="66" y="746"/>
                    </a:lnTo>
                    <a:lnTo>
                      <a:pt x="60" y="738"/>
                    </a:lnTo>
                    <a:lnTo>
                      <a:pt x="54" y="720"/>
                    </a:lnTo>
                    <a:lnTo>
                      <a:pt x="52" y="704"/>
                    </a:lnTo>
                    <a:lnTo>
                      <a:pt x="52" y="704"/>
                    </a:lnTo>
                    <a:lnTo>
                      <a:pt x="52" y="696"/>
                    </a:lnTo>
                    <a:lnTo>
                      <a:pt x="54" y="690"/>
                    </a:lnTo>
                    <a:lnTo>
                      <a:pt x="58" y="686"/>
                    </a:lnTo>
                    <a:lnTo>
                      <a:pt x="62" y="680"/>
                    </a:lnTo>
                    <a:lnTo>
                      <a:pt x="66" y="676"/>
                    </a:lnTo>
                    <a:lnTo>
                      <a:pt x="72" y="674"/>
                    </a:lnTo>
                    <a:lnTo>
                      <a:pt x="78" y="672"/>
                    </a:lnTo>
                    <a:lnTo>
                      <a:pt x="86" y="672"/>
                    </a:lnTo>
                    <a:lnTo>
                      <a:pt x="86" y="672"/>
                    </a:lnTo>
                    <a:close/>
                    <a:moveTo>
                      <a:pt x="0" y="874"/>
                    </a:moveTo>
                    <a:lnTo>
                      <a:pt x="8" y="798"/>
                    </a:lnTo>
                    <a:lnTo>
                      <a:pt x="8" y="798"/>
                    </a:lnTo>
                    <a:lnTo>
                      <a:pt x="10" y="792"/>
                    </a:lnTo>
                    <a:lnTo>
                      <a:pt x="10" y="788"/>
                    </a:lnTo>
                    <a:lnTo>
                      <a:pt x="14" y="784"/>
                    </a:lnTo>
                    <a:lnTo>
                      <a:pt x="14" y="784"/>
                    </a:lnTo>
                    <a:lnTo>
                      <a:pt x="22" y="780"/>
                    </a:lnTo>
                    <a:lnTo>
                      <a:pt x="30" y="778"/>
                    </a:lnTo>
                    <a:lnTo>
                      <a:pt x="30" y="778"/>
                    </a:lnTo>
                    <a:lnTo>
                      <a:pt x="62" y="768"/>
                    </a:lnTo>
                    <a:lnTo>
                      <a:pt x="62" y="768"/>
                    </a:lnTo>
                    <a:lnTo>
                      <a:pt x="68" y="794"/>
                    </a:lnTo>
                    <a:lnTo>
                      <a:pt x="70" y="806"/>
                    </a:lnTo>
                    <a:lnTo>
                      <a:pt x="76" y="818"/>
                    </a:lnTo>
                    <a:lnTo>
                      <a:pt x="80" y="790"/>
                    </a:lnTo>
                    <a:lnTo>
                      <a:pt x="86" y="786"/>
                    </a:lnTo>
                    <a:lnTo>
                      <a:pt x="90" y="790"/>
                    </a:lnTo>
                    <a:lnTo>
                      <a:pt x="96" y="818"/>
                    </a:lnTo>
                    <a:lnTo>
                      <a:pt x="96" y="818"/>
                    </a:lnTo>
                    <a:lnTo>
                      <a:pt x="100" y="806"/>
                    </a:lnTo>
                    <a:lnTo>
                      <a:pt x="102" y="794"/>
                    </a:lnTo>
                    <a:lnTo>
                      <a:pt x="108" y="768"/>
                    </a:lnTo>
                    <a:lnTo>
                      <a:pt x="108" y="768"/>
                    </a:lnTo>
                    <a:lnTo>
                      <a:pt x="140" y="778"/>
                    </a:lnTo>
                    <a:lnTo>
                      <a:pt x="140" y="778"/>
                    </a:lnTo>
                    <a:lnTo>
                      <a:pt x="148" y="780"/>
                    </a:lnTo>
                    <a:lnTo>
                      <a:pt x="158" y="784"/>
                    </a:lnTo>
                    <a:lnTo>
                      <a:pt x="158" y="784"/>
                    </a:lnTo>
                    <a:lnTo>
                      <a:pt x="160" y="788"/>
                    </a:lnTo>
                    <a:lnTo>
                      <a:pt x="160" y="792"/>
                    </a:lnTo>
                    <a:lnTo>
                      <a:pt x="162" y="798"/>
                    </a:lnTo>
                    <a:lnTo>
                      <a:pt x="170" y="874"/>
                    </a:lnTo>
                    <a:lnTo>
                      <a:pt x="0" y="874"/>
                    </a:lnTo>
                    <a:lnTo>
                      <a:pt x="0" y="874"/>
                    </a:lnTo>
                    <a:close/>
                    <a:moveTo>
                      <a:pt x="262" y="364"/>
                    </a:moveTo>
                    <a:lnTo>
                      <a:pt x="262" y="364"/>
                    </a:lnTo>
                    <a:lnTo>
                      <a:pt x="270" y="366"/>
                    </a:lnTo>
                    <a:lnTo>
                      <a:pt x="278" y="368"/>
                    </a:lnTo>
                    <a:lnTo>
                      <a:pt x="286" y="372"/>
                    </a:lnTo>
                    <a:lnTo>
                      <a:pt x="292" y="376"/>
                    </a:lnTo>
                    <a:lnTo>
                      <a:pt x="296" y="382"/>
                    </a:lnTo>
                    <a:lnTo>
                      <a:pt x="300" y="390"/>
                    </a:lnTo>
                    <a:lnTo>
                      <a:pt x="304" y="396"/>
                    </a:lnTo>
                    <a:lnTo>
                      <a:pt x="304" y="406"/>
                    </a:lnTo>
                    <a:lnTo>
                      <a:pt x="304" y="406"/>
                    </a:lnTo>
                    <a:lnTo>
                      <a:pt x="302" y="424"/>
                    </a:lnTo>
                    <a:lnTo>
                      <a:pt x="298" y="436"/>
                    </a:lnTo>
                    <a:lnTo>
                      <a:pt x="292" y="448"/>
                    </a:lnTo>
                    <a:lnTo>
                      <a:pt x="288" y="458"/>
                    </a:lnTo>
                    <a:lnTo>
                      <a:pt x="280" y="466"/>
                    </a:lnTo>
                    <a:lnTo>
                      <a:pt x="272" y="470"/>
                    </a:lnTo>
                    <a:lnTo>
                      <a:pt x="262" y="472"/>
                    </a:lnTo>
                    <a:lnTo>
                      <a:pt x="262" y="472"/>
                    </a:lnTo>
                    <a:lnTo>
                      <a:pt x="254" y="470"/>
                    </a:lnTo>
                    <a:lnTo>
                      <a:pt x="244" y="466"/>
                    </a:lnTo>
                    <a:lnTo>
                      <a:pt x="238" y="458"/>
                    </a:lnTo>
                    <a:lnTo>
                      <a:pt x="232" y="448"/>
                    </a:lnTo>
                    <a:lnTo>
                      <a:pt x="226" y="436"/>
                    </a:lnTo>
                    <a:lnTo>
                      <a:pt x="224" y="424"/>
                    </a:lnTo>
                    <a:lnTo>
                      <a:pt x="220" y="406"/>
                    </a:lnTo>
                    <a:lnTo>
                      <a:pt x="220" y="406"/>
                    </a:lnTo>
                    <a:lnTo>
                      <a:pt x="222" y="396"/>
                    </a:lnTo>
                    <a:lnTo>
                      <a:pt x="224" y="390"/>
                    </a:lnTo>
                    <a:lnTo>
                      <a:pt x="228" y="382"/>
                    </a:lnTo>
                    <a:lnTo>
                      <a:pt x="232" y="376"/>
                    </a:lnTo>
                    <a:lnTo>
                      <a:pt x="240" y="372"/>
                    </a:lnTo>
                    <a:lnTo>
                      <a:pt x="246" y="368"/>
                    </a:lnTo>
                    <a:lnTo>
                      <a:pt x="254" y="366"/>
                    </a:lnTo>
                    <a:lnTo>
                      <a:pt x="262" y="364"/>
                    </a:lnTo>
                    <a:lnTo>
                      <a:pt x="262" y="364"/>
                    </a:lnTo>
                    <a:close/>
                    <a:moveTo>
                      <a:pt x="158" y="602"/>
                    </a:moveTo>
                    <a:lnTo>
                      <a:pt x="166" y="524"/>
                    </a:lnTo>
                    <a:lnTo>
                      <a:pt x="166" y="524"/>
                    </a:lnTo>
                    <a:lnTo>
                      <a:pt x="168" y="514"/>
                    </a:lnTo>
                    <a:lnTo>
                      <a:pt x="170" y="510"/>
                    </a:lnTo>
                    <a:lnTo>
                      <a:pt x="172" y="506"/>
                    </a:lnTo>
                    <a:lnTo>
                      <a:pt x="172" y="506"/>
                    </a:lnTo>
                    <a:lnTo>
                      <a:pt x="182" y="502"/>
                    </a:lnTo>
                    <a:lnTo>
                      <a:pt x="194" y="498"/>
                    </a:lnTo>
                    <a:lnTo>
                      <a:pt x="194" y="498"/>
                    </a:lnTo>
                    <a:lnTo>
                      <a:pt x="234" y="486"/>
                    </a:lnTo>
                    <a:lnTo>
                      <a:pt x="234" y="486"/>
                    </a:lnTo>
                    <a:lnTo>
                      <a:pt x="242" y="518"/>
                    </a:lnTo>
                    <a:lnTo>
                      <a:pt x="246" y="536"/>
                    </a:lnTo>
                    <a:lnTo>
                      <a:pt x="250" y="550"/>
                    </a:lnTo>
                    <a:lnTo>
                      <a:pt x="256" y="512"/>
                    </a:lnTo>
                    <a:lnTo>
                      <a:pt x="262" y="508"/>
                    </a:lnTo>
                    <a:lnTo>
                      <a:pt x="270" y="512"/>
                    </a:lnTo>
                    <a:lnTo>
                      <a:pt x="274" y="550"/>
                    </a:lnTo>
                    <a:lnTo>
                      <a:pt x="274" y="550"/>
                    </a:lnTo>
                    <a:lnTo>
                      <a:pt x="280" y="536"/>
                    </a:lnTo>
                    <a:lnTo>
                      <a:pt x="284" y="518"/>
                    </a:lnTo>
                    <a:lnTo>
                      <a:pt x="290" y="486"/>
                    </a:lnTo>
                    <a:lnTo>
                      <a:pt x="290" y="486"/>
                    </a:lnTo>
                    <a:lnTo>
                      <a:pt x="330" y="498"/>
                    </a:lnTo>
                    <a:lnTo>
                      <a:pt x="330" y="498"/>
                    </a:lnTo>
                    <a:lnTo>
                      <a:pt x="342" y="502"/>
                    </a:lnTo>
                    <a:lnTo>
                      <a:pt x="348" y="504"/>
                    </a:lnTo>
                    <a:lnTo>
                      <a:pt x="352" y="506"/>
                    </a:lnTo>
                    <a:lnTo>
                      <a:pt x="352" y="506"/>
                    </a:lnTo>
                    <a:lnTo>
                      <a:pt x="356" y="510"/>
                    </a:lnTo>
                    <a:lnTo>
                      <a:pt x="356" y="514"/>
                    </a:lnTo>
                    <a:lnTo>
                      <a:pt x="358" y="524"/>
                    </a:lnTo>
                    <a:lnTo>
                      <a:pt x="366" y="602"/>
                    </a:lnTo>
                    <a:lnTo>
                      <a:pt x="366" y="602"/>
                    </a:lnTo>
                    <a:lnTo>
                      <a:pt x="366" y="608"/>
                    </a:lnTo>
                    <a:lnTo>
                      <a:pt x="364" y="614"/>
                    </a:lnTo>
                    <a:lnTo>
                      <a:pt x="360" y="618"/>
                    </a:lnTo>
                    <a:lnTo>
                      <a:pt x="354" y="622"/>
                    </a:lnTo>
                    <a:lnTo>
                      <a:pt x="262" y="646"/>
                    </a:lnTo>
                    <a:lnTo>
                      <a:pt x="172" y="622"/>
                    </a:lnTo>
                    <a:lnTo>
                      <a:pt x="172" y="622"/>
                    </a:lnTo>
                    <a:lnTo>
                      <a:pt x="166" y="618"/>
                    </a:lnTo>
                    <a:lnTo>
                      <a:pt x="162" y="614"/>
                    </a:lnTo>
                    <a:lnTo>
                      <a:pt x="158" y="608"/>
                    </a:lnTo>
                    <a:lnTo>
                      <a:pt x="158" y="602"/>
                    </a:lnTo>
                    <a:lnTo>
                      <a:pt x="158" y="602"/>
                    </a:lnTo>
                    <a:close/>
                    <a:moveTo>
                      <a:pt x="616" y="364"/>
                    </a:moveTo>
                    <a:lnTo>
                      <a:pt x="616" y="364"/>
                    </a:lnTo>
                    <a:lnTo>
                      <a:pt x="624" y="366"/>
                    </a:lnTo>
                    <a:lnTo>
                      <a:pt x="632" y="368"/>
                    </a:lnTo>
                    <a:lnTo>
                      <a:pt x="640" y="372"/>
                    </a:lnTo>
                    <a:lnTo>
                      <a:pt x="646" y="376"/>
                    </a:lnTo>
                    <a:lnTo>
                      <a:pt x="652" y="382"/>
                    </a:lnTo>
                    <a:lnTo>
                      <a:pt x="654" y="390"/>
                    </a:lnTo>
                    <a:lnTo>
                      <a:pt x="658" y="396"/>
                    </a:lnTo>
                    <a:lnTo>
                      <a:pt x="658" y="406"/>
                    </a:lnTo>
                    <a:lnTo>
                      <a:pt x="658" y="406"/>
                    </a:lnTo>
                    <a:lnTo>
                      <a:pt x="656" y="424"/>
                    </a:lnTo>
                    <a:lnTo>
                      <a:pt x="652" y="436"/>
                    </a:lnTo>
                    <a:lnTo>
                      <a:pt x="648" y="448"/>
                    </a:lnTo>
                    <a:lnTo>
                      <a:pt x="642" y="458"/>
                    </a:lnTo>
                    <a:lnTo>
                      <a:pt x="634" y="466"/>
                    </a:lnTo>
                    <a:lnTo>
                      <a:pt x="626" y="470"/>
                    </a:lnTo>
                    <a:lnTo>
                      <a:pt x="616" y="472"/>
                    </a:lnTo>
                    <a:lnTo>
                      <a:pt x="616" y="472"/>
                    </a:lnTo>
                    <a:lnTo>
                      <a:pt x="608" y="470"/>
                    </a:lnTo>
                    <a:lnTo>
                      <a:pt x="598" y="466"/>
                    </a:lnTo>
                    <a:lnTo>
                      <a:pt x="592" y="458"/>
                    </a:lnTo>
                    <a:lnTo>
                      <a:pt x="586" y="448"/>
                    </a:lnTo>
                    <a:lnTo>
                      <a:pt x="582" y="436"/>
                    </a:lnTo>
                    <a:lnTo>
                      <a:pt x="578" y="424"/>
                    </a:lnTo>
                    <a:lnTo>
                      <a:pt x="574" y="406"/>
                    </a:lnTo>
                    <a:lnTo>
                      <a:pt x="574" y="406"/>
                    </a:lnTo>
                    <a:lnTo>
                      <a:pt x="576" y="396"/>
                    </a:lnTo>
                    <a:lnTo>
                      <a:pt x="578" y="390"/>
                    </a:lnTo>
                    <a:lnTo>
                      <a:pt x="582" y="382"/>
                    </a:lnTo>
                    <a:lnTo>
                      <a:pt x="588" y="376"/>
                    </a:lnTo>
                    <a:lnTo>
                      <a:pt x="594" y="372"/>
                    </a:lnTo>
                    <a:lnTo>
                      <a:pt x="600" y="368"/>
                    </a:lnTo>
                    <a:lnTo>
                      <a:pt x="608" y="366"/>
                    </a:lnTo>
                    <a:lnTo>
                      <a:pt x="616" y="364"/>
                    </a:lnTo>
                    <a:lnTo>
                      <a:pt x="616" y="364"/>
                    </a:lnTo>
                    <a:close/>
                    <a:moveTo>
                      <a:pt x="512" y="602"/>
                    </a:moveTo>
                    <a:lnTo>
                      <a:pt x="520" y="524"/>
                    </a:lnTo>
                    <a:lnTo>
                      <a:pt x="520" y="524"/>
                    </a:lnTo>
                    <a:lnTo>
                      <a:pt x="522" y="514"/>
                    </a:lnTo>
                    <a:lnTo>
                      <a:pt x="524" y="510"/>
                    </a:lnTo>
                    <a:lnTo>
                      <a:pt x="526" y="506"/>
                    </a:lnTo>
                    <a:lnTo>
                      <a:pt x="526" y="506"/>
                    </a:lnTo>
                    <a:lnTo>
                      <a:pt x="538" y="502"/>
                    </a:lnTo>
                    <a:lnTo>
                      <a:pt x="548" y="498"/>
                    </a:lnTo>
                    <a:lnTo>
                      <a:pt x="548" y="498"/>
                    </a:lnTo>
                    <a:lnTo>
                      <a:pt x="588" y="486"/>
                    </a:lnTo>
                    <a:lnTo>
                      <a:pt x="588" y="486"/>
                    </a:lnTo>
                    <a:lnTo>
                      <a:pt x="596" y="518"/>
                    </a:lnTo>
                    <a:lnTo>
                      <a:pt x="600" y="536"/>
                    </a:lnTo>
                    <a:lnTo>
                      <a:pt x="606" y="550"/>
                    </a:lnTo>
                    <a:lnTo>
                      <a:pt x="610" y="512"/>
                    </a:lnTo>
                    <a:lnTo>
                      <a:pt x="616" y="508"/>
                    </a:lnTo>
                    <a:lnTo>
                      <a:pt x="624" y="512"/>
                    </a:lnTo>
                    <a:lnTo>
                      <a:pt x="628" y="550"/>
                    </a:lnTo>
                    <a:lnTo>
                      <a:pt x="628" y="550"/>
                    </a:lnTo>
                    <a:lnTo>
                      <a:pt x="634" y="536"/>
                    </a:lnTo>
                    <a:lnTo>
                      <a:pt x="638" y="518"/>
                    </a:lnTo>
                    <a:lnTo>
                      <a:pt x="644" y="486"/>
                    </a:lnTo>
                    <a:lnTo>
                      <a:pt x="644" y="486"/>
                    </a:lnTo>
                    <a:lnTo>
                      <a:pt x="684" y="498"/>
                    </a:lnTo>
                    <a:lnTo>
                      <a:pt x="684" y="498"/>
                    </a:lnTo>
                    <a:lnTo>
                      <a:pt x="696" y="502"/>
                    </a:lnTo>
                    <a:lnTo>
                      <a:pt x="702" y="504"/>
                    </a:lnTo>
                    <a:lnTo>
                      <a:pt x="706" y="506"/>
                    </a:lnTo>
                    <a:lnTo>
                      <a:pt x="706" y="506"/>
                    </a:lnTo>
                    <a:lnTo>
                      <a:pt x="710" y="510"/>
                    </a:lnTo>
                    <a:lnTo>
                      <a:pt x="712" y="514"/>
                    </a:lnTo>
                    <a:lnTo>
                      <a:pt x="712" y="524"/>
                    </a:lnTo>
                    <a:lnTo>
                      <a:pt x="720" y="602"/>
                    </a:lnTo>
                    <a:lnTo>
                      <a:pt x="720" y="602"/>
                    </a:lnTo>
                    <a:lnTo>
                      <a:pt x="720" y="608"/>
                    </a:lnTo>
                    <a:lnTo>
                      <a:pt x="718" y="614"/>
                    </a:lnTo>
                    <a:lnTo>
                      <a:pt x="714" y="618"/>
                    </a:lnTo>
                    <a:lnTo>
                      <a:pt x="708" y="622"/>
                    </a:lnTo>
                    <a:lnTo>
                      <a:pt x="616" y="646"/>
                    </a:lnTo>
                    <a:lnTo>
                      <a:pt x="526" y="622"/>
                    </a:lnTo>
                    <a:lnTo>
                      <a:pt x="526" y="622"/>
                    </a:lnTo>
                    <a:lnTo>
                      <a:pt x="520" y="618"/>
                    </a:lnTo>
                    <a:lnTo>
                      <a:pt x="516" y="614"/>
                    </a:lnTo>
                    <a:lnTo>
                      <a:pt x="512" y="608"/>
                    </a:lnTo>
                    <a:lnTo>
                      <a:pt x="512" y="602"/>
                    </a:lnTo>
                    <a:lnTo>
                      <a:pt x="512" y="602"/>
                    </a:lnTo>
                    <a:close/>
                    <a:moveTo>
                      <a:pt x="440" y="0"/>
                    </a:moveTo>
                    <a:lnTo>
                      <a:pt x="440" y="0"/>
                    </a:lnTo>
                    <a:lnTo>
                      <a:pt x="450" y="0"/>
                    </a:lnTo>
                    <a:lnTo>
                      <a:pt x="460" y="4"/>
                    </a:lnTo>
                    <a:lnTo>
                      <a:pt x="468" y="8"/>
                    </a:lnTo>
                    <a:lnTo>
                      <a:pt x="476" y="14"/>
                    </a:lnTo>
                    <a:lnTo>
                      <a:pt x="482" y="22"/>
                    </a:lnTo>
                    <a:lnTo>
                      <a:pt x="486" y="30"/>
                    </a:lnTo>
                    <a:lnTo>
                      <a:pt x="490" y="40"/>
                    </a:lnTo>
                    <a:lnTo>
                      <a:pt x="490" y="50"/>
                    </a:lnTo>
                    <a:lnTo>
                      <a:pt x="490" y="50"/>
                    </a:lnTo>
                    <a:lnTo>
                      <a:pt x="490" y="60"/>
                    </a:lnTo>
                    <a:lnTo>
                      <a:pt x="488" y="74"/>
                    </a:lnTo>
                    <a:lnTo>
                      <a:pt x="484" y="88"/>
                    </a:lnTo>
                    <a:lnTo>
                      <a:pt x="478" y="102"/>
                    </a:lnTo>
                    <a:lnTo>
                      <a:pt x="470" y="114"/>
                    </a:lnTo>
                    <a:lnTo>
                      <a:pt x="462" y="124"/>
                    </a:lnTo>
                    <a:lnTo>
                      <a:pt x="450" y="130"/>
                    </a:lnTo>
                    <a:lnTo>
                      <a:pt x="446" y="132"/>
                    </a:lnTo>
                    <a:lnTo>
                      <a:pt x="440" y="134"/>
                    </a:lnTo>
                    <a:lnTo>
                      <a:pt x="440" y="134"/>
                    </a:lnTo>
                    <a:lnTo>
                      <a:pt x="434" y="132"/>
                    </a:lnTo>
                    <a:lnTo>
                      <a:pt x="428" y="130"/>
                    </a:lnTo>
                    <a:lnTo>
                      <a:pt x="418" y="124"/>
                    </a:lnTo>
                    <a:lnTo>
                      <a:pt x="408" y="114"/>
                    </a:lnTo>
                    <a:lnTo>
                      <a:pt x="402" y="102"/>
                    </a:lnTo>
                    <a:lnTo>
                      <a:pt x="396" y="88"/>
                    </a:lnTo>
                    <a:lnTo>
                      <a:pt x="392" y="74"/>
                    </a:lnTo>
                    <a:lnTo>
                      <a:pt x="388" y="60"/>
                    </a:lnTo>
                    <a:lnTo>
                      <a:pt x="388" y="50"/>
                    </a:lnTo>
                    <a:lnTo>
                      <a:pt x="388" y="50"/>
                    </a:lnTo>
                    <a:lnTo>
                      <a:pt x="390" y="40"/>
                    </a:lnTo>
                    <a:lnTo>
                      <a:pt x="392" y="30"/>
                    </a:lnTo>
                    <a:lnTo>
                      <a:pt x="396" y="22"/>
                    </a:lnTo>
                    <a:lnTo>
                      <a:pt x="404" y="14"/>
                    </a:lnTo>
                    <a:lnTo>
                      <a:pt x="410" y="8"/>
                    </a:lnTo>
                    <a:lnTo>
                      <a:pt x="420" y="4"/>
                    </a:lnTo>
                    <a:lnTo>
                      <a:pt x="430" y="0"/>
                    </a:lnTo>
                    <a:lnTo>
                      <a:pt x="440" y="0"/>
                    </a:lnTo>
                    <a:lnTo>
                      <a:pt x="440" y="0"/>
                    </a:lnTo>
                    <a:close/>
                    <a:moveTo>
                      <a:pt x="318" y="290"/>
                    </a:moveTo>
                    <a:lnTo>
                      <a:pt x="326" y="196"/>
                    </a:lnTo>
                    <a:lnTo>
                      <a:pt x="326" y="196"/>
                    </a:lnTo>
                    <a:lnTo>
                      <a:pt x="328" y="186"/>
                    </a:lnTo>
                    <a:lnTo>
                      <a:pt x="330" y="180"/>
                    </a:lnTo>
                    <a:lnTo>
                      <a:pt x="334" y="176"/>
                    </a:lnTo>
                    <a:lnTo>
                      <a:pt x="334" y="176"/>
                    </a:lnTo>
                    <a:lnTo>
                      <a:pt x="340" y="172"/>
                    </a:lnTo>
                    <a:lnTo>
                      <a:pt x="346" y="170"/>
                    </a:lnTo>
                    <a:lnTo>
                      <a:pt x="360" y="166"/>
                    </a:lnTo>
                    <a:lnTo>
                      <a:pt x="360" y="166"/>
                    </a:lnTo>
                    <a:lnTo>
                      <a:pt x="382" y="160"/>
                    </a:lnTo>
                    <a:lnTo>
                      <a:pt x="404" y="152"/>
                    </a:lnTo>
                    <a:lnTo>
                      <a:pt x="404" y="152"/>
                    </a:lnTo>
                    <a:lnTo>
                      <a:pt x="414" y="192"/>
                    </a:lnTo>
                    <a:lnTo>
                      <a:pt x="420" y="214"/>
                    </a:lnTo>
                    <a:lnTo>
                      <a:pt x="426" y="232"/>
                    </a:lnTo>
                    <a:lnTo>
                      <a:pt x="432" y="184"/>
                    </a:lnTo>
                    <a:lnTo>
                      <a:pt x="440" y="178"/>
                    </a:lnTo>
                    <a:lnTo>
                      <a:pt x="448" y="184"/>
                    </a:lnTo>
                    <a:lnTo>
                      <a:pt x="452" y="232"/>
                    </a:lnTo>
                    <a:lnTo>
                      <a:pt x="452" y="232"/>
                    </a:lnTo>
                    <a:lnTo>
                      <a:pt x="460" y="214"/>
                    </a:lnTo>
                    <a:lnTo>
                      <a:pt x="466" y="192"/>
                    </a:lnTo>
                    <a:lnTo>
                      <a:pt x="476" y="152"/>
                    </a:lnTo>
                    <a:lnTo>
                      <a:pt x="476" y="152"/>
                    </a:lnTo>
                    <a:lnTo>
                      <a:pt x="498" y="160"/>
                    </a:lnTo>
                    <a:lnTo>
                      <a:pt x="520" y="166"/>
                    </a:lnTo>
                    <a:lnTo>
                      <a:pt x="520" y="166"/>
                    </a:lnTo>
                    <a:lnTo>
                      <a:pt x="532" y="170"/>
                    </a:lnTo>
                    <a:lnTo>
                      <a:pt x="540" y="172"/>
                    </a:lnTo>
                    <a:lnTo>
                      <a:pt x="546" y="176"/>
                    </a:lnTo>
                    <a:lnTo>
                      <a:pt x="546" y="176"/>
                    </a:lnTo>
                    <a:lnTo>
                      <a:pt x="548" y="180"/>
                    </a:lnTo>
                    <a:lnTo>
                      <a:pt x="550" y="186"/>
                    </a:lnTo>
                    <a:lnTo>
                      <a:pt x="552" y="196"/>
                    </a:lnTo>
                    <a:lnTo>
                      <a:pt x="562" y="290"/>
                    </a:lnTo>
                    <a:lnTo>
                      <a:pt x="562" y="290"/>
                    </a:lnTo>
                    <a:lnTo>
                      <a:pt x="562" y="296"/>
                    </a:lnTo>
                    <a:lnTo>
                      <a:pt x="558" y="302"/>
                    </a:lnTo>
                    <a:lnTo>
                      <a:pt x="554" y="306"/>
                    </a:lnTo>
                    <a:lnTo>
                      <a:pt x="548" y="310"/>
                    </a:lnTo>
                    <a:lnTo>
                      <a:pt x="440" y="340"/>
                    </a:lnTo>
                    <a:lnTo>
                      <a:pt x="330" y="310"/>
                    </a:lnTo>
                    <a:lnTo>
                      <a:pt x="330" y="310"/>
                    </a:lnTo>
                    <a:lnTo>
                      <a:pt x="324" y="306"/>
                    </a:lnTo>
                    <a:lnTo>
                      <a:pt x="320" y="302"/>
                    </a:lnTo>
                    <a:lnTo>
                      <a:pt x="318" y="296"/>
                    </a:lnTo>
                    <a:lnTo>
                      <a:pt x="318" y="290"/>
                    </a:lnTo>
                    <a:lnTo>
                      <a:pt x="318" y="290"/>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91440" tIns="45720" rIns="91440" bIns="45720" numCol="1" anchor="t" anchorCtr="0" compatLnSpc="1">
                <a:prstTxWarp prst="textNoShape">
                  <a:avLst/>
                </a:prstTxWarp>
              </a:bodyPr>
              <a:lstStyle/>
              <a:p>
                <a:endParaRPr lang="en-US" sz="1351">
                  <a:solidFill>
                    <a:prstClr val="black"/>
                  </a:solidFill>
                </a:endParaRPr>
              </a:p>
            </p:txBody>
          </p:sp>
          <p:sp>
            <p:nvSpPr>
              <p:cNvPr id="11" name="Freeform 111"/>
              <p:cNvSpPr>
                <a:spLocks noEditPoints="1"/>
              </p:cNvSpPr>
              <p:nvPr/>
            </p:nvSpPr>
            <p:spPr bwMode="auto">
              <a:xfrm>
                <a:off x="9521825" y="3979863"/>
                <a:ext cx="812801" cy="708025"/>
              </a:xfrm>
              <a:custGeom>
                <a:avLst/>
                <a:gdLst>
                  <a:gd name="T0" fmla="*/ 242 w 512"/>
                  <a:gd name="T1" fmla="*/ 12 h 446"/>
                  <a:gd name="T2" fmla="*/ 246 w 512"/>
                  <a:gd name="T3" fmla="*/ 4 h 446"/>
                  <a:gd name="T4" fmla="*/ 256 w 512"/>
                  <a:gd name="T5" fmla="*/ 0 h 446"/>
                  <a:gd name="T6" fmla="*/ 260 w 512"/>
                  <a:gd name="T7" fmla="*/ 0 h 446"/>
                  <a:gd name="T8" fmla="*/ 268 w 512"/>
                  <a:gd name="T9" fmla="*/ 8 h 446"/>
                  <a:gd name="T10" fmla="*/ 268 w 512"/>
                  <a:gd name="T11" fmla="*/ 82 h 446"/>
                  <a:gd name="T12" fmla="*/ 328 w 512"/>
                  <a:gd name="T13" fmla="*/ 116 h 446"/>
                  <a:gd name="T14" fmla="*/ 334 w 512"/>
                  <a:gd name="T15" fmla="*/ 124 h 446"/>
                  <a:gd name="T16" fmla="*/ 334 w 512"/>
                  <a:gd name="T17" fmla="*/ 134 h 446"/>
                  <a:gd name="T18" fmla="*/ 330 w 512"/>
                  <a:gd name="T19" fmla="*/ 138 h 446"/>
                  <a:gd name="T20" fmla="*/ 320 w 512"/>
                  <a:gd name="T21" fmla="*/ 140 h 446"/>
                  <a:gd name="T22" fmla="*/ 256 w 512"/>
                  <a:gd name="T23" fmla="*/ 104 h 446"/>
                  <a:gd name="T24" fmla="*/ 196 w 512"/>
                  <a:gd name="T25" fmla="*/ 138 h 446"/>
                  <a:gd name="T26" fmla="*/ 186 w 512"/>
                  <a:gd name="T27" fmla="*/ 140 h 446"/>
                  <a:gd name="T28" fmla="*/ 178 w 512"/>
                  <a:gd name="T29" fmla="*/ 134 h 446"/>
                  <a:gd name="T30" fmla="*/ 176 w 512"/>
                  <a:gd name="T31" fmla="*/ 130 h 446"/>
                  <a:gd name="T32" fmla="*/ 178 w 512"/>
                  <a:gd name="T33" fmla="*/ 120 h 446"/>
                  <a:gd name="T34" fmla="*/ 242 w 512"/>
                  <a:gd name="T35" fmla="*/ 82 h 446"/>
                  <a:gd name="T36" fmla="*/ 242 w 512"/>
                  <a:gd name="T37" fmla="*/ 12 h 446"/>
                  <a:gd name="T38" fmla="*/ 66 w 512"/>
                  <a:gd name="T39" fmla="*/ 318 h 446"/>
                  <a:gd name="T40" fmla="*/ 70 w 512"/>
                  <a:gd name="T41" fmla="*/ 310 h 446"/>
                  <a:gd name="T42" fmla="*/ 78 w 512"/>
                  <a:gd name="T43" fmla="*/ 306 h 446"/>
                  <a:gd name="T44" fmla="*/ 84 w 512"/>
                  <a:gd name="T45" fmla="*/ 306 h 446"/>
                  <a:gd name="T46" fmla="*/ 90 w 512"/>
                  <a:gd name="T47" fmla="*/ 314 h 446"/>
                  <a:gd name="T48" fmla="*/ 90 w 512"/>
                  <a:gd name="T49" fmla="*/ 388 h 446"/>
                  <a:gd name="T50" fmla="*/ 152 w 512"/>
                  <a:gd name="T51" fmla="*/ 424 h 446"/>
                  <a:gd name="T52" fmla="*/ 158 w 512"/>
                  <a:gd name="T53" fmla="*/ 430 h 446"/>
                  <a:gd name="T54" fmla="*/ 156 w 512"/>
                  <a:gd name="T55" fmla="*/ 440 h 446"/>
                  <a:gd name="T56" fmla="*/ 152 w 512"/>
                  <a:gd name="T57" fmla="*/ 444 h 446"/>
                  <a:gd name="T58" fmla="*/ 144 w 512"/>
                  <a:gd name="T59" fmla="*/ 446 h 446"/>
                  <a:gd name="T60" fmla="*/ 78 w 512"/>
                  <a:gd name="T61" fmla="*/ 410 h 446"/>
                  <a:gd name="T62" fmla="*/ 18 w 512"/>
                  <a:gd name="T63" fmla="*/ 446 h 446"/>
                  <a:gd name="T64" fmla="*/ 8 w 512"/>
                  <a:gd name="T65" fmla="*/ 446 h 446"/>
                  <a:gd name="T66" fmla="*/ 0 w 512"/>
                  <a:gd name="T67" fmla="*/ 440 h 446"/>
                  <a:gd name="T68" fmla="*/ 0 w 512"/>
                  <a:gd name="T69" fmla="*/ 436 h 446"/>
                  <a:gd name="T70" fmla="*/ 2 w 512"/>
                  <a:gd name="T71" fmla="*/ 426 h 446"/>
                  <a:gd name="T72" fmla="*/ 66 w 512"/>
                  <a:gd name="T73" fmla="*/ 388 h 446"/>
                  <a:gd name="T74" fmla="*/ 66 w 512"/>
                  <a:gd name="T75" fmla="*/ 318 h 446"/>
                  <a:gd name="T76" fmla="*/ 420 w 512"/>
                  <a:gd name="T77" fmla="*/ 318 h 446"/>
                  <a:gd name="T78" fmla="*/ 424 w 512"/>
                  <a:gd name="T79" fmla="*/ 310 h 446"/>
                  <a:gd name="T80" fmla="*/ 432 w 512"/>
                  <a:gd name="T81" fmla="*/ 306 h 446"/>
                  <a:gd name="T82" fmla="*/ 438 w 512"/>
                  <a:gd name="T83" fmla="*/ 306 h 446"/>
                  <a:gd name="T84" fmla="*/ 444 w 512"/>
                  <a:gd name="T85" fmla="*/ 314 h 446"/>
                  <a:gd name="T86" fmla="*/ 446 w 512"/>
                  <a:gd name="T87" fmla="*/ 388 h 446"/>
                  <a:gd name="T88" fmla="*/ 506 w 512"/>
                  <a:gd name="T89" fmla="*/ 424 h 446"/>
                  <a:gd name="T90" fmla="*/ 512 w 512"/>
                  <a:gd name="T91" fmla="*/ 430 h 446"/>
                  <a:gd name="T92" fmla="*/ 510 w 512"/>
                  <a:gd name="T93" fmla="*/ 440 h 446"/>
                  <a:gd name="T94" fmla="*/ 506 w 512"/>
                  <a:gd name="T95" fmla="*/ 444 h 446"/>
                  <a:gd name="T96" fmla="*/ 498 w 512"/>
                  <a:gd name="T97" fmla="*/ 446 h 446"/>
                  <a:gd name="T98" fmla="*/ 432 w 512"/>
                  <a:gd name="T99" fmla="*/ 410 h 446"/>
                  <a:gd name="T100" fmla="*/ 372 w 512"/>
                  <a:gd name="T101" fmla="*/ 446 h 446"/>
                  <a:gd name="T102" fmla="*/ 362 w 512"/>
                  <a:gd name="T103" fmla="*/ 446 h 446"/>
                  <a:gd name="T104" fmla="*/ 354 w 512"/>
                  <a:gd name="T105" fmla="*/ 440 h 446"/>
                  <a:gd name="T106" fmla="*/ 354 w 512"/>
                  <a:gd name="T107" fmla="*/ 436 h 446"/>
                  <a:gd name="T108" fmla="*/ 356 w 512"/>
                  <a:gd name="T109" fmla="*/ 426 h 446"/>
                  <a:gd name="T110" fmla="*/ 420 w 512"/>
                  <a:gd name="T111" fmla="*/ 388 h 446"/>
                  <a:gd name="T112" fmla="*/ 420 w 512"/>
                  <a:gd name="T113" fmla="*/ 318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446">
                    <a:moveTo>
                      <a:pt x="242" y="12"/>
                    </a:moveTo>
                    <a:lnTo>
                      <a:pt x="242" y="12"/>
                    </a:lnTo>
                    <a:lnTo>
                      <a:pt x="244" y="8"/>
                    </a:lnTo>
                    <a:lnTo>
                      <a:pt x="246" y="4"/>
                    </a:lnTo>
                    <a:lnTo>
                      <a:pt x="250" y="0"/>
                    </a:lnTo>
                    <a:lnTo>
                      <a:pt x="256" y="0"/>
                    </a:lnTo>
                    <a:lnTo>
                      <a:pt x="256" y="0"/>
                    </a:lnTo>
                    <a:lnTo>
                      <a:pt x="260" y="0"/>
                    </a:lnTo>
                    <a:lnTo>
                      <a:pt x="264" y="4"/>
                    </a:lnTo>
                    <a:lnTo>
                      <a:pt x="268" y="8"/>
                    </a:lnTo>
                    <a:lnTo>
                      <a:pt x="268" y="12"/>
                    </a:lnTo>
                    <a:lnTo>
                      <a:pt x="268" y="82"/>
                    </a:lnTo>
                    <a:lnTo>
                      <a:pt x="328" y="116"/>
                    </a:lnTo>
                    <a:lnTo>
                      <a:pt x="328" y="116"/>
                    </a:lnTo>
                    <a:lnTo>
                      <a:pt x="332" y="120"/>
                    </a:lnTo>
                    <a:lnTo>
                      <a:pt x="334" y="124"/>
                    </a:lnTo>
                    <a:lnTo>
                      <a:pt x="334" y="130"/>
                    </a:lnTo>
                    <a:lnTo>
                      <a:pt x="334" y="134"/>
                    </a:lnTo>
                    <a:lnTo>
                      <a:pt x="334" y="134"/>
                    </a:lnTo>
                    <a:lnTo>
                      <a:pt x="330" y="138"/>
                    </a:lnTo>
                    <a:lnTo>
                      <a:pt x="326" y="140"/>
                    </a:lnTo>
                    <a:lnTo>
                      <a:pt x="320" y="140"/>
                    </a:lnTo>
                    <a:lnTo>
                      <a:pt x="316" y="138"/>
                    </a:lnTo>
                    <a:lnTo>
                      <a:pt x="256" y="104"/>
                    </a:lnTo>
                    <a:lnTo>
                      <a:pt x="196" y="138"/>
                    </a:lnTo>
                    <a:lnTo>
                      <a:pt x="196" y="138"/>
                    </a:lnTo>
                    <a:lnTo>
                      <a:pt x="190" y="140"/>
                    </a:lnTo>
                    <a:lnTo>
                      <a:pt x="186" y="140"/>
                    </a:lnTo>
                    <a:lnTo>
                      <a:pt x="182" y="138"/>
                    </a:lnTo>
                    <a:lnTo>
                      <a:pt x="178" y="134"/>
                    </a:lnTo>
                    <a:lnTo>
                      <a:pt x="178" y="134"/>
                    </a:lnTo>
                    <a:lnTo>
                      <a:pt x="176" y="130"/>
                    </a:lnTo>
                    <a:lnTo>
                      <a:pt x="176" y="124"/>
                    </a:lnTo>
                    <a:lnTo>
                      <a:pt x="178" y="120"/>
                    </a:lnTo>
                    <a:lnTo>
                      <a:pt x="182" y="116"/>
                    </a:lnTo>
                    <a:lnTo>
                      <a:pt x="242" y="82"/>
                    </a:lnTo>
                    <a:lnTo>
                      <a:pt x="242" y="12"/>
                    </a:lnTo>
                    <a:lnTo>
                      <a:pt x="242" y="12"/>
                    </a:lnTo>
                    <a:close/>
                    <a:moveTo>
                      <a:pt x="66" y="318"/>
                    </a:moveTo>
                    <a:lnTo>
                      <a:pt x="66" y="318"/>
                    </a:lnTo>
                    <a:lnTo>
                      <a:pt x="66" y="314"/>
                    </a:lnTo>
                    <a:lnTo>
                      <a:pt x="70" y="310"/>
                    </a:lnTo>
                    <a:lnTo>
                      <a:pt x="74" y="306"/>
                    </a:lnTo>
                    <a:lnTo>
                      <a:pt x="78" y="306"/>
                    </a:lnTo>
                    <a:lnTo>
                      <a:pt x="78" y="306"/>
                    </a:lnTo>
                    <a:lnTo>
                      <a:pt x="84" y="306"/>
                    </a:lnTo>
                    <a:lnTo>
                      <a:pt x="88" y="310"/>
                    </a:lnTo>
                    <a:lnTo>
                      <a:pt x="90" y="314"/>
                    </a:lnTo>
                    <a:lnTo>
                      <a:pt x="90" y="318"/>
                    </a:lnTo>
                    <a:lnTo>
                      <a:pt x="90" y="388"/>
                    </a:lnTo>
                    <a:lnTo>
                      <a:pt x="152" y="424"/>
                    </a:lnTo>
                    <a:lnTo>
                      <a:pt x="152" y="424"/>
                    </a:lnTo>
                    <a:lnTo>
                      <a:pt x="156" y="426"/>
                    </a:lnTo>
                    <a:lnTo>
                      <a:pt x="158" y="430"/>
                    </a:lnTo>
                    <a:lnTo>
                      <a:pt x="158" y="436"/>
                    </a:lnTo>
                    <a:lnTo>
                      <a:pt x="156" y="440"/>
                    </a:lnTo>
                    <a:lnTo>
                      <a:pt x="156" y="440"/>
                    </a:lnTo>
                    <a:lnTo>
                      <a:pt x="152" y="444"/>
                    </a:lnTo>
                    <a:lnTo>
                      <a:pt x="148" y="446"/>
                    </a:lnTo>
                    <a:lnTo>
                      <a:pt x="144" y="446"/>
                    </a:lnTo>
                    <a:lnTo>
                      <a:pt x="138" y="446"/>
                    </a:lnTo>
                    <a:lnTo>
                      <a:pt x="78" y="410"/>
                    </a:lnTo>
                    <a:lnTo>
                      <a:pt x="18" y="446"/>
                    </a:lnTo>
                    <a:lnTo>
                      <a:pt x="18" y="446"/>
                    </a:lnTo>
                    <a:lnTo>
                      <a:pt x="14" y="446"/>
                    </a:lnTo>
                    <a:lnTo>
                      <a:pt x="8" y="446"/>
                    </a:lnTo>
                    <a:lnTo>
                      <a:pt x="4" y="444"/>
                    </a:lnTo>
                    <a:lnTo>
                      <a:pt x="0" y="440"/>
                    </a:lnTo>
                    <a:lnTo>
                      <a:pt x="0" y="440"/>
                    </a:lnTo>
                    <a:lnTo>
                      <a:pt x="0" y="436"/>
                    </a:lnTo>
                    <a:lnTo>
                      <a:pt x="0" y="430"/>
                    </a:lnTo>
                    <a:lnTo>
                      <a:pt x="2" y="426"/>
                    </a:lnTo>
                    <a:lnTo>
                      <a:pt x="6" y="424"/>
                    </a:lnTo>
                    <a:lnTo>
                      <a:pt x="66" y="388"/>
                    </a:lnTo>
                    <a:lnTo>
                      <a:pt x="66" y="318"/>
                    </a:lnTo>
                    <a:lnTo>
                      <a:pt x="66" y="318"/>
                    </a:lnTo>
                    <a:close/>
                    <a:moveTo>
                      <a:pt x="420" y="318"/>
                    </a:moveTo>
                    <a:lnTo>
                      <a:pt x="420" y="318"/>
                    </a:lnTo>
                    <a:lnTo>
                      <a:pt x="420" y="314"/>
                    </a:lnTo>
                    <a:lnTo>
                      <a:pt x="424" y="310"/>
                    </a:lnTo>
                    <a:lnTo>
                      <a:pt x="428" y="306"/>
                    </a:lnTo>
                    <a:lnTo>
                      <a:pt x="432" y="306"/>
                    </a:lnTo>
                    <a:lnTo>
                      <a:pt x="432" y="306"/>
                    </a:lnTo>
                    <a:lnTo>
                      <a:pt x="438" y="306"/>
                    </a:lnTo>
                    <a:lnTo>
                      <a:pt x="442" y="310"/>
                    </a:lnTo>
                    <a:lnTo>
                      <a:pt x="444" y="314"/>
                    </a:lnTo>
                    <a:lnTo>
                      <a:pt x="446" y="318"/>
                    </a:lnTo>
                    <a:lnTo>
                      <a:pt x="446" y="388"/>
                    </a:lnTo>
                    <a:lnTo>
                      <a:pt x="506" y="424"/>
                    </a:lnTo>
                    <a:lnTo>
                      <a:pt x="506" y="424"/>
                    </a:lnTo>
                    <a:lnTo>
                      <a:pt x="510" y="426"/>
                    </a:lnTo>
                    <a:lnTo>
                      <a:pt x="512" y="430"/>
                    </a:lnTo>
                    <a:lnTo>
                      <a:pt x="512" y="436"/>
                    </a:lnTo>
                    <a:lnTo>
                      <a:pt x="510" y="440"/>
                    </a:lnTo>
                    <a:lnTo>
                      <a:pt x="510" y="440"/>
                    </a:lnTo>
                    <a:lnTo>
                      <a:pt x="506" y="444"/>
                    </a:lnTo>
                    <a:lnTo>
                      <a:pt x="502" y="446"/>
                    </a:lnTo>
                    <a:lnTo>
                      <a:pt x="498" y="446"/>
                    </a:lnTo>
                    <a:lnTo>
                      <a:pt x="492" y="446"/>
                    </a:lnTo>
                    <a:lnTo>
                      <a:pt x="432" y="410"/>
                    </a:lnTo>
                    <a:lnTo>
                      <a:pt x="372" y="446"/>
                    </a:lnTo>
                    <a:lnTo>
                      <a:pt x="372" y="446"/>
                    </a:lnTo>
                    <a:lnTo>
                      <a:pt x="368" y="446"/>
                    </a:lnTo>
                    <a:lnTo>
                      <a:pt x="362" y="446"/>
                    </a:lnTo>
                    <a:lnTo>
                      <a:pt x="358" y="444"/>
                    </a:lnTo>
                    <a:lnTo>
                      <a:pt x="354" y="440"/>
                    </a:lnTo>
                    <a:lnTo>
                      <a:pt x="354" y="440"/>
                    </a:lnTo>
                    <a:lnTo>
                      <a:pt x="354" y="436"/>
                    </a:lnTo>
                    <a:lnTo>
                      <a:pt x="354" y="430"/>
                    </a:lnTo>
                    <a:lnTo>
                      <a:pt x="356" y="426"/>
                    </a:lnTo>
                    <a:lnTo>
                      <a:pt x="360" y="424"/>
                    </a:lnTo>
                    <a:lnTo>
                      <a:pt x="420" y="388"/>
                    </a:lnTo>
                    <a:lnTo>
                      <a:pt x="420" y="318"/>
                    </a:lnTo>
                    <a:lnTo>
                      <a:pt x="420" y="31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91440" tIns="45720" rIns="91440" bIns="45720" numCol="1" anchor="t" anchorCtr="0" compatLnSpc="1">
                <a:prstTxWarp prst="textNoShape">
                  <a:avLst/>
                </a:prstTxWarp>
              </a:bodyPr>
              <a:lstStyle/>
              <a:p>
                <a:endParaRPr lang="en-US" sz="1351">
                  <a:solidFill>
                    <a:prstClr val="black"/>
                  </a:solidFill>
                </a:endParaRPr>
              </a:p>
            </p:txBody>
          </p:sp>
        </p:grpSp>
      </p:grpSp>
      <p:sp>
        <p:nvSpPr>
          <p:cNvPr id="12" name="Freeform 190"/>
          <p:cNvSpPr>
            <a:spLocks noChangeAspect="1" noEditPoints="1"/>
          </p:cNvSpPr>
          <p:nvPr/>
        </p:nvSpPr>
        <p:spPr bwMode="auto">
          <a:xfrm>
            <a:off x="5944433" y="4311511"/>
            <a:ext cx="462611" cy="457200"/>
          </a:xfrm>
          <a:custGeom>
            <a:avLst/>
            <a:gdLst>
              <a:gd name="T0" fmla="*/ 118 w 342"/>
              <a:gd name="T1" fmla="*/ 172 h 338"/>
              <a:gd name="T2" fmla="*/ 124 w 342"/>
              <a:gd name="T3" fmla="*/ 160 h 338"/>
              <a:gd name="T4" fmla="*/ 122 w 342"/>
              <a:gd name="T5" fmla="*/ 108 h 338"/>
              <a:gd name="T6" fmla="*/ 148 w 342"/>
              <a:gd name="T7" fmla="*/ 66 h 338"/>
              <a:gd name="T8" fmla="*/ 112 w 342"/>
              <a:gd name="T9" fmla="*/ 96 h 338"/>
              <a:gd name="T10" fmla="*/ 102 w 342"/>
              <a:gd name="T11" fmla="*/ 166 h 338"/>
              <a:gd name="T12" fmla="*/ 166 w 342"/>
              <a:gd name="T13" fmla="*/ 226 h 338"/>
              <a:gd name="T14" fmla="*/ 328 w 342"/>
              <a:gd name="T15" fmla="*/ 176 h 338"/>
              <a:gd name="T16" fmla="*/ 94 w 342"/>
              <a:gd name="T17" fmla="*/ 294 h 338"/>
              <a:gd name="T18" fmla="*/ 12 w 342"/>
              <a:gd name="T19" fmla="*/ 176 h 338"/>
              <a:gd name="T20" fmla="*/ 0 w 342"/>
              <a:gd name="T21" fmla="*/ 190 h 338"/>
              <a:gd name="T22" fmla="*/ 38 w 342"/>
              <a:gd name="T23" fmla="*/ 202 h 338"/>
              <a:gd name="T24" fmla="*/ 32 w 342"/>
              <a:gd name="T25" fmla="*/ 214 h 338"/>
              <a:gd name="T26" fmla="*/ 82 w 342"/>
              <a:gd name="T27" fmla="*/ 302 h 338"/>
              <a:gd name="T28" fmla="*/ 34 w 342"/>
              <a:gd name="T29" fmla="*/ 306 h 338"/>
              <a:gd name="T30" fmla="*/ 38 w 342"/>
              <a:gd name="T31" fmla="*/ 318 h 338"/>
              <a:gd name="T32" fmla="*/ 44 w 342"/>
              <a:gd name="T33" fmla="*/ 322 h 338"/>
              <a:gd name="T34" fmla="*/ 60 w 342"/>
              <a:gd name="T35" fmla="*/ 338 h 338"/>
              <a:gd name="T36" fmla="*/ 74 w 342"/>
              <a:gd name="T37" fmla="*/ 322 h 338"/>
              <a:gd name="T38" fmla="*/ 258 w 342"/>
              <a:gd name="T39" fmla="*/ 322 h 338"/>
              <a:gd name="T40" fmla="*/ 274 w 342"/>
              <a:gd name="T41" fmla="*/ 338 h 338"/>
              <a:gd name="T42" fmla="*/ 290 w 342"/>
              <a:gd name="T43" fmla="*/ 322 h 338"/>
              <a:gd name="T44" fmla="*/ 298 w 342"/>
              <a:gd name="T45" fmla="*/ 316 h 338"/>
              <a:gd name="T46" fmla="*/ 298 w 342"/>
              <a:gd name="T47" fmla="*/ 304 h 338"/>
              <a:gd name="T48" fmla="*/ 292 w 342"/>
              <a:gd name="T49" fmla="*/ 220 h 338"/>
              <a:gd name="T50" fmla="*/ 300 w 342"/>
              <a:gd name="T51" fmla="*/ 210 h 338"/>
              <a:gd name="T52" fmla="*/ 330 w 342"/>
              <a:gd name="T53" fmla="*/ 202 h 338"/>
              <a:gd name="T54" fmla="*/ 342 w 342"/>
              <a:gd name="T55" fmla="*/ 190 h 338"/>
              <a:gd name="T56" fmla="*/ 328 w 342"/>
              <a:gd name="T57" fmla="*/ 176 h 338"/>
              <a:gd name="T58" fmla="*/ 138 w 342"/>
              <a:gd name="T59" fmla="*/ 168 h 338"/>
              <a:gd name="T60" fmla="*/ 136 w 342"/>
              <a:gd name="T61" fmla="*/ 248 h 338"/>
              <a:gd name="T62" fmla="*/ 150 w 342"/>
              <a:gd name="T63" fmla="*/ 262 h 338"/>
              <a:gd name="T64" fmla="*/ 164 w 342"/>
              <a:gd name="T65" fmla="*/ 226 h 338"/>
              <a:gd name="T66" fmla="*/ 160 w 342"/>
              <a:gd name="T67" fmla="*/ 162 h 338"/>
              <a:gd name="T68" fmla="*/ 188 w 342"/>
              <a:gd name="T69" fmla="*/ 160 h 338"/>
              <a:gd name="T70" fmla="*/ 174 w 342"/>
              <a:gd name="T71" fmla="*/ 176 h 338"/>
              <a:gd name="T72" fmla="*/ 178 w 342"/>
              <a:gd name="T73" fmla="*/ 258 h 338"/>
              <a:gd name="T74" fmla="*/ 198 w 342"/>
              <a:gd name="T75" fmla="*/ 258 h 338"/>
              <a:gd name="T76" fmla="*/ 202 w 342"/>
              <a:gd name="T77" fmla="*/ 174 h 338"/>
              <a:gd name="T78" fmla="*/ 188 w 342"/>
              <a:gd name="T79" fmla="*/ 160 h 338"/>
              <a:gd name="T80" fmla="*/ 202 w 342"/>
              <a:gd name="T81" fmla="*/ 90 h 338"/>
              <a:gd name="T82" fmla="*/ 176 w 342"/>
              <a:gd name="T83" fmla="*/ 70 h 338"/>
              <a:gd name="T84" fmla="*/ 152 w 342"/>
              <a:gd name="T85" fmla="*/ 66 h 338"/>
              <a:gd name="T86" fmla="*/ 126 w 342"/>
              <a:gd name="T87" fmla="*/ 108 h 338"/>
              <a:gd name="T88" fmla="*/ 130 w 342"/>
              <a:gd name="T89" fmla="*/ 160 h 338"/>
              <a:gd name="T90" fmla="*/ 144 w 342"/>
              <a:gd name="T91" fmla="*/ 156 h 338"/>
              <a:gd name="T92" fmla="*/ 166 w 342"/>
              <a:gd name="T93" fmla="*/ 166 h 338"/>
              <a:gd name="T94" fmla="*/ 168 w 342"/>
              <a:gd name="T95" fmla="*/ 174 h 338"/>
              <a:gd name="T96" fmla="*/ 176 w 342"/>
              <a:gd name="T97" fmla="*/ 162 h 338"/>
              <a:gd name="T98" fmla="*/ 202 w 342"/>
              <a:gd name="T99" fmla="*/ 164 h 338"/>
              <a:gd name="T100" fmla="*/ 168 w 342"/>
              <a:gd name="T101" fmla="*/ 60 h 338"/>
              <a:gd name="T102" fmla="*/ 194 w 342"/>
              <a:gd name="T103" fmla="*/ 42 h 338"/>
              <a:gd name="T104" fmla="*/ 194 w 342"/>
              <a:gd name="T105" fmla="*/ 18 h 338"/>
              <a:gd name="T106" fmla="*/ 168 w 342"/>
              <a:gd name="T107" fmla="*/ 0 h 338"/>
              <a:gd name="T108" fmla="*/ 138 w 342"/>
              <a:gd name="T109" fmla="*/ 24 h 338"/>
              <a:gd name="T110" fmla="*/ 146 w 342"/>
              <a:gd name="T111" fmla="*/ 52 h 338"/>
              <a:gd name="T112" fmla="*/ 214 w 342"/>
              <a:gd name="T113" fmla="*/ 128 h 338"/>
              <a:gd name="T114" fmla="*/ 208 w 342"/>
              <a:gd name="T115" fmla="*/ 168 h 338"/>
              <a:gd name="T116" fmla="*/ 218 w 342"/>
              <a:gd name="T117" fmla="*/ 174 h 338"/>
              <a:gd name="T118" fmla="*/ 230 w 342"/>
              <a:gd name="T119" fmla="*/ 162 h 338"/>
              <a:gd name="T120" fmla="*/ 216 w 342"/>
              <a:gd name="T121" fmla="*/ 90 h 338"/>
              <a:gd name="T122" fmla="*/ 198 w 342"/>
              <a:gd name="T123" fmla="*/ 7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2" h="338">
                <a:moveTo>
                  <a:pt x="112" y="174"/>
                </a:moveTo>
                <a:lnTo>
                  <a:pt x="112" y="174"/>
                </a:lnTo>
                <a:lnTo>
                  <a:pt x="114" y="174"/>
                </a:lnTo>
                <a:lnTo>
                  <a:pt x="114" y="174"/>
                </a:lnTo>
                <a:lnTo>
                  <a:pt x="118" y="172"/>
                </a:lnTo>
                <a:lnTo>
                  <a:pt x="122" y="170"/>
                </a:lnTo>
                <a:lnTo>
                  <a:pt x="124" y="166"/>
                </a:lnTo>
                <a:lnTo>
                  <a:pt x="124" y="162"/>
                </a:lnTo>
                <a:lnTo>
                  <a:pt x="124" y="162"/>
                </a:lnTo>
                <a:lnTo>
                  <a:pt x="124" y="160"/>
                </a:lnTo>
                <a:lnTo>
                  <a:pt x="124" y="160"/>
                </a:lnTo>
                <a:lnTo>
                  <a:pt x="120" y="144"/>
                </a:lnTo>
                <a:lnTo>
                  <a:pt x="120" y="128"/>
                </a:lnTo>
                <a:lnTo>
                  <a:pt x="120" y="128"/>
                </a:lnTo>
                <a:lnTo>
                  <a:pt x="122" y="108"/>
                </a:lnTo>
                <a:lnTo>
                  <a:pt x="128" y="90"/>
                </a:lnTo>
                <a:lnTo>
                  <a:pt x="136" y="74"/>
                </a:lnTo>
                <a:lnTo>
                  <a:pt x="142" y="70"/>
                </a:lnTo>
                <a:lnTo>
                  <a:pt x="148" y="66"/>
                </a:lnTo>
                <a:lnTo>
                  <a:pt x="148" y="66"/>
                </a:lnTo>
                <a:lnTo>
                  <a:pt x="148" y="66"/>
                </a:lnTo>
                <a:lnTo>
                  <a:pt x="138" y="70"/>
                </a:lnTo>
                <a:lnTo>
                  <a:pt x="130" y="74"/>
                </a:lnTo>
                <a:lnTo>
                  <a:pt x="122" y="84"/>
                </a:lnTo>
                <a:lnTo>
                  <a:pt x="112" y="96"/>
                </a:lnTo>
                <a:lnTo>
                  <a:pt x="106" y="112"/>
                </a:lnTo>
                <a:lnTo>
                  <a:pt x="102" y="134"/>
                </a:lnTo>
                <a:lnTo>
                  <a:pt x="100" y="162"/>
                </a:lnTo>
                <a:lnTo>
                  <a:pt x="100" y="162"/>
                </a:lnTo>
                <a:lnTo>
                  <a:pt x="102" y="166"/>
                </a:lnTo>
                <a:lnTo>
                  <a:pt x="104" y="170"/>
                </a:lnTo>
                <a:lnTo>
                  <a:pt x="108" y="172"/>
                </a:lnTo>
                <a:lnTo>
                  <a:pt x="112" y="174"/>
                </a:lnTo>
                <a:lnTo>
                  <a:pt x="112" y="174"/>
                </a:lnTo>
                <a:close/>
                <a:moveTo>
                  <a:pt x="166" y="226"/>
                </a:moveTo>
                <a:lnTo>
                  <a:pt x="172" y="226"/>
                </a:lnTo>
                <a:lnTo>
                  <a:pt x="172" y="176"/>
                </a:lnTo>
                <a:lnTo>
                  <a:pt x="166" y="176"/>
                </a:lnTo>
                <a:lnTo>
                  <a:pt x="166" y="226"/>
                </a:lnTo>
                <a:close/>
                <a:moveTo>
                  <a:pt x="328" y="176"/>
                </a:moveTo>
                <a:lnTo>
                  <a:pt x="204" y="176"/>
                </a:lnTo>
                <a:lnTo>
                  <a:pt x="204" y="226"/>
                </a:lnTo>
                <a:lnTo>
                  <a:pt x="238" y="226"/>
                </a:lnTo>
                <a:lnTo>
                  <a:pt x="238" y="294"/>
                </a:lnTo>
                <a:lnTo>
                  <a:pt x="94" y="294"/>
                </a:lnTo>
                <a:lnTo>
                  <a:pt x="94" y="226"/>
                </a:lnTo>
                <a:lnTo>
                  <a:pt x="134" y="226"/>
                </a:lnTo>
                <a:lnTo>
                  <a:pt x="134" y="176"/>
                </a:lnTo>
                <a:lnTo>
                  <a:pt x="12" y="176"/>
                </a:lnTo>
                <a:lnTo>
                  <a:pt x="12" y="176"/>
                </a:lnTo>
                <a:lnTo>
                  <a:pt x="8" y="178"/>
                </a:lnTo>
                <a:lnTo>
                  <a:pt x="4" y="180"/>
                </a:lnTo>
                <a:lnTo>
                  <a:pt x="0" y="184"/>
                </a:lnTo>
                <a:lnTo>
                  <a:pt x="0" y="190"/>
                </a:lnTo>
                <a:lnTo>
                  <a:pt x="0" y="190"/>
                </a:lnTo>
                <a:lnTo>
                  <a:pt x="0" y="194"/>
                </a:lnTo>
                <a:lnTo>
                  <a:pt x="4" y="198"/>
                </a:lnTo>
                <a:lnTo>
                  <a:pt x="8" y="202"/>
                </a:lnTo>
                <a:lnTo>
                  <a:pt x="12" y="202"/>
                </a:lnTo>
                <a:lnTo>
                  <a:pt x="38" y="202"/>
                </a:lnTo>
                <a:lnTo>
                  <a:pt x="38" y="202"/>
                </a:lnTo>
                <a:lnTo>
                  <a:pt x="34" y="206"/>
                </a:lnTo>
                <a:lnTo>
                  <a:pt x="32" y="210"/>
                </a:lnTo>
                <a:lnTo>
                  <a:pt x="32" y="210"/>
                </a:lnTo>
                <a:lnTo>
                  <a:pt x="32" y="214"/>
                </a:lnTo>
                <a:lnTo>
                  <a:pt x="34" y="216"/>
                </a:lnTo>
                <a:lnTo>
                  <a:pt x="36" y="218"/>
                </a:lnTo>
                <a:lnTo>
                  <a:pt x="40" y="220"/>
                </a:lnTo>
                <a:lnTo>
                  <a:pt x="82" y="220"/>
                </a:lnTo>
                <a:lnTo>
                  <a:pt x="82" y="302"/>
                </a:lnTo>
                <a:lnTo>
                  <a:pt x="42" y="302"/>
                </a:lnTo>
                <a:lnTo>
                  <a:pt x="42" y="302"/>
                </a:lnTo>
                <a:lnTo>
                  <a:pt x="38" y="302"/>
                </a:lnTo>
                <a:lnTo>
                  <a:pt x="36" y="304"/>
                </a:lnTo>
                <a:lnTo>
                  <a:pt x="34" y="306"/>
                </a:lnTo>
                <a:lnTo>
                  <a:pt x="32" y="310"/>
                </a:lnTo>
                <a:lnTo>
                  <a:pt x="32" y="310"/>
                </a:lnTo>
                <a:lnTo>
                  <a:pt x="34" y="314"/>
                </a:lnTo>
                <a:lnTo>
                  <a:pt x="36" y="316"/>
                </a:lnTo>
                <a:lnTo>
                  <a:pt x="38" y="318"/>
                </a:lnTo>
                <a:lnTo>
                  <a:pt x="42" y="318"/>
                </a:lnTo>
                <a:lnTo>
                  <a:pt x="44" y="318"/>
                </a:lnTo>
                <a:lnTo>
                  <a:pt x="44" y="318"/>
                </a:lnTo>
                <a:lnTo>
                  <a:pt x="44" y="322"/>
                </a:lnTo>
                <a:lnTo>
                  <a:pt x="44" y="322"/>
                </a:lnTo>
                <a:lnTo>
                  <a:pt x="44" y="328"/>
                </a:lnTo>
                <a:lnTo>
                  <a:pt x="48" y="332"/>
                </a:lnTo>
                <a:lnTo>
                  <a:pt x="54" y="336"/>
                </a:lnTo>
                <a:lnTo>
                  <a:pt x="60" y="338"/>
                </a:lnTo>
                <a:lnTo>
                  <a:pt x="60" y="338"/>
                </a:lnTo>
                <a:lnTo>
                  <a:pt x="64" y="336"/>
                </a:lnTo>
                <a:lnTo>
                  <a:pt x="70" y="332"/>
                </a:lnTo>
                <a:lnTo>
                  <a:pt x="74" y="328"/>
                </a:lnTo>
                <a:lnTo>
                  <a:pt x="74" y="322"/>
                </a:lnTo>
                <a:lnTo>
                  <a:pt x="74" y="322"/>
                </a:lnTo>
                <a:lnTo>
                  <a:pt x="74" y="318"/>
                </a:lnTo>
                <a:lnTo>
                  <a:pt x="260" y="318"/>
                </a:lnTo>
                <a:lnTo>
                  <a:pt x="260" y="318"/>
                </a:lnTo>
                <a:lnTo>
                  <a:pt x="258" y="322"/>
                </a:lnTo>
                <a:lnTo>
                  <a:pt x="258" y="322"/>
                </a:lnTo>
                <a:lnTo>
                  <a:pt x="260" y="328"/>
                </a:lnTo>
                <a:lnTo>
                  <a:pt x="264" y="332"/>
                </a:lnTo>
                <a:lnTo>
                  <a:pt x="268" y="336"/>
                </a:lnTo>
                <a:lnTo>
                  <a:pt x="274" y="338"/>
                </a:lnTo>
                <a:lnTo>
                  <a:pt x="274" y="338"/>
                </a:lnTo>
                <a:lnTo>
                  <a:pt x="280" y="336"/>
                </a:lnTo>
                <a:lnTo>
                  <a:pt x="284" y="332"/>
                </a:lnTo>
                <a:lnTo>
                  <a:pt x="288" y="328"/>
                </a:lnTo>
                <a:lnTo>
                  <a:pt x="290" y="322"/>
                </a:lnTo>
                <a:lnTo>
                  <a:pt x="290" y="322"/>
                </a:lnTo>
                <a:lnTo>
                  <a:pt x="288" y="318"/>
                </a:lnTo>
                <a:lnTo>
                  <a:pt x="292" y="318"/>
                </a:lnTo>
                <a:lnTo>
                  <a:pt x="292" y="318"/>
                </a:lnTo>
                <a:lnTo>
                  <a:pt x="296" y="318"/>
                </a:lnTo>
                <a:lnTo>
                  <a:pt x="298" y="316"/>
                </a:lnTo>
                <a:lnTo>
                  <a:pt x="300" y="314"/>
                </a:lnTo>
                <a:lnTo>
                  <a:pt x="300" y="310"/>
                </a:lnTo>
                <a:lnTo>
                  <a:pt x="300" y="310"/>
                </a:lnTo>
                <a:lnTo>
                  <a:pt x="300" y="306"/>
                </a:lnTo>
                <a:lnTo>
                  <a:pt x="298" y="304"/>
                </a:lnTo>
                <a:lnTo>
                  <a:pt x="296" y="302"/>
                </a:lnTo>
                <a:lnTo>
                  <a:pt x="292" y="302"/>
                </a:lnTo>
                <a:lnTo>
                  <a:pt x="250" y="302"/>
                </a:lnTo>
                <a:lnTo>
                  <a:pt x="250" y="220"/>
                </a:lnTo>
                <a:lnTo>
                  <a:pt x="292" y="220"/>
                </a:lnTo>
                <a:lnTo>
                  <a:pt x="292" y="220"/>
                </a:lnTo>
                <a:lnTo>
                  <a:pt x="294" y="218"/>
                </a:lnTo>
                <a:lnTo>
                  <a:pt x="298" y="216"/>
                </a:lnTo>
                <a:lnTo>
                  <a:pt x="300" y="214"/>
                </a:lnTo>
                <a:lnTo>
                  <a:pt x="300" y="210"/>
                </a:lnTo>
                <a:lnTo>
                  <a:pt x="300" y="210"/>
                </a:lnTo>
                <a:lnTo>
                  <a:pt x="298" y="206"/>
                </a:lnTo>
                <a:lnTo>
                  <a:pt x="294" y="202"/>
                </a:lnTo>
                <a:lnTo>
                  <a:pt x="330" y="202"/>
                </a:lnTo>
                <a:lnTo>
                  <a:pt x="330" y="202"/>
                </a:lnTo>
                <a:lnTo>
                  <a:pt x="334" y="202"/>
                </a:lnTo>
                <a:lnTo>
                  <a:pt x="338" y="198"/>
                </a:lnTo>
                <a:lnTo>
                  <a:pt x="340" y="194"/>
                </a:lnTo>
                <a:lnTo>
                  <a:pt x="342" y="190"/>
                </a:lnTo>
                <a:lnTo>
                  <a:pt x="342" y="190"/>
                </a:lnTo>
                <a:lnTo>
                  <a:pt x="340" y="184"/>
                </a:lnTo>
                <a:lnTo>
                  <a:pt x="338" y="180"/>
                </a:lnTo>
                <a:lnTo>
                  <a:pt x="334" y="178"/>
                </a:lnTo>
                <a:lnTo>
                  <a:pt x="328" y="176"/>
                </a:lnTo>
                <a:lnTo>
                  <a:pt x="328" y="176"/>
                </a:lnTo>
                <a:close/>
                <a:moveTo>
                  <a:pt x="150" y="158"/>
                </a:moveTo>
                <a:lnTo>
                  <a:pt x="150" y="158"/>
                </a:lnTo>
                <a:lnTo>
                  <a:pt x="144" y="160"/>
                </a:lnTo>
                <a:lnTo>
                  <a:pt x="140" y="162"/>
                </a:lnTo>
                <a:lnTo>
                  <a:pt x="138" y="168"/>
                </a:lnTo>
                <a:lnTo>
                  <a:pt x="136" y="172"/>
                </a:lnTo>
                <a:lnTo>
                  <a:pt x="136" y="176"/>
                </a:lnTo>
                <a:lnTo>
                  <a:pt x="136" y="226"/>
                </a:lnTo>
                <a:lnTo>
                  <a:pt x="136" y="248"/>
                </a:lnTo>
                <a:lnTo>
                  <a:pt x="136" y="248"/>
                </a:lnTo>
                <a:lnTo>
                  <a:pt x="138" y="254"/>
                </a:lnTo>
                <a:lnTo>
                  <a:pt x="140" y="258"/>
                </a:lnTo>
                <a:lnTo>
                  <a:pt x="144" y="260"/>
                </a:lnTo>
                <a:lnTo>
                  <a:pt x="150" y="262"/>
                </a:lnTo>
                <a:lnTo>
                  <a:pt x="150" y="262"/>
                </a:lnTo>
                <a:lnTo>
                  <a:pt x="154" y="260"/>
                </a:lnTo>
                <a:lnTo>
                  <a:pt x="160" y="258"/>
                </a:lnTo>
                <a:lnTo>
                  <a:pt x="162" y="254"/>
                </a:lnTo>
                <a:lnTo>
                  <a:pt x="164" y="248"/>
                </a:lnTo>
                <a:lnTo>
                  <a:pt x="164" y="226"/>
                </a:lnTo>
                <a:lnTo>
                  <a:pt x="164" y="176"/>
                </a:lnTo>
                <a:lnTo>
                  <a:pt x="164" y="172"/>
                </a:lnTo>
                <a:lnTo>
                  <a:pt x="164" y="172"/>
                </a:lnTo>
                <a:lnTo>
                  <a:pt x="162" y="168"/>
                </a:lnTo>
                <a:lnTo>
                  <a:pt x="160" y="162"/>
                </a:lnTo>
                <a:lnTo>
                  <a:pt x="154" y="160"/>
                </a:lnTo>
                <a:lnTo>
                  <a:pt x="150" y="158"/>
                </a:lnTo>
                <a:lnTo>
                  <a:pt x="150" y="158"/>
                </a:lnTo>
                <a:close/>
                <a:moveTo>
                  <a:pt x="188" y="160"/>
                </a:moveTo>
                <a:lnTo>
                  <a:pt x="188" y="160"/>
                </a:lnTo>
                <a:lnTo>
                  <a:pt x="184" y="160"/>
                </a:lnTo>
                <a:lnTo>
                  <a:pt x="178" y="164"/>
                </a:lnTo>
                <a:lnTo>
                  <a:pt x="176" y="168"/>
                </a:lnTo>
                <a:lnTo>
                  <a:pt x="174" y="174"/>
                </a:lnTo>
                <a:lnTo>
                  <a:pt x="174" y="176"/>
                </a:lnTo>
                <a:lnTo>
                  <a:pt x="174" y="226"/>
                </a:lnTo>
                <a:lnTo>
                  <a:pt x="174" y="248"/>
                </a:lnTo>
                <a:lnTo>
                  <a:pt x="174" y="248"/>
                </a:lnTo>
                <a:lnTo>
                  <a:pt x="176" y="254"/>
                </a:lnTo>
                <a:lnTo>
                  <a:pt x="178" y="258"/>
                </a:lnTo>
                <a:lnTo>
                  <a:pt x="184" y="262"/>
                </a:lnTo>
                <a:lnTo>
                  <a:pt x="188" y="262"/>
                </a:lnTo>
                <a:lnTo>
                  <a:pt x="188" y="262"/>
                </a:lnTo>
                <a:lnTo>
                  <a:pt x="194" y="262"/>
                </a:lnTo>
                <a:lnTo>
                  <a:pt x="198" y="258"/>
                </a:lnTo>
                <a:lnTo>
                  <a:pt x="200" y="254"/>
                </a:lnTo>
                <a:lnTo>
                  <a:pt x="202" y="248"/>
                </a:lnTo>
                <a:lnTo>
                  <a:pt x="202" y="226"/>
                </a:lnTo>
                <a:lnTo>
                  <a:pt x="202" y="176"/>
                </a:lnTo>
                <a:lnTo>
                  <a:pt x="202" y="174"/>
                </a:lnTo>
                <a:lnTo>
                  <a:pt x="202" y="174"/>
                </a:lnTo>
                <a:lnTo>
                  <a:pt x="200" y="168"/>
                </a:lnTo>
                <a:lnTo>
                  <a:pt x="198" y="164"/>
                </a:lnTo>
                <a:lnTo>
                  <a:pt x="194" y="160"/>
                </a:lnTo>
                <a:lnTo>
                  <a:pt x="188" y="160"/>
                </a:lnTo>
                <a:lnTo>
                  <a:pt x="188" y="160"/>
                </a:lnTo>
                <a:close/>
                <a:moveTo>
                  <a:pt x="210" y="128"/>
                </a:moveTo>
                <a:lnTo>
                  <a:pt x="210" y="128"/>
                </a:lnTo>
                <a:lnTo>
                  <a:pt x="208" y="108"/>
                </a:lnTo>
                <a:lnTo>
                  <a:pt x="202" y="90"/>
                </a:lnTo>
                <a:lnTo>
                  <a:pt x="194" y="76"/>
                </a:lnTo>
                <a:lnTo>
                  <a:pt x="184" y="66"/>
                </a:lnTo>
                <a:lnTo>
                  <a:pt x="184" y="66"/>
                </a:lnTo>
                <a:lnTo>
                  <a:pt x="180" y="64"/>
                </a:lnTo>
                <a:lnTo>
                  <a:pt x="176" y="70"/>
                </a:lnTo>
                <a:lnTo>
                  <a:pt x="168" y="84"/>
                </a:lnTo>
                <a:lnTo>
                  <a:pt x="160" y="70"/>
                </a:lnTo>
                <a:lnTo>
                  <a:pt x="156" y="64"/>
                </a:lnTo>
                <a:lnTo>
                  <a:pt x="156" y="64"/>
                </a:lnTo>
                <a:lnTo>
                  <a:pt x="152" y="66"/>
                </a:lnTo>
                <a:lnTo>
                  <a:pt x="152" y="66"/>
                </a:lnTo>
                <a:lnTo>
                  <a:pt x="146" y="70"/>
                </a:lnTo>
                <a:lnTo>
                  <a:pt x="142" y="74"/>
                </a:lnTo>
                <a:lnTo>
                  <a:pt x="132" y="90"/>
                </a:lnTo>
                <a:lnTo>
                  <a:pt x="126" y="108"/>
                </a:lnTo>
                <a:lnTo>
                  <a:pt x="124" y="128"/>
                </a:lnTo>
                <a:lnTo>
                  <a:pt x="124" y="128"/>
                </a:lnTo>
                <a:lnTo>
                  <a:pt x="126" y="144"/>
                </a:lnTo>
                <a:lnTo>
                  <a:pt x="130" y="160"/>
                </a:lnTo>
                <a:lnTo>
                  <a:pt x="130" y="160"/>
                </a:lnTo>
                <a:lnTo>
                  <a:pt x="134" y="168"/>
                </a:lnTo>
                <a:lnTo>
                  <a:pt x="134" y="168"/>
                </a:lnTo>
                <a:lnTo>
                  <a:pt x="136" y="162"/>
                </a:lnTo>
                <a:lnTo>
                  <a:pt x="140" y="158"/>
                </a:lnTo>
                <a:lnTo>
                  <a:pt x="144" y="156"/>
                </a:lnTo>
                <a:lnTo>
                  <a:pt x="150" y="156"/>
                </a:lnTo>
                <a:lnTo>
                  <a:pt x="150" y="156"/>
                </a:lnTo>
                <a:lnTo>
                  <a:pt x="156" y="156"/>
                </a:lnTo>
                <a:lnTo>
                  <a:pt x="162" y="160"/>
                </a:lnTo>
                <a:lnTo>
                  <a:pt x="166" y="166"/>
                </a:lnTo>
                <a:lnTo>
                  <a:pt x="166" y="172"/>
                </a:lnTo>
                <a:lnTo>
                  <a:pt x="166" y="174"/>
                </a:lnTo>
                <a:lnTo>
                  <a:pt x="166" y="174"/>
                </a:lnTo>
                <a:lnTo>
                  <a:pt x="168" y="174"/>
                </a:lnTo>
                <a:lnTo>
                  <a:pt x="168" y="174"/>
                </a:lnTo>
                <a:lnTo>
                  <a:pt x="172" y="174"/>
                </a:lnTo>
                <a:lnTo>
                  <a:pt x="172" y="174"/>
                </a:lnTo>
                <a:lnTo>
                  <a:pt x="172" y="174"/>
                </a:lnTo>
                <a:lnTo>
                  <a:pt x="172" y="166"/>
                </a:lnTo>
                <a:lnTo>
                  <a:pt x="176" y="162"/>
                </a:lnTo>
                <a:lnTo>
                  <a:pt x="182" y="158"/>
                </a:lnTo>
                <a:lnTo>
                  <a:pt x="188" y="156"/>
                </a:lnTo>
                <a:lnTo>
                  <a:pt x="188" y="156"/>
                </a:lnTo>
                <a:lnTo>
                  <a:pt x="196" y="158"/>
                </a:lnTo>
                <a:lnTo>
                  <a:pt x="202" y="164"/>
                </a:lnTo>
                <a:lnTo>
                  <a:pt x="202" y="164"/>
                </a:lnTo>
                <a:lnTo>
                  <a:pt x="208" y="148"/>
                </a:lnTo>
                <a:lnTo>
                  <a:pt x="210" y="128"/>
                </a:lnTo>
                <a:lnTo>
                  <a:pt x="210" y="128"/>
                </a:lnTo>
                <a:close/>
                <a:moveTo>
                  <a:pt x="168" y="60"/>
                </a:moveTo>
                <a:lnTo>
                  <a:pt x="168" y="60"/>
                </a:lnTo>
                <a:lnTo>
                  <a:pt x="174" y="60"/>
                </a:lnTo>
                <a:lnTo>
                  <a:pt x="178" y="58"/>
                </a:lnTo>
                <a:lnTo>
                  <a:pt x="188" y="52"/>
                </a:lnTo>
                <a:lnTo>
                  <a:pt x="194" y="42"/>
                </a:lnTo>
                <a:lnTo>
                  <a:pt x="196" y="36"/>
                </a:lnTo>
                <a:lnTo>
                  <a:pt x="198" y="30"/>
                </a:lnTo>
                <a:lnTo>
                  <a:pt x="198" y="30"/>
                </a:lnTo>
                <a:lnTo>
                  <a:pt x="196" y="24"/>
                </a:lnTo>
                <a:lnTo>
                  <a:pt x="194" y="18"/>
                </a:lnTo>
                <a:lnTo>
                  <a:pt x="188" y="10"/>
                </a:lnTo>
                <a:lnTo>
                  <a:pt x="178" y="2"/>
                </a:lnTo>
                <a:lnTo>
                  <a:pt x="174" y="2"/>
                </a:lnTo>
                <a:lnTo>
                  <a:pt x="168" y="0"/>
                </a:lnTo>
                <a:lnTo>
                  <a:pt x="168" y="0"/>
                </a:lnTo>
                <a:lnTo>
                  <a:pt x="162" y="2"/>
                </a:lnTo>
                <a:lnTo>
                  <a:pt x="156" y="2"/>
                </a:lnTo>
                <a:lnTo>
                  <a:pt x="146" y="10"/>
                </a:lnTo>
                <a:lnTo>
                  <a:pt x="140" y="18"/>
                </a:lnTo>
                <a:lnTo>
                  <a:pt x="138" y="24"/>
                </a:lnTo>
                <a:lnTo>
                  <a:pt x="138" y="30"/>
                </a:lnTo>
                <a:lnTo>
                  <a:pt x="138" y="30"/>
                </a:lnTo>
                <a:lnTo>
                  <a:pt x="138" y="36"/>
                </a:lnTo>
                <a:lnTo>
                  <a:pt x="140" y="42"/>
                </a:lnTo>
                <a:lnTo>
                  <a:pt x="146" y="52"/>
                </a:lnTo>
                <a:lnTo>
                  <a:pt x="156" y="58"/>
                </a:lnTo>
                <a:lnTo>
                  <a:pt x="162" y="60"/>
                </a:lnTo>
                <a:lnTo>
                  <a:pt x="168" y="60"/>
                </a:lnTo>
                <a:lnTo>
                  <a:pt x="168" y="60"/>
                </a:lnTo>
                <a:close/>
                <a:moveTo>
                  <a:pt x="214" y="128"/>
                </a:moveTo>
                <a:lnTo>
                  <a:pt x="214" y="128"/>
                </a:lnTo>
                <a:lnTo>
                  <a:pt x="212" y="148"/>
                </a:lnTo>
                <a:lnTo>
                  <a:pt x="208" y="164"/>
                </a:lnTo>
                <a:lnTo>
                  <a:pt x="208" y="164"/>
                </a:lnTo>
                <a:lnTo>
                  <a:pt x="208" y="168"/>
                </a:lnTo>
                <a:lnTo>
                  <a:pt x="212" y="172"/>
                </a:lnTo>
                <a:lnTo>
                  <a:pt x="214" y="172"/>
                </a:lnTo>
                <a:lnTo>
                  <a:pt x="218" y="174"/>
                </a:lnTo>
                <a:lnTo>
                  <a:pt x="218" y="174"/>
                </a:lnTo>
                <a:lnTo>
                  <a:pt x="218" y="174"/>
                </a:lnTo>
                <a:lnTo>
                  <a:pt x="218" y="174"/>
                </a:lnTo>
                <a:lnTo>
                  <a:pt x="224" y="172"/>
                </a:lnTo>
                <a:lnTo>
                  <a:pt x="228" y="170"/>
                </a:lnTo>
                <a:lnTo>
                  <a:pt x="230" y="166"/>
                </a:lnTo>
                <a:lnTo>
                  <a:pt x="230" y="162"/>
                </a:lnTo>
                <a:lnTo>
                  <a:pt x="230" y="162"/>
                </a:lnTo>
                <a:lnTo>
                  <a:pt x="230" y="138"/>
                </a:lnTo>
                <a:lnTo>
                  <a:pt x="228" y="120"/>
                </a:lnTo>
                <a:lnTo>
                  <a:pt x="222" y="104"/>
                </a:lnTo>
                <a:lnTo>
                  <a:pt x="216" y="90"/>
                </a:lnTo>
                <a:lnTo>
                  <a:pt x="208" y="82"/>
                </a:lnTo>
                <a:lnTo>
                  <a:pt x="200" y="74"/>
                </a:lnTo>
                <a:lnTo>
                  <a:pt x="188" y="66"/>
                </a:lnTo>
                <a:lnTo>
                  <a:pt x="188" y="66"/>
                </a:lnTo>
                <a:lnTo>
                  <a:pt x="198" y="76"/>
                </a:lnTo>
                <a:lnTo>
                  <a:pt x="206" y="90"/>
                </a:lnTo>
                <a:lnTo>
                  <a:pt x="212" y="108"/>
                </a:lnTo>
                <a:lnTo>
                  <a:pt x="214" y="128"/>
                </a:lnTo>
                <a:lnTo>
                  <a:pt x="214" y="12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3" name="Right Arrow 12"/>
          <p:cNvSpPr/>
          <p:nvPr/>
        </p:nvSpPr>
        <p:spPr>
          <a:xfrm rot="3590313">
            <a:off x="5303882" y="3257555"/>
            <a:ext cx="573791" cy="484632"/>
          </a:xfrm>
          <a:prstGeom prst="rightArrow">
            <a:avLst/>
          </a:prstGeom>
          <a:solidFill>
            <a:sysClr val="window" lastClr="FFFFFF">
              <a:lumMod val="85000"/>
            </a:sysClr>
          </a:solidFill>
          <a:ln w="12700" cap="flat" cmpd="sng" algn="ctr">
            <a:solidFill>
              <a:srgbClr val="5B9BD5">
                <a:shade val="50000"/>
              </a:srgbClr>
            </a:solidFill>
            <a:prstDash val="solid"/>
            <a:miter lim="800000"/>
          </a:ln>
          <a:effectLst/>
        </p:spPr>
        <p:txBody>
          <a:bodyPr rtlCol="0" anchor="ctr"/>
          <a:lstStyle/>
          <a:p>
            <a:pPr algn="ctr">
              <a:defRPr/>
            </a:pPr>
            <a:endParaRPr lang="en-US" sz="2400" kern="0">
              <a:solidFill>
                <a:prstClr val="white"/>
              </a:solidFill>
            </a:endParaRPr>
          </a:p>
        </p:txBody>
      </p:sp>
      <p:sp>
        <p:nvSpPr>
          <p:cNvPr id="15" name="Rounded Rectangle 14"/>
          <p:cNvSpPr/>
          <p:nvPr/>
        </p:nvSpPr>
        <p:spPr>
          <a:xfrm>
            <a:off x="3527477" y="5579165"/>
            <a:ext cx="2244679" cy="1056015"/>
          </a:xfrm>
          <a:prstGeom prst="roundRect">
            <a:avLst/>
          </a:prstGeom>
          <a:solidFill>
            <a:sysClr val="window" lastClr="FFFFFF">
              <a:lumMod val="85000"/>
            </a:sysClr>
          </a:solidFill>
          <a:ln w="12700" cap="flat" cmpd="sng" algn="ctr">
            <a:solidFill>
              <a:srgbClr val="5B9BD5">
                <a:shade val="50000"/>
              </a:srgbClr>
            </a:solidFill>
            <a:prstDash val="solid"/>
            <a:miter lim="800000"/>
          </a:ln>
          <a:effectLst/>
        </p:spPr>
        <p:txBody>
          <a:bodyPr rtlCol="0" anchor="ctr"/>
          <a:lstStyle/>
          <a:p>
            <a:pPr algn="ctr">
              <a:defRPr/>
            </a:pPr>
            <a:r>
              <a:rPr lang="en-US" sz="2400" kern="0" dirty="0">
                <a:solidFill>
                  <a:prstClr val="black"/>
                </a:solidFill>
                <a:latin typeface="Arial" charset="0"/>
                <a:ea typeface="Arial" charset="0"/>
                <a:cs typeface="Arial" charset="0"/>
              </a:rPr>
              <a:t>Environmental</a:t>
            </a:r>
          </a:p>
          <a:p>
            <a:pPr algn="ctr">
              <a:defRPr/>
            </a:pPr>
            <a:endParaRPr lang="en-US" sz="2400" kern="0" dirty="0">
              <a:solidFill>
                <a:prstClr val="black"/>
              </a:solidFill>
            </a:endParaRPr>
          </a:p>
          <a:p>
            <a:pPr algn="ctr">
              <a:defRPr/>
            </a:pPr>
            <a:endParaRPr lang="en-US" sz="2400" kern="0" dirty="0">
              <a:solidFill>
                <a:prstClr val="black"/>
              </a:solidFill>
            </a:endParaRPr>
          </a:p>
        </p:txBody>
      </p:sp>
      <p:sp>
        <p:nvSpPr>
          <p:cNvPr id="16" name="Rounded Rectangle 15"/>
          <p:cNvSpPr/>
          <p:nvPr/>
        </p:nvSpPr>
        <p:spPr>
          <a:xfrm>
            <a:off x="6350370" y="5570806"/>
            <a:ext cx="2244679" cy="1028094"/>
          </a:xfrm>
          <a:prstGeom prst="roundRect">
            <a:avLst/>
          </a:prstGeom>
          <a:solidFill>
            <a:sysClr val="window" lastClr="FFFFFF">
              <a:lumMod val="85000"/>
            </a:sysClr>
          </a:solidFill>
          <a:ln w="12700" cap="flat" cmpd="sng" algn="ctr">
            <a:solidFill>
              <a:srgbClr val="5B9BD5">
                <a:shade val="50000"/>
              </a:srgbClr>
            </a:solidFill>
            <a:prstDash val="solid"/>
            <a:miter lim="800000"/>
          </a:ln>
          <a:effectLst/>
        </p:spPr>
        <p:txBody>
          <a:bodyPr rtlCol="0" anchor="t" anchorCtr="0"/>
          <a:lstStyle/>
          <a:p>
            <a:pPr algn="ctr"/>
            <a:r>
              <a:rPr lang="en-US" sz="2400" kern="0" dirty="0">
                <a:solidFill>
                  <a:prstClr val="black"/>
                </a:solidFill>
                <a:latin typeface="Arial" charset="0"/>
                <a:ea typeface="Arial" charset="0"/>
                <a:cs typeface="Arial" charset="0"/>
              </a:rPr>
              <a:t>Social</a:t>
            </a:r>
          </a:p>
          <a:p>
            <a:pPr algn="ctr"/>
            <a:endParaRPr lang="en-US" sz="2400" kern="0" dirty="0">
              <a:solidFill>
                <a:prstClr val="black"/>
              </a:solidFill>
            </a:endParaRPr>
          </a:p>
        </p:txBody>
      </p:sp>
      <p:sp>
        <p:nvSpPr>
          <p:cNvPr id="17" name="Rounded Rectangle 16"/>
          <p:cNvSpPr/>
          <p:nvPr/>
        </p:nvSpPr>
        <p:spPr>
          <a:xfrm>
            <a:off x="1828800" y="3763617"/>
            <a:ext cx="2581941" cy="1049896"/>
          </a:xfrm>
          <a:prstGeom prst="roundRect">
            <a:avLst/>
          </a:prstGeom>
          <a:solidFill>
            <a:sysClr val="window" lastClr="FFFFFF">
              <a:lumMod val="85000"/>
            </a:sysClr>
          </a:solidFill>
          <a:ln w="12700" cap="flat" cmpd="sng" algn="ctr">
            <a:solidFill>
              <a:srgbClr val="5B9BD5">
                <a:shade val="50000"/>
              </a:srgbClr>
            </a:solidFill>
            <a:prstDash val="solid"/>
            <a:miter lim="800000"/>
          </a:ln>
          <a:effectLst/>
        </p:spPr>
        <p:txBody>
          <a:bodyPr rtlCol="0" anchor="ctr"/>
          <a:lstStyle/>
          <a:p>
            <a:pPr algn="ctr">
              <a:defRPr/>
            </a:pPr>
            <a:r>
              <a:rPr lang="en-US" sz="2400" kern="0" dirty="0">
                <a:solidFill>
                  <a:prstClr val="black"/>
                </a:solidFill>
                <a:latin typeface="Arial" charset="0"/>
                <a:ea typeface="Arial" charset="0"/>
                <a:cs typeface="Arial" charset="0"/>
              </a:rPr>
              <a:t>Behavior/Lifestyle</a:t>
            </a:r>
          </a:p>
          <a:p>
            <a:pPr algn="ctr">
              <a:defRPr/>
            </a:pPr>
            <a:endParaRPr lang="en-US" sz="2400" kern="0" dirty="0">
              <a:solidFill>
                <a:prstClr val="black"/>
              </a:solidFill>
            </a:endParaRPr>
          </a:p>
        </p:txBody>
      </p:sp>
      <p:grpSp>
        <p:nvGrpSpPr>
          <p:cNvPr id="19" name="Group 18"/>
          <p:cNvGrpSpPr>
            <a:grpSpLocks noChangeAspect="1"/>
          </p:cNvGrpSpPr>
          <p:nvPr/>
        </p:nvGrpSpPr>
        <p:grpSpPr>
          <a:xfrm>
            <a:off x="3123194" y="4311511"/>
            <a:ext cx="330413" cy="457200"/>
            <a:chOff x="9561513" y="2755900"/>
            <a:chExt cx="273050" cy="377825"/>
          </a:xfrm>
        </p:grpSpPr>
        <p:sp>
          <p:nvSpPr>
            <p:cNvPr id="20" name="Freeform 1292"/>
            <p:cNvSpPr>
              <a:spLocks noEditPoints="1"/>
            </p:cNvSpPr>
            <p:nvPr/>
          </p:nvSpPr>
          <p:spPr bwMode="auto">
            <a:xfrm>
              <a:off x="9596438" y="2822575"/>
              <a:ext cx="25400" cy="57150"/>
            </a:xfrm>
            <a:custGeom>
              <a:avLst/>
              <a:gdLst>
                <a:gd name="T0" fmla="*/ 8 w 16"/>
                <a:gd name="T1" fmla="*/ 0 h 36"/>
                <a:gd name="T2" fmla="*/ 8 w 16"/>
                <a:gd name="T3" fmla="*/ 0 h 36"/>
                <a:gd name="T4" fmla="*/ 4 w 16"/>
                <a:gd name="T5" fmla="*/ 2 h 36"/>
                <a:gd name="T6" fmla="*/ 2 w 16"/>
                <a:gd name="T7" fmla="*/ 4 h 36"/>
                <a:gd name="T8" fmla="*/ 0 w 16"/>
                <a:gd name="T9" fmla="*/ 8 h 36"/>
                <a:gd name="T10" fmla="*/ 0 w 16"/>
                <a:gd name="T11" fmla="*/ 12 h 36"/>
                <a:gd name="T12" fmla="*/ 0 w 16"/>
                <a:gd name="T13" fmla="*/ 12 h 36"/>
                <a:gd name="T14" fmla="*/ 0 w 16"/>
                <a:gd name="T15" fmla="*/ 20 h 36"/>
                <a:gd name="T16" fmla="*/ 4 w 16"/>
                <a:gd name="T17" fmla="*/ 22 h 36"/>
                <a:gd name="T18" fmla="*/ 6 w 16"/>
                <a:gd name="T19" fmla="*/ 22 h 36"/>
                <a:gd name="T20" fmla="*/ 6 w 16"/>
                <a:gd name="T21" fmla="*/ 22 h 36"/>
                <a:gd name="T22" fmla="*/ 10 w 16"/>
                <a:gd name="T23" fmla="*/ 22 h 36"/>
                <a:gd name="T24" fmla="*/ 12 w 16"/>
                <a:gd name="T25" fmla="*/ 20 h 36"/>
                <a:gd name="T26" fmla="*/ 12 w 16"/>
                <a:gd name="T27" fmla="*/ 24 h 36"/>
                <a:gd name="T28" fmla="*/ 12 w 16"/>
                <a:gd name="T29" fmla="*/ 24 h 36"/>
                <a:gd name="T30" fmla="*/ 10 w 16"/>
                <a:gd name="T31" fmla="*/ 30 h 36"/>
                <a:gd name="T32" fmla="*/ 8 w 16"/>
                <a:gd name="T33" fmla="*/ 32 h 36"/>
                <a:gd name="T34" fmla="*/ 8 w 16"/>
                <a:gd name="T35" fmla="*/ 32 h 36"/>
                <a:gd name="T36" fmla="*/ 6 w 16"/>
                <a:gd name="T37" fmla="*/ 30 h 36"/>
                <a:gd name="T38" fmla="*/ 4 w 16"/>
                <a:gd name="T39" fmla="*/ 28 h 36"/>
                <a:gd name="T40" fmla="*/ 0 w 16"/>
                <a:gd name="T41" fmla="*/ 28 h 36"/>
                <a:gd name="T42" fmla="*/ 0 w 16"/>
                <a:gd name="T43" fmla="*/ 28 h 36"/>
                <a:gd name="T44" fmla="*/ 0 w 16"/>
                <a:gd name="T45" fmla="*/ 30 h 36"/>
                <a:gd name="T46" fmla="*/ 2 w 16"/>
                <a:gd name="T47" fmla="*/ 34 h 36"/>
                <a:gd name="T48" fmla="*/ 4 w 16"/>
                <a:gd name="T49" fmla="*/ 36 h 36"/>
                <a:gd name="T50" fmla="*/ 8 w 16"/>
                <a:gd name="T51" fmla="*/ 36 h 36"/>
                <a:gd name="T52" fmla="*/ 8 w 16"/>
                <a:gd name="T53" fmla="*/ 36 h 36"/>
                <a:gd name="T54" fmla="*/ 12 w 16"/>
                <a:gd name="T55" fmla="*/ 36 h 36"/>
                <a:gd name="T56" fmla="*/ 16 w 16"/>
                <a:gd name="T57" fmla="*/ 32 h 36"/>
                <a:gd name="T58" fmla="*/ 16 w 16"/>
                <a:gd name="T59" fmla="*/ 28 h 36"/>
                <a:gd name="T60" fmla="*/ 16 w 16"/>
                <a:gd name="T61" fmla="*/ 24 h 36"/>
                <a:gd name="T62" fmla="*/ 16 w 16"/>
                <a:gd name="T63" fmla="*/ 12 h 36"/>
                <a:gd name="T64" fmla="*/ 16 w 16"/>
                <a:gd name="T65" fmla="*/ 12 h 36"/>
                <a:gd name="T66" fmla="*/ 16 w 16"/>
                <a:gd name="T67" fmla="*/ 8 h 36"/>
                <a:gd name="T68" fmla="*/ 14 w 16"/>
                <a:gd name="T69" fmla="*/ 4 h 36"/>
                <a:gd name="T70" fmla="*/ 12 w 16"/>
                <a:gd name="T71" fmla="*/ 2 h 36"/>
                <a:gd name="T72" fmla="*/ 8 w 16"/>
                <a:gd name="T73" fmla="*/ 0 h 36"/>
                <a:gd name="T74" fmla="*/ 8 w 16"/>
                <a:gd name="T75" fmla="*/ 0 h 36"/>
                <a:gd name="T76" fmla="*/ 12 w 16"/>
                <a:gd name="T77" fmla="*/ 16 h 36"/>
                <a:gd name="T78" fmla="*/ 12 w 16"/>
                <a:gd name="T79" fmla="*/ 16 h 36"/>
                <a:gd name="T80" fmla="*/ 10 w 16"/>
                <a:gd name="T81" fmla="*/ 18 h 36"/>
                <a:gd name="T82" fmla="*/ 8 w 16"/>
                <a:gd name="T83" fmla="*/ 18 h 36"/>
                <a:gd name="T84" fmla="*/ 8 w 16"/>
                <a:gd name="T85" fmla="*/ 18 h 36"/>
                <a:gd name="T86" fmla="*/ 6 w 16"/>
                <a:gd name="T87" fmla="*/ 18 h 36"/>
                <a:gd name="T88" fmla="*/ 4 w 16"/>
                <a:gd name="T89" fmla="*/ 16 h 36"/>
                <a:gd name="T90" fmla="*/ 4 w 16"/>
                <a:gd name="T91" fmla="*/ 10 h 36"/>
                <a:gd name="T92" fmla="*/ 4 w 16"/>
                <a:gd name="T93" fmla="*/ 10 h 36"/>
                <a:gd name="T94" fmla="*/ 6 w 16"/>
                <a:gd name="T95" fmla="*/ 6 h 36"/>
                <a:gd name="T96" fmla="*/ 6 w 16"/>
                <a:gd name="T97" fmla="*/ 6 h 36"/>
                <a:gd name="T98" fmla="*/ 8 w 16"/>
                <a:gd name="T99" fmla="*/ 4 h 36"/>
                <a:gd name="T100" fmla="*/ 8 w 16"/>
                <a:gd name="T101" fmla="*/ 4 h 36"/>
                <a:gd name="T102" fmla="*/ 10 w 16"/>
                <a:gd name="T103" fmla="*/ 6 h 36"/>
                <a:gd name="T104" fmla="*/ 12 w 16"/>
                <a:gd name="T105" fmla="*/ 6 h 36"/>
                <a:gd name="T106" fmla="*/ 12 w 16"/>
                <a:gd name="T107" fmla="*/ 10 h 36"/>
                <a:gd name="T108" fmla="*/ 12 w 16"/>
                <a:gd name="T109"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 h="36">
                  <a:moveTo>
                    <a:pt x="8" y="0"/>
                  </a:moveTo>
                  <a:lnTo>
                    <a:pt x="8" y="0"/>
                  </a:lnTo>
                  <a:lnTo>
                    <a:pt x="4" y="2"/>
                  </a:lnTo>
                  <a:lnTo>
                    <a:pt x="2" y="4"/>
                  </a:lnTo>
                  <a:lnTo>
                    <a:pt x="0" y="8"/>
                  </a:lnTo>
                  <a:lnTo>
                    <a:pt x="0" y="12"/>
                  </a:lnTo>
                  <a:lnTo>
                    <a:pt x="0" y="12"/>
                  </a:lnTo>
                  <a:lnTo>
                    <a:pt x="0" y="20"/>
                  </a:lnTo>
                  <a:lnTo>
                    <a:pt x="4" y="22"/>
                  </a:lnTo>
                  <a:lnTo>
                    <a:pt x="6" y="22"/>
                  </a:lnTo>
                  <a:lnTo>
                    <a:pt x="6" y="22"/>
                  </a:lnTo>
                  <a:lnTo>
                    <a:pt x="10" y="22"/>
                  </a:lnTo>
                  <a:lnTo>
                    <a:pt x="12" y="20"/>
                  </a:lnTo>
                  <a:lnTo>
                    <a:pt x="12" y="24"/>
                  </a:lnTo>
                  <a:lnTo>
                    <a:pt x="12" y="24"/>
                  </a:lnTo>
                  <a:lnTo>
                    <a:pt x="10" y="30"/>
                  </a:lnTo>
                  <a:lnTo>
                    <a:pt x="8" y="32"/>
                  </a:lnTo>
                  <a:lnTo>
                    <a:pt x="8" y="32"/>
                  </a:lnTo>
                  <a:lnTo>
                    <a:pt x="6" y="30"/>
                  </a:lnTo>
                  <a:lnTo>
                    <a:pt x="4" y="28"/>
                  </a:lnTo>
                  <a:lnTo>
                    <a:pt x="0" y="28"/>
                  </a:lnTo>
                  <a:lnTo>
                    <a:pt x="0" y="28"/>
                  </a:lnTo>
                  <a:lnTo>
                    <a:pt x="0" y="30"/>
                  </a:lnTo>
                  <a:lnTo>
                    <a:pt x="2" y="34"/>
                  </a:lnTo>
                  <a:lnTo>
                    <a:pt x="4" y="36"/>
                  </a:lnTo>
                  <a:lnTo>
                    <a:pt x="8" y="36"/>
                  </a:lnTo>
                  <a:lnTo>
                    <a:pt x="8" y="36"/>
                  </a:lnTo>
                  <a:lnTo>
                    <a:pt x="12" y="36"/>
                  </a:lnTo>
                  <a:lnTo>
                    <a:pt x="16" y="32"/>
                  </a:lnTo>
                  <a:lnTo>
                    <a:pt x="16" y="28"/>
                  </a:lnTo>
                  <a:lnTo>
                    <a:pt x="16" y="24"/>
                  </a:lnTo>
                  <a:lnTo>
                    <a:pt x="16" y="12"/>
                  </a:lnTo>
                  <a:lnTo>
                    <a:pt x="16" y="12"/>
                  </a:lnTo>
                  <a:lnTo>
                    <a:pt x="16" y="8"/>
                  </a:lnTo>
                  <a:lnTo>
                    <a:pt x="14" y="4"/>
                  </a:lnTo>
                  <a:lnTo>
                    <a:pt x="12" y="2"/>
                  </a:lnTo>
                  <a:lnTo>
                    <a:pt x="8" y="0"/>
                  </a:lnTo>
                  <a:lnTo>
                    <a:pt x="8" y="0"/>
                  </a:lnTo>
                  <a:close/>
                  <a:moveTo>
                    <a:pt x="12" y="16"/>
                  </a:moveTo>
                  <a:lnTo>
                    <a:pt x="12" y="16"/>
                  </a:lnTo>
                  <a:lnTo>
                    <a:pt x="10" y="18"/>
                  </a:lnTo>
                  <a:lnTo>
                    <a:pt x="8" y="18"/>
                  </a:lnTo>
                  <a:lnTo>
                    <a:pt x="8" y="18"/>
                  </a:lnTo>
                  <a:lnTo>
                    <a:pt x="6" y="18"/>
                  </a:lnTo>
                  <a:lnTo>
                    <a:pt x="4" y="16"/>
                  </a:lnTo>
                  <a:lnTo>
                    <a:pt x="4" y="10"/>
                  </a:lnTo>
                  <a:lnTo>
                    <a:pt x="4" y="10"/>
                  </a:lnTo>
                  <a:lnTo>
                    <a:pt x="6" y="6"/>
                  </a:lnTo>
                  <a:lnTo>
                    <a:pt x="6" y="6"/>
                  </a:lnTo>
                  <a:lnTo>
                    <a:pt x="8" y="4"/>
                  </a:lnTo>
                  <a:lnTo>
                    <a:pt x="8" y="4"/>
                  </a:lnTo>
                  <a:lnTo>
                    <a:pt x="10" y="6"/>
                  </a:lnTo>
                  <a:lnTo>
                    <a:pt x="12" y="6"/>
                  </a:lnTo>
                  <a:lnTo>
                    <a:pt x="12" y="10"/>
                  </a:lnTo>
                  <a:lnTo>
                    <a:pt x="12" y="16"/>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21" name="Freeform 1293"/>
            <p:cNvSpPr>
              <a:spLocks/>
            </p:cNvSpPr>
            <p:nvPr/>
          </p:nvSpPr>
          <p:spPr bwMode="auto">
            <a:xfrm>
              <a:off x="9628188" y="2822575"/>
              <a:ext cx="28575" cy="57150"/>
            </a:xfrm>
            <a:custGeom>
              <a:avLst/>
              <a:gdLst>
                <a:gd name="T0" fmla="*/ 14 w 18"/>
                <a:gd name="T1" fmla="*/ 20 h 36"/>
                <a:gd name="T2" fmla="*/ 14 w 18"/>
                <a:gd name="T3" fmla="*/ 20 h 36"/>
                <a:gd name="T4" fmla="*/ 16 w 18"/>
                <a:gd name="T5" fmla="*/ 16 h 36"/>
                <a:gd name="T6" fmla="*/ 18 w 18"/>
                <a:gd name="T7" fmla="*/ 10 h 36"/>
                <a:gd name="T8" fmla="*/ 18 w 18"/>
                <a:gd name="T9" fmla="*/ 10 h 36"/>
                <a:gd name="T10" fmla="*/ 18 w 18"/>
                <a:gd name="T11" fmla="*/ 6 h 36"/>
                <a:gd name="T12" fmla="*/ 16 w 18"/>
                <a:gd name="T13" fmla="*/ 2 h 36"/>
                <a:gd name="T14" fmla="*/ 12 w 18"/>
                <a:gd name="T15" fmla="*/ 2 h 36"/>
                <a:gd name="T16" fmla="*/ 8 w 18"/>
                <a:gd name="T17" fmla="*/ 0 h 36"/>
                <a:gd name="T18" fmla="*/ 8 w 18"/>
                <a:gd name="T19" fmla="*/ 0 h 36"/>
                <a:gd name="T20" fmla="*/ 4 w 18"/>
                <a:gd name="T21" fmla="*/ 2 h 36"/>
                <a:gd name="T22" fmla="*/ 2 w 18"/>
                <a:gd name="T23" fmla="*/ 4 h 36"/>
                <a:gd name="T24" fmla="*/ 0 w 18"/>
                <a:gd name="T25" fmla="*/ 6 h 36"/>
                <a:gd name="T26" fmla="*/ 0 w 18"/>
                <a:gd name="T27" fmla="*/ 10 h 36"/>
                <a:gd name="T28" fmla="*/ 0 w 18"/>
                <a:gd name="T29" fmla="*/ 12 h 36"/>
                <a:gd name="T30" fmla="*/ 6 w 18"/>
                <a:gd name="T31" fmla="*/ 12 h 36"/>
                <a:gd name="T32" fmla="*/ 6 w 18"/>
                <a:gd name="T33" fmla="*/ 10 h 36"/>
                <a:gd name="T34" fmla="*/ 6 w 18"/>
                <a:gd name="T35" fmla="*/ 10 h 36"/>
                <a:gd name="T36" fmla="*/ 6 w 18"/>
                <a:gd name="T37" fmla="*/ 6 h 36"/>
                <a:gd name="T38" fmla="*/ 8 w 18"/>
                <a:gd name="T39" fmla="*/ 6 h 36"/>
                <a:gd name="T40" fmla="*/ 8 w 18"/>
                <a:gd name="T41" fmla="*/ 4 h 36"/>
                <a:gd name="T42" fmla="*/ 8 w 18"/>
                <a:gd name="T43" fmla="*/ 4 h 36"/>
                <a:gd name="T44" fmla="*/ 12 w 18"/>
                <a:gd name="T45" fmla="*/ 6 h 36"/>
                <a:gd name="T46" fmla="*/ 12 w 18"/>
                <a:gd name="T47" fmla="*/ 10 h 36"/>
                <a:gd name="T48" fmla="*/ 12 w 18"/>
                <a:gd name="T49" fmla="*/ 10 h 36"/>
                <a:gd name="T50" fmla="*/ 12 w 18"/>
                <a:gd name="T51" fmla="*/ 14 h 36"/>
                <a:gd name="T52" fmla="*/ 8 w 18"/>
                <a:gd name="T53" fmla="*/ 18 h 36"/>
                <a:gd name="T54" fmla="*/ 0 w 18"/>
                <a:gd name="T55" fmla="*/ 30 h 36"/>
                <a:gd name="T56" fmla="*/ 0 w 18"/>
                <a:gd name="T57" fmla="*/ 36 h 36"/>
                <a:gd name="T58" fmla="*/ 18 w 18"/>
                <a:gd name="T59" fmla="*/ 36 h 36"/>
                <a:gd name="T60" fmla="*/ 18 w 18"/>
                <a:gd name="T61" fmla="*/ 30 h 36"/>
                <a:gd name="T62" fmla="*/ 6 w 18"/>
                <a:gd name="T63" fmla="*/ 30 h 36"/>
                <a:gd name="T64" fmla="*/ 14 w 18"/>
                <a:gd name="T65"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 h="36">
                  <a:moveTo>
                    <a:pt x="14" y="20"/>
                  </a:moveTo>
                  <a:lnTo>
                    <a:pt x="14" y="20"/>
                  </a:lnTo>
                  <a:lnTo>
                    <a:pt x="16" y="16"/>
                  </a:lnTo>
                  <a:lnTo>
                    <a:pt x="18" y="10"/>
                  </a:lnTo>
                  <a:lnTo>
                    <a:pt x="18" y="10"/>
                  </a:lnTo>
                  <a:lnTo>
                    <a:pt x="18" y="6"/>
                  </a:lnTo>
                  <a:lnTo>
                    <a:pt x="16" y="2"/>
                  </a:lnTo>
                  <a:lnTo>
                    <a:pt x="12" y="2"/>
                  </a:lnTo>
                  <a:lnTo>
                    <a:pt x="8" y="0"/>
                  </a:lnTo>
                  <a:lnTo>
                    <a:pt x="8" y="0"/>
                  </a:lnTo>
                  <a:lnTo>
                    <a:pt x="4" y="2"/>
                  </a:lnTo>
                  <a:lnTo>
                    <a:pt x="2" y="4"/>
                  </a:lnTo>
                  <a:lnTo>
                    <a:pt x="0" y="6"/>
                  </a:lnTo>
                  <a:lnTo>
                    <a:pt x="0" y="10"/>
                  </a:lnTo>
                  <a:lnTo>
                    <a:pt x="0" y="12"/>
                  </a:lnTo>
                  <a:lnTo>
                    <a:pt x="6" y="12"/>
                  </a:lnTo>
                  <a:lnTo>
                    <a:pt x="6" y="10"/>
                  </a:lnTo>
                  <a:lnTo>
                    <a:pt x="6" y="10"/>
                  </a:lnTo>
                  <a:lnTo>
                    <a:pt x="6" y="6"/>
                  </a:lnTo>
                  <a:lnTo>
                    <a:pt x="8" y="6"/>
                  </a:lnTo>
                  <a:lnTo>
                    <a:pt x="8" y="4"/>
                  </a:lnTo>
                  <a:lnTo>
                    <a:pt x="8" y="4"/>
                  </a:lnTo>
                  <a:lnTo>
                    <a:pt x="12" y="6"/>
                  </a:lnTo>
                  <a:lnTo>
                    <a:pt x="12" y="10"/>
                  </a:lnTo>
                  <a:lnTo>
                    <a:pt x="12" y="10"/>
                  </a:lnTo>
                  <a:lnTo>
                    <a:pt x="12" y="14"/>
                  </a:lnTo>
                  <a:lnTo>
                    <a:pt x="8" y="18"/>
                  </a:lnTo>
                  <a:lnTo>
                    <a:pt x="0" y="30"/>
                  </a:lnTo>
                  <a:lnTo>
                    <a:pt x="0" y="36"/>
                  </a:lnTo>
                  <a:lnTo>
                    <a:pt x="18" y="36"/>
                  </a:lnTo>
                  <a:lnTo>
                    <a:pt x="18" y="30"/>
                  </a:lnTo>
                  <a:lnTo>
                    <a:pt x="6" y="30"/>
                  </a:lnTo>
                  <a:lnTo>
                    <a:pt x="14" y="20"/>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22" name="Freeform 1294"/>
            <p:cNvSpPr>
              <a:spLocks/>
            </p:cNvSpPr>
            <p:nvPr/>
          </p:nvSpPr>
          <p:spPr bwMode="auto">
            <a:xfrm>
              <a:off x="9672638" y="2822575"/>
              <a:ext cx="22225" cy="19050"/>
            </a:xfrm>
            <a:custGeom>
              <a:avLst/>
              <a:gdLst>
                <a:gd name="T0" fmla="*/ 14 w 14"/>
                <a:gd name="T1" fmla="*/ 2 h 12"/>
                <a:gd name="T2" fmla="*/ 14 w 14"/>
                <a:gd name="T3" fmla="*/ 2 h 12"/>
                <a:gd name="T4" fmla="*/ 14 w 14"/>
                <a:gd name="T5" fmla="*/ 6 h 12"/>
                <a:gd name="T6" fmla="*/ 12 w 14"/>
                <a:gd name="T7" fmla="*/ 8 h 12"/>
                <a:gd name="T8" fmla="*/ 8 w 14"/>
                <a:gd name="T9" fmla="*/ 12 h 12"/>
                <a:gd name="T10" fmla="*/ 8 w 14"/>
                <a:gd name="T11" fmla="*/ 12 h 12"/>
                <a:gd name="T12" fmla="*/ 4 w 14"/>
                <a:gd name="T13" fmla="*/ 8 h 12"/>
                <a:gd name="T14" fmla="*/ 2 w 14"/>
                <a:gd name="T15" fmla="*/ 6 h 12"/>
                <a:gd name="T16" fmla="*/ 0 w 14"/>
                <a:gd name="T17" fmla="*/ 2 h 12"/>
                <a:gd name="T18" fmla="*/ 0 w 14"/>
                <a:gd name="T19" fmla="*/ 2 h 12"/>
                <a:gd name="T20" fmla="*/ 2 w 14"/>
                <a:gd name="T21" fmla="*/ 0 h 12"/>
                <a:gd name="T22" fmla="*/ 4 w 14"/>
                <a:gd name="T23" fmla="*/ 0 h 12"/>
                <a:gd name="T24" fmla="*/ 6 w 14"/>
                <a:gd name="T25" fmla="*/ 0 h 12"/>
                <a:gd name="T26" fmla="*/ 8 w 14"/>
                <a:gd name="T27" fmla="*/ 2 h 12"/>
                <a:gd name="T28" fmla="*/ 8 w 14"/>
                <a:gd name="T29" fmla="*/ 2 h 12"/>
                <a:gd name="T30" fmla="*/ 10 w 14"/>
                <a:gd name="T31" fmla="*/ 0 h 12"/>
                <a:gd name="T32" fmla="*/ 12 w 14"/>
                <a:gd name="T33" fmla="*/ 0 h 12"/>
                <a:gd name="T34" fmla="*/ 14 w 14"/>
                <a:gd name="T35" fmla="*/ 0 h 12"/>
                <a:gd name="T36" fmla="*/ 14 w 14"/>
                <a:gd name="T37" fmla="*/ 2 h 12"/>
                <a:gd name="T38" fmla="*/ 14 w 14"/>
                <a:gd name="T39"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2">
                  <a:moveTo>
                    <a:pt x="14" y="2"/>
                  </a:moveTo>
                  <a:lnTo>
                    <a:pt x="14" y="2"/>
                  </a:lnTo>
                  <a:lnTo>
                    <a:pt x="14" y="6"/>
                  </a:lnTo>
                  <a:lnTo>
                    <a:pt x="12" y="8"/>
                  </a:lnTo>
                  <a:lnTo>
                    <a:pt x="8" y="12"/>
                  </a:lnTo>
                  <a:lnTo>
                    <a:pt x="8" y="12"/>
                  </a:lnTo>
                  <a:lnTo>
                    <a:pt x="4" y="8"/>
                  </a:lnTo>
                  <a:lnTo>
                    <a:pt x="2" y="6"/>
                  </a:lnTo>
                  <a:lnTo>
                    <a:pt x="0" y="2"/>
                  </a:lnTo>
                  <a:lnTo>
                    <a:pt x="0" y="2"/>
                  </a:lnTo>
                  <a:lnTo>
                    <a:pt x="2" y="0"/>
                  </a:lnTo>
                  <a:lnTo>
                    <a:pt x="4" y="0"/>
                  </a:lnTo>
                  <a:lnTo>
                    <a:pt x="6" y="0"/>
                  </a:lnTo>
                  <a:lnTo>
                    <a:pt x="8" y="2"/>
                  </a:lnTo>
                  <a:lnTo>
                    <a:pt x="8" y="2"/>
                  </a:lnTo>
                  <a:lnTo>
                    <a:pt x="10" y="0"/>
                  </a:lnTo>
                  <a:lnTo>
                    <a:pt x="12" y="0"/>
                  </a:lnTo>
                  <a:lnTo>
                    <a:pt x="14" y="0"/>
                  </a:lnTo>
                  <a:lnTo>
                    <a:pt x="14" y="2"/>
                  </a:lnTo>
                  <a:lnTo>
                    <a:pt x="14" y="2"/>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23" name="Freeform 1295"/>
            <p:cNvSpPr>
              <a:spLocks/>
            </p:cNvSpPr>
            <p:nvPr/>
          </p:nvSpPr>
          <p:spPr bwMode="auto">
            <a:xfrm>
              <a:off x="9790113" y="2765425"/>
              <a:ext cx="12700" cy="3175"/>
            </a:xfrm>
            <a:custGeom>
              <a:avLst/>
              <a:gdLst>
                <a:gd name="T0" fmla="*/ 8 w 8"/>
                <a:gd name="T1" fmla="*/ 2 h 2"/>
                <a:gd name="T2" fmla="*/ 8 w 8"/>
                <a:gd name="T3" fmla="*/ 2 h 2"/>
                <a:gd name="T4" fmla="*/ 4 w 8"/>
                <a:gd name="T5" fmla="*/ 0 h 2"/>
                <a:gd name="T6" fmla="*/ 0 w 8"/>
                <a:gd name="T7" fmla="*/ 0 h 2"/>
                <a:gd name="T8" fmla="*/ 0 w 8"/>
                <a:gd name="T9" fmla="*/ 0 h 2"/>
                <a:gd name="T10" fmla="*/ 0 w 8"/>
                <a:gd name="T11" fmla="*/ 0 h 2"/>
                <a:gd name="T12" fmla="*/ 0 w 8"/>
                <a:gd name="T13" fmla="*/ 0 h 2"/>
                <a:gd name="T14" fmla="*/ 8 w 8"/>
                <a:gd name="T15" fmla="*/ 2 h 2"/>
                <a:gd name="T16" fmla="*/ 8 w 8"/>
                <a:gd name="T17" fmla="*/ 2 h 2"/>
                <a:gd name="T18" fmla="*/ 8 w 8"/>
                <a:gd name="T19" fmla="*/ 2 h 2"/>
                <a:gd name="T20" fmla="*/ 8 w 8"/>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2">
                  <a:moveTo>
                    <a:pt x="8" y="2"/>
                  </a:moveTo>
                  <a:lnTo>
                    <a:pt x="8" y="2"/>
                  </a:lnTo>
                  <a:lnTo>
                    <a:pt x="4" y="0"/>
                  </a:lnTo>
                  <a:lnTo>
                    <a:pt x="0" y="0"/>
                  </a:lnTo>
                  <a:lnTo>
                    <a:pt x="0" y="0"/>
                  </a:lnTo>
                  <a:lnTo>
                    <a:pt x="0" y="0"/>
                  </a:lnTo>
                  <a:lnTo>
                    <a:pt x="0" y="0"/>
                  </a:lnTo>
                  <a:lnTo>
                    <a:pt x="8" y="2"/>
                  </a:lnTo>
                  <a:lnTo>
                    <a:pt x="8" y="2"/>
                  </a:lnTo>
                  <a:lnTo>
                    <a:pt x="8" y="2"/>
                  </a:lnTo>
                  <a:lnTo>
                    <a:pt x="8" y="2"/>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24" name="Rectangle 1296"/>
            <p:cNvSpPr>
              <a:spLocks noChangeArrowheads="1"/>
            </p:cNvSpPr>
            <p:nvPr/>
          </p:nvSpPr>
          <p:spPr bwMode="auto">
            <a:xfrm>
              <a:off x="9805988" y="2787650"/>
              <a:ext cx="1588" cy="1588"/>
            </a:xfrm>
            <a:prstGeom prst="rect">
              <a:avLst/>
            </a:prstGeom>
            <a:solidFill>
              <a:srgbClr val="0E2A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25" name="Freeform 1297"/>
            <p:cNvSpPr>
              <a:spLocks/>
            </p:cNvSpPr>
            <p:nvPr/>
          </p:nvSpPr>
          <p:spPr bwMode="auto">
            <a:xfrm>
              <a:off x="9675813" y="2838450"/>
              <a:ext cx="63500" cy="95250"/>
            </a:xfrm>
            <a:custGeom>
              <a:avLst/>
              <a:gdLst>
                <a:gd name="T0" fmla="*/ 40 w 40"/>
                <a:gd name="T1" fmla="*/ 0 h 60"/>
                <a:gd name="T2" fmla="*/ 4 w 40"/>
                <a:gd name="T3" fmla="*/ 14 h 60"/>
                <a:gd name="T4" fmla="*/ 4 w 40"/>
                <a:gd name="T5" fmla="*/ 14 h 60"/>
                <a:gd name="T6" fmla="*/ 0 w 40"/>
                <a:gd name="T7" fmla="*/ 18 h 60"/>
                <a:gd name="T8" fmla="*/ 0 w 40"/>
                <a:gd name="T9" fmla="*/ 20 h 60"/>
                <a:gd name="T10" fmla="*/ 6 w 40"/>
                <a:gd name="T11" fmla="*/ 42 h 60"/>
                <a:gd name="T12" fmla="*/ 6 w 40"/>
                <a:gd name="T13" fmla="*/ 42 h 60"/>
                <a:gd name="T14" fmla="*/ 6 w 40"/>
                <a:gd name="T15" fmla="*/ 44 h 60"/>
                <a:gd name="T16" fmla="*/ 6 w 40"/>
                <a:gd name="T17" fmla="*/ 52 h 60"/>
                <a:gd name="T18" fmla="*/ 6 w 40"/>
                <a:gd name="T19" fmla="*/ 52 h 60"/>
                <a:gd name="T20" fmla="*/ 6 w 40"/>
                <a:gd name="T21" fmla="*/ 56 h 60"/>
                <a:gd name="T22" fmla="*/ 8 w 40"/>
                <a:gd name="T23" fmla="*/ 58 h 60"/>
                <a:gd name="T24" fmla="*/ 8 w 40"/>
                <a:gd name="T25" fmla="*/ 58 h 60"/>
                <a:gd name="T26" fmla="*/ 12 w 40"/>
                <a:gd name="T27" fmla="*/ 60 h 60"/>
                <a:gd name="T28" fmla="*/ 14 w 40"/>
                <a:gd name="T29" fmla="*/ 58 h 60"/>
                <a:gd name="T30" fmla="*/ 16 w 40"/>
                <a:gd name="T31" fmla="*/ 56 h 60"/>
                <a:gd name="T32" fmla="*/ 16 w 40"/>
                <a:gd name="T33" fmla="*/ 56 h 60"/>
                <a:gd name="T34" fmla="*/ 18 w 40"/>
                <a:gd name="T35" fmla="*/ 54 h 60"/>
                <a:gd name="T36" fmla="*/ 16 w 40"/>
                <a:gd name="T37" fmla="*/ 50 h 60"/>
                <a:gd name="T38" fmla="*/ 12 w 40"/>
                <a:gd name="T39" fmla="*/ 44 h 60"/>
                <a:gd name="T40" fmla="*/ 12 w 40"/>
                <a:gd name="T41" fmla="*/ 44 h 60"/>
                <a:gd name="T42" fmla="*/ 12 w 40"/>
                <a:gd name="T43" fmla="*/ 42 h 60"/>
                <a:gd name="T44" fmla="*/ 12 w 40"/>
                <a:gd name="T45" fmla="*/ 22 h 60"/>
                <a:gd name="T46" fmla="*/ 34 w 40"/>
                <a:gd name="T47" fmla="*/ 18 h 60"/>
                <a:gd name="T48" fmla="*/ 40 w 40"/>
                <a:gd name="T49" fmla="*/ 6 h 60"/>
                <a:gd name="T50" fmla="*/ 40 w 40"/>
                <a:gd name="T51" fmla="*/ 6 h 60"/>
                <a:gd name="T52" fmla="*/ 40 w 40"/>
                <a:gd name="T53" fmla="*/ 0 h 60"/>
                <a:gd name="T54" fmla="*/ 40 w 40"/>
                <a:gd name="T5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 h="60">
                  <a:moveTo>
                    <a:pt x="40" y="0"/>
                  </a:moveTo>
                  <a:lnTo>
                    <a:pt x="4" y="14"/>
                  </a:lnTo>
                  <a:lnTo>
                    <a:pt x="4" y="14"/>
                  </a:lnTo>
                  <a:lnTo>
                    <a:pt x="0" y="18"/>
                  </a:lnTo>
                  <a:lnTo>
                    <a:pt x="0" y="20"/>
                  </a:lnTo>
                  <a:lnTo>
                    <a:pt x="6" y="42"/>
                  </a:lnTo>
                  <a:lnTo>
                    <a:pt x="6" y="42"/>
                  </a:lnTo>
                  <a:lnTo>
                    <a:pt x="6" y="44"/>
                  </a:lnTo>
                  <a:lnTo>
                    <a:pt x="6" y="52"/>
                  </a:lnTo>
                  <a:lnTo>
                    <a:pt x="6" y="52"/>
                  </a:lnTo>
                  <a:lnTo>
                    <a:pt x="6" y="56"/>
                  </a:lnTo>
                  <a:lnTo>
                    <a:pt x="8" y="58"/>
                  </a:lnTo>
                  <a:lnTo>
                    <a:pt x="8" y="58"/>
                  </a:lnTo>
                  <a:lnTo>
                    <a:pt x="12" y="60"/>
                  </a:lnTo>
                  <a:lnTo>
                    <a:pt x="14" y="58"/>
                  </a:lnTo>
                  <a:lnTo>
                    <a:pt x="16" y="56"/>
                  </a:lnTo>
                  <a:lnTo>
                    <a:pt x="16" y="56"/>
                  </a:lnTo>
                  <a:lnTo>
                    <a:pt x="18" y="54"/>
                  </a:lnTo>
                  <a:lnTo>
                    <a:pt x="16" y="50"/>
                  </a:lnTo>
                  <a:lnTo>
                    <a:pt x="12" y="44"/>
                  </a:lnTo>
                  <a:lnTo>
                    <a:pt x="12" y="44"/>
                  </a:lnTo>
                  <a:lnTo>
                    <a:pt x="12" y="42"/>
                  </a:lnTo>
                  <a:lnTo>
                    <a:pt x="12" y="22"/>
                  </a:lnTo>
                  <a:lnTo>
                    <a:pt x="34" y="18"/>
                  </a:lnTo>
                  <a:lnTo>
                    <a:pt x="40" y="6"/>
                  </a:lnTo>
                  <a:lnTo>
                    <a:pt x="40" y="6"/>
                  </a:lnTo>
                  <a:lnTo>
                    <a:pt x="40" y="0"/>
                  </a:lnTo>
                  <a:lnTo>
                    <a:pt x="40" y="0"/>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26" name="Freeform 1298"/>
            <p:cNvSpPr>
              <a:spLocks/>
            </p:cNvSpPr>
            <p:nvPr/>
          </p:nvSpPr>
          <p:spPr bwMode="auto">
            <a:xfrm>
              <a:off x="9786938" y="2854325"/>
              <a:ext cx="3175" cy="6350"/>
            </a:xfrm>
            <a:custGeom>
              <a:avLst/>
              <a:gdLst>
                <a:gd name="T0" fmla="*/ 2 w 2"/>
                <a:gd name="T1" fmla="*/ 0 h 4"/>
                <a:gd name="T2" fmla="*/ 0 w 2"/>
                <a:gd name="T3" fmla="*/ 4 h 4"/>
                <a:gd name="T4" fmla="*/ 0 w 2"/>
                <a:gd name="T5" fmla="*/ 4 h 4"/>
                <a:gd name="T6" fmla="*/ 2 w 2"/>
                <a:gd name="T7" fmla="*/ 0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0" y="4"/>
                  </a:lnTo>
                  <a:lnTo>
                    <a:pt x="0" y="4"/>
                  </a:lnTo>
                  <a:lnTo>
                    <a:pt x="2" y="0"/>
                  </a:lnTo>
                  <a:lnTo>
                    <a:pt x="2" y="0"/>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27" name="Freeform 1299"/>
            <p:cNvSpPr>
              <a:spLocks/>
            </p:cNvSpPr>
            <p:nvPr/>
          </p:nvSpPr>
          <p:spPr bwMode="auto">
            <a:xfrm>
              <a:off x="9742488" y="2822575"/>
              <a:ext cx="47625" cy="31750"/>
            </a:xfrm>
            <a:custGeom>
              <a:avLst/>
              <a:gdLst>
                <a:gd name="T0" fmla="*/ 6 w 30"/>
                <a:gd name="T1" fmla="*/ 20 h 20"/>
                <a:gd name="T2" fmla="*/ 8 w 30"/>
                <a:gd name="T3" fmla="*/ 20 h 20"/>
                <a:gd name="T4" fmla="*/ 8 w 30"/>
                <a:gd name="T5" fmla="*/ 20 h 20"/>
                <a:gd name="T6" fmla="*/ 8 w 30"/>
                <a:gd name="T7" fmla="*/ 14 h 20"/>
                <a:gd name="T8" fmla="*/ 12 w 30"/>
                <a:gd name="T9" fmla="*/ 8 h 20"/>
                <a:gd name="T10" fmla="*/ 12 w 30"/>
                <a:gd name="T11" fmla="*/ 8 h 20"/>
                <a:gd name="T12" fmla="*/ 16 w 30"/>
                <a:gd name="T13" fmla="*/ 6 h 20"/>
                <a:gd name="T14" fmla="*/ 20 w 30"/>
                <a:gd name="T15" fmla="*/ 6 h 20"/>
                <a:gd name="T16" fmla="*/ 22 w 30"/>
                <a:gd name="T17" fmla="*/ 6 h 20"/>
                <a:gd name="T18" fmla="*/ 22 w 30"/>
                <a:gd name="T19" fmla="*/ 8 h 20"/>
                <a:gd name="T20" fmla="*/ 24 w 30"/>
                <a:gd name="T21" fmla="*/ 16 h 20"/>
                <a:gd name="T22" fmla="*/ 26 w 30"/>
                <a:gd name="T23" fmla="*/ 20 h 20"/>
                <a:gd name="T24" fmla="*/ 30 w 30"/>
                <a:gd name="T25" fmla="*/ 20 h 20"/>
                <a:gd name="T26" fmla="*/ 30 w 30"/>
                <a:gd name="T27" fmla="*/ 20 h 20"/>
                <a:gd name="T28" fmla="*/ 30 w 30"/>
                <a:gd name="T29" fmla="*/ 16 h 20"/>
                <a:gd name="T30" fmla="*/ 30 w 30"/>
                <a:gd name="T31" fmla="*/ 16 h 20"/>
                <a:gd name="T32" fmla="*/ 30 w 30"/>
                <a:gd name="T33" fmla="*/ 10 h 20"/>
                <a:gd name="T34" fmla="*/ 26 w 30"/>
                <a:gd name="T35" fmla="*/ 6 h 20"/>
                <a:gd name="T36" fmla="*/ 26 w 30"/>
                <a:gd name="T37" fmla="*/ 6 h 20"/>
                <a:gd name="T38" fmla="*/ 22 w 30"/>
                <a:gd name="T39" fmla="*/ 2 h 20"/>
                <a:gd name="T40" fmla="*/ 16 w 30"/>
                <a:gd name="T41" fmla="*/ 0 h 20"/>
                <a:gd name="T42" fmla="*/ 16 w 30"/>
                <a:gd name="T43" fmla="*/ 0 h 20"/>
                <a:gd name="T44" fmla="*/ 16 w 30"/>
                <a:gd name="T45" fmla="*/ 0 h 20"/>
                <a:gd name="T46" fmla="*/ 16 w 30"/>
                <a:gd name="T47" fmla="*/ 0 h 20"/>
                <a:gd name="T48" fmla="*/ 10 w 30"/>
                <a:gd name="T49" fmla="*/ 2 h 20"/>
                <a:gd name="T50" fmla="*/ 6 w 30"/>
                <a:gd name="T51" fmla="*/ 4 h 20"/>
                <a:gd name="T52" fmla="*/ 4 w 30"/>
                <a:gd name="T53" fmla="*/ 6 h 20"/>
                <a:gd name="T54" fmla="*/ 2 w 30"/>
                <a:gd name="T55" fmla="*/ 10 h 20"/>
                <a:gd name="T56" fmla="*/ 2 w 30"/>
                <a:gd name="T57" fmla="*/ 10 h 20"/>
                <a:gd name="T58" fmla="*/ 0 w 30"/>
                <a:gd name="T59" fmla="*/ 16 h 20"/>
                <a:gd name="T60" fmla="*/ 6 w 30"/>
                <a:gd name="T6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 h="20">
                  <a:moveTo>
                    <a:pt x="6" y="20"/>
                  </a:moveTo>
                  <a:lnTo>
                    <a:pt x="8" y="20"/>
                  </a:lnTo>
                  <a:lnTo>
                    <a:pt x="8" y="20"/>
                  </a:lnTo>
                  <a:lnTo>
                    <a:pt x="8" y="14"/>
                  </a:lnTo>
                  <a:lnTo>
                    <a:pt x="12" y="8"/>
                  </a:lnTo>
                  <a:lnTo>
                    <a:pt x="12" y="8"/>
                  </a:lnTo>
                  <a:lnTo>
                    <a:pt x="16" y="6"/>
                  </a:lnTo>
                  <a:lnTo>
                    <a:pt x="20" y="6"/>
                  </a:lnTo>
                  <a:lnTo>
                    <a:pt x="22" y="6"/>
                  </a:lnTo>
                  <a:lnTo>
                    <a:pt x="22" y="8"/>
                  </a:lnTo>
                  <a:lnTo>
                    <a:pt x="24" y="16"/>
                  </a:lnTo>
                  <a:lnTo>
                    <a:pt x="26" y="20"/>
                  </a:lnTo>
                  <a:lnTo>
                    <a:pt x="30" y="20"/>
                  </a:lnTo>
                  <a:lnTo>
                    <a:pt x="30" y="20"/>
                  </a:lnTo>
                  <a:lnTo>
                    <a:pt x="30" y="16"/>
                  </a:lnTo>
                  <a:lnTo>
                    <a:pt x="30" y="16"/>
                  </a:lnTo>
                  <a:lnTo>
                    <a:pt x="30" y="10"/>
                  </a:lnTo>
                  <a:lnTo>
                    <a:pt x="26" y="6"/>
                  </a:lnTo>
                  <a:lnTo>
                    <a:pt x="26" y="6"/>
                  </a:lnTo>
                  <a:lnTo>
                    <a:pt x="22" y="2"/>
                  </a:lnTo>
                  <a:lnTo>
                    <a:pt x="16" y="0"/>
                  </a:lnTo>
                  <a:lnTo>
                    <a:pt x="16" y="0"/>
                  </a:lnTo>
                  <a:lnTo>
                    <a:pt x="16" y="0"/>
                  </a:lnTo>
                  <a:lnTo>
                    <a:pt x="16" y="0"/>
                  </a:lnTo>
                  <a:lnTo>
                    <a:pt x="10" y="2"/>
                  </a:lnTo>
                  <a:lnTo>
                    <a:pt x="6" y="4"/>
                  </a:lnTo>
                  <a:lnTo>
                    <a:pt x="4" y="6"/>
                  </a:lnTo>
                  <a:lnTo>
                    <a:pt x="2" y="10"/>
                  </a:lnTo>
                  <a:lnTo>
                    <a:pt x="2" y="10"/>
                  </a:lnTo>
                  <a:lnTo>
                    <a:pt x="0" y="16"/>
                  </a:lnTo>
                  <a:lnTo>
                    <a:pt x="6" y="20"/>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28" name="Freeform 1300"/>
            <p:cNvSpPr>
              <a:spLocks/>
            </p:cNvSpPr>
            <p:nvPr/>
          </p:nvSpPr>
          <p:spPr bwMode="auto">
            <a:xfrm>
              <a:off x="9720263" y="2847975"/>
              <a:ext cx="50800" cy="76200"/>
            </a:xfrm>
            <a:custGeom>
              <a:avLst/>
              <a:gdLst>
                <a:gd name="T0" fmla="*/ 22 w 32"/>
                <a:gd name="T1" fmla="*/ 4 h 48"/>
                <a:gd name="T2" fmla="*/ 20 w 32"/>
                <a:gd name="T3" fmla="*/ 4 h 48"/>
                <a:gd name="T4" fmla="*/ 14 w 32"/>
                <a:gd name="T5" fmla="*/ 0 h 48"/>
                <a:gd name="T6" fmla="*/ 10 w 32"/>
                <a:gd name="T7" fmla="*/ 12 h 48"/>
                <a:gd name="T8" fmla="*/ 0 w 32"/>
                <a:gd name="T9" fmla="*/ 44 h 48"/>
                <a:gd name="T10" fmla="*/ 22 w 32"/>
                <a:gd name="T11" fmla="*/ 48 h 48"/>
                <a:gd name="T12" fmla="*/ 32 w 32"/>
                <a:gd name="T13" fmla="*/ 26 h 48"/>
                <a:gd name="T14" fmla="*/ 26 w 32"/>
                <a:gd name="T15" fmla="*/ 18 h 48"/>
                <a:gd name="T16" fmla="*/ 26 w 32"/>
                <a:gd name="T17" fmla="*/ 18 h 48"/>
                <a:gd name="T18" fmla="*/ 24 w 32"/>
                <a:gd name="T19" fmla="*/ 10 h 48"/>
                <a:gd name="T20" fmla="*/ 22 w 32"/>
                <a:gd name="T21" fmla="*/ 4 h 48"/>
                <a:gd name="T22" fmla="*/ 22 w 32"/>
                <a:gd name="T23"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8">
                  <a:moveTo>
                    <a:pt x="22" y="4"/>
                  </a:moveTo>
                  <a:lnTo>
                    <a:pt x="20" y="4"/>
                  </a:lnTo>
                  <a:lnTo>
                    <a:pt x="14" y="0"/>
                  </a:lnTo>
                  <a:lnTo>
                    <a:pt x="10" y="12"/>
                  </a:lnTo>
                  <a:lnTo>
                    <a:pt x="0" y="44"/>
                  </a:lnTo>
                  <a:lnTo>
                    <a:pt x="22" y="48"/>
                  </a:lnTo>
                  <a:lnTo>
                    <a:pt x="32" y="26"/>
                  </a:lnTo>
                  <a:lnTo>
                    <a:pt x="26" y="18"/>
                  </a:lnTo>
                  <a:lnTo>
                    <a:pt x="26" y="18"/>
                  </a:lnTo>
                  <a:lnTo>
                    <a:pt x="24" y="10"/>
                  </a:lnTo>
                  <a:lnTo>
                    <a:pt x="22" y="4"/>
                  </a:lnTo>
                  <a:lnTo>
                    <a:pt x="22" y="4"/>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29" name="Freeform 1301"/>
            <p:cNvSpPr>
              <a:spLocks/>
            </p:cNvSpPr>
            <p:nvPr/>
          </p:nvSpPr>
          <p:spPr bwMode="auto">
            <a:xfrm>
              <a:off x="9783763" y="2854325"/>
              <a:ext cx="6350" cy="9525"/>
            </a:xfrm>
            <a:custGeom>
              <a:avLst/>
              <a:gdLst>
                <a:gd name="T0" fmla="*/ 0 w 4"/>
                <a:gd name="T1" fmla="*/ 6 h 6"/>
                <a:gd name="T2" fmla="*/ 2 w 4"/>
                <a:gd name="T3" fmla="*/ 4 h 6"/>
                <a:gd name="T4" fmla="*/ 4 w 4"/>
                <a:gd name="T5" fmla="*/ 0 h 6"/>
                <a:gd name="T6" fmla="*/ 4 w 4"/>
                <a:gd name="T7" fmla="*/ 0 h 6"/>
                <a:gd name="T8" fmla="*/ 4 w 4"/>
                <a:gd name="T9" fmla="*/ 0 h 6"/>
                <a:gd name="T10" fmla="*/ 0 w 4"/>
                <a:gd name="T11" fmla="*/ 0 h 6"/>
                <a:gd name="T12" fmla="*/ 0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6"/>
                  </a:moveTo>
                  <a:lnTo>
                    <a:pt x="2" y="4"/>
                  </a:lnTo>
                  <a:lnTo>
                    <a:pt x="4" y="0"/>
                  </a:lnTo>
                  <a:lnTo>
                    <a:pt x="4" y="0"/>
                  </a:lnTo>
                  <a:lnTo>
                    <a:pt x="4" y="0"/>
                  </a:lnTo>
                  <a:lnTo>
                    <a:pt x="0" y="0"/>
                  </a:lnTo>
                  <a:lnTo>
                    <a:pt x="0" y="6"/>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30" name="Freeform 1302"/>
            <p:cNvSpPr>
              <a:spLocks/>
            </p:cNvSpPr>
            <p:nvPr/>
          </p:nvSpPr>
          <p:spPr bwMode="auto">
            <a:xfrm>
              <a:off x="9767888" y="2778125"/>
              <a:ext cx="47625" cy="50800"/>
            </a:xfrm>
            <a:custGeom>
              <a:avLst/>
              <a:gdLst>
                <a:gd name="T0" fmla="*/ 30 w 30"/>
                <a:gd name="T1" fmla="*/ 4 h 32"/>
                <a:gd name="T2" fmla="*/ 24 w 30"/>
                <a:gd name="T3" fmla="*/ 2 h 32"/>
                <a:gd name="T4" fmla="*/ 24 w 30"/>
                <a:gd name="T5" fmla="*/ 2 h 32"/>
                <a:gd name="T6" fmla="*/ 24 w 30"/>
                <a:gd name="T7" fmla="*/ 2 h 32"/>
                <a:gd name="T8" fmla="*/ 22 w 30"/>
                <a:gd name="T9" fmla="*/ 2 h 32"/>
                <a:gd name="T10" fmla="*/ 22 w 30"/>
                <a:gd name="T11" fmla="*/ 2 h 32"/>
                <a:gd name="T12" fmla="*/ 22 w 30"/>
                <a:gd name="T13" fmla="*/ 2 h 32"/>
                <a:gd name="T14" fmla="*/ 16 w 30"/>
                <a:gd name="T15" fmla="*/ 0 h 32"/>
                <a:gd name="T16" fmla="*/ 14 w 30"/>
                <a:gd name="T17" fmla="*/ 6 h 32"/>
                <a:gd name="T18" fmla="*/ 14 w 30"/>
                <a:gd name="T19" fmla="*/ 6 h 32"/>
                <a:gd name="T20" fmla="*/ 12 w 30"/>
                <a:gd name="T21" fmla="*/ 6 h 32"/>
                <a:gd name="T22" fmla="*/ 10 w 30"/>
                <a:gd name="T23" fmla="*/ 4 h 32"/>
                <a:gd name="T24" fmla="*/ 10 w 30"/>
                <a:gd name="T25" fmla="*/ 4 h 32"/>
                <a:gd name="T26" fmla="*/ 10 w 30"/>
                <a:gd name="T27" fmla="*/ 6 h 32"/>
                <a:gd name="T28" fmla="*/ 8 w 30"/>
                <a:gd name="T29" fmla="*/ 10 h 32"/>
                <a:gd name="T30" fmla="*/ 8 w 30"/>
                <a:gd name="T31" fmla="*/ 12 h 32"/>
                <a:gd name="T32" fmla="*/ 10 w 30"/>
                <a:gd name="T33" fmla="*/ 14 h 32"/>
                <a:gd name="T34" fmla="*/ 10 w 30"/>
                <a:gd name="T35" fmla="*/ 14 h 32"/>
                <a:gd name="T36" fmla="*/ 12 w 30"/>
                <a:gd name="T37" fmla="*/ 14 h 32"/>
                <a:gd name="T38" fmla="*/ 2 w 30"/>
                <a:gd name="T39" fmla="*/ 20 h 32"/>
                <a:gd name="T40" fmla="*/ 2 w 30"/>
                <a:gd name="T41" fmla="*/ 20 h 32"/>
                <a:gd name="T42" fmla="*/ 4 w 30"/>
                <a:gd name="T43" fmla="*/ 20 h 32"/>
                <a:gd name="T44" fmla="*/ 0 w 30"/>
                <a:gd name="T45" fmla="*/ 26 h 32"/>
                <a:gd name="T46" fmla="*/ 0 w 30"/>
                <a:gd name="T47" fmla="*/ 26 h 32"/>
                <a:gd name="T48" fmla="*/ 6 w 30"/>
                <a:gd name="T49" fmla="*/ 28 h 32"/>
                <a:gd name="T50" fmla="*/ 12 w 30"/>
                <a:gd name="T51" fmla="*/ 32 h 32"/>
                <a:gd name="T52" fmla="*/ 14 w 30"/>
                <a:gd name="T53" fmla="*/ 24 h 32"/>
                <a:gd name="T54" fmla="*/ 14 w 30"/>
                <a:gd name="T55" fmla="*/ 24 h 32"/>
                <a:gd name="T56" fmla="*/ 20 w 30"/>
                <a:gd name="T57" fmla="*/ 24 h 32"/>
                <a:gd name="T58" fmla="*/ 26 w 30"/>
                <a:gd name="T59" fmla="*/ 20 h 32"/>
                <a:gd name="T60" fmla="*/ 30 w 30"/>
                <a:gd name="T61" fmla="*/ 14 h 32"/>
                <a:gd name="T62" fmla="*/ 30 w 30"/>
                <a:gd name="T63" fmla="*/ 6 h 32"/>
                <a:gd name="T64" fmla="*/ 30 w 30"/>
                <a:gd name="T65" fmla="*/ 6 h 32"/>
                <a:gd name="T66" fmla="*/ 30 w 30"/>
                <a:gd name="T67" fmla="*/ 4 h 32"/>
                <a:gd name="T68" fmla="*/ 30 w 30"/>
                <a:gd name="T6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32">
                  <a:moveTo>
                    <a:pt x="30" y="4"/>
                  </a:moveTo>
                  <a:lnTo>
                    <a:pt x="24" y="2"/>
                  </a:lnTo>
                  <a:lnTo>
                    <a:pt x="24" y="2"/>
                  </a:lnTo>
                  <a:lnTo>
                    <a:pt x="24" y="2"/>
                  </a:lnTo>
                  <a:lnTo>
                    <a:pt x="22" y="2"/>
                  </a:lnTo>
                  <a:lnTo>
                    <a:pt x="22" y="2"/>
                  </a:lnTo>
                  <a:lnTo>
                    <a:pt x="22" y="2"/>
                  </a:lnTo>
                  <a:lnTo>
                    <a:pt x="16" y="0"/>
                  </a:lnTo>
                  <a:lnTo>
                    <a:pt x="14" y="6"/>
                  </a:lnTo>
                  <a:lnTo>
                    <a:pt x="14" y="6"/>
                  </a:lnTo>
                  <a:lnTo>
                    <a:pt x="12" y="6"/>
                  </a:lnTo>
                  <a:lnTo>
                    <a:pt x="10" y="4"/>
                  </a:lnTo>
                  <a:lnTo>
                    <a:pt x="10" y="4"/>
                  </a:lnTo>
                  <a:lnTo>
                    <a:pt x="10" y="6"/>
                  </a:lnTo>
                  <a:lnTo>
                    <a:pt x="8" y="10"/>
                  </a:lnTo>
                  <a:lnTo>
                    <a:pt x="8" y="12"/>
                  </a:lnTo>
                  <a:lnTo>
                    <a:pt x="10" y="14"/>
                  </a:lnTo>
                  <a:lnTo>
                    <a:pt x="10" y="14"/>
                  </a:lnTo>
                  <a:lnTo>
                    <a:pt x="12" y="14"/>
                  </a:lnTo>
                  <a:lnTo>
                    <a:pt x="2" y="20"/>
                  </a:lnTo>
                  <a:lnTo>
                    <a:pt x="2" y="20"/>
                  </a:lnTo>
                  <a:lnTo>
                    <a:pt x="4" y="20"/>
                  </a:lnTo>
                  <a:lnTo>
                    <a:pt x="0" y="26"/>
                  </a:lnTo>
                  <a:lnTo>
                    <a:pt x="0" y="26"/>
                  </a:lnTo>
                  <a:lnTo>
                    <a:pt x="6" y="28"/>
                  </a:lnTo>
                  <a:lnTo>
                    <a:pt x="12" y="32"/>
                  </a:lnTo>
                  <a:lnTo>
                    <a:pt x="14" y="24"/>
                  </a:lnTo>
                  <a:lnTo>
                    <a:pt x="14" y="24"/>
                  </a:lnTo>
                  <a:lnTo>
                    <a:pt x="20" y="24"/>
                  </a:lnTo>
                  <a:lnTo>
                    <a:pt x="26" y="20"/>
                  </a:lnTo>
                  <a:lnTo>
                    <a:pt x="30" y="14"/>
                  </a:lnTo>
                  <a:lnTo>
                    <a:pt x="30" y="6"/>
                  </a:lnTo>
                  <a:lnTo>
                    <a:pt x="30" y="6"/>
                  </a:lnTo>
                  <a:lnTo>
                    <a:pt x="30" y="4"/>
                  </a:lnTo>
                  <a:lnTo>
                    <a:pt x="30" y="4"/>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31" name="Freeform 1303"/>
            <p:cNvSpPr>
              <a:spLocks/>
            </p:cNvSpPr>
            <p:nvPr/>
          </p:nvSpPr>
          <p:spPr bwMode="auto">
            <a:xfrm>
              <a:off x="9732963" y="2755900"/>
              <a:ext cx="85725" cy="53975"/>
            </a:xfrm>
            <a:custGeom>
              <a:avLst/>
              <a:gdLst>
                <a:gd name="T0" fmla="*/ 44 w 54"/>
                <a:gd name="T1" fmla="*/ 4 h 34"/>
                <a:gd name="T2" fmla="*/ 44 w 54"/>
                <a:gd name="T3" fmla="*/ 4 h 34"/>
                <a:gd name="T4" fmla="*/ 36 w 54"/>
                <a:gd name="T5" fmla="*/ 2 h 34"/>
                <a:gd name="T6" fmla="*/ 34 w 54"/>
                <a:gd name="T7" fmla="*/ 2 h 34"/>
                <a:gd name="T8" fmla="*/ 26 w 54"/>
                <a:gd name="T9" fmla="*/ 4 h 34"/>
                <a:gd name="T10" fmla="*/ 22 w 54"/>
                <a:gd name="T11" fmla="*/ 8 h 34"/>
                <a:gd name="T12" fmla="*/ 14 w 54"/>
                <a:gd name="T13" fmla="*/ 0 h 34"/>
                <a:gd name="T14" fmla="*/ 8 w 54"/>
                <a:gd name="T15" fmla="*/ 0 h 34"/>
                <a:gd name="T16" fmla="*/ 0 w 54"/>
                <a:gd name="T17" fmla="*/ 10 h 34"/>
                <a:gd name="T18" fmla="*/ 0 w 54"/>
                <a:gd name="T19" fmla="*/ 16 h 34"/>
                <a:gd name="T20" fmla="*/ 0 w 54"/>
                <a:gd name="T21" fmla="*/ 24 h 34"/>
                <a:gd name="T22" fmla="*/ 0 w 54"/>
                <a:gd name="T23" fmla="*/ 24 h 34"/>
                <a:gd name="T24" fmla="*/ 4 w 54"/>
                <a:gd name="T25" fmla="*/ 24 h 34"/>
                <a:gd name="T26" fmla="*/ 8 w 54"/>
                <a:gd name="T27" fmla="*/ 22 h 34"/>
                <a:gd name="T28" fmla="*/ 10 w 54"/>
                <a:gd name="T29" fmla="*/ 12 h 34"/>
                <a:gd name="T30" fmla="*/ 12 w 54"/>
                <a:gd name="T31" fmla="*/ 10 h 34"/>
                <a:gd name="T32" fmla="*/ 18 w 54"/>
                <a:gd name="T33" fmla="*/ 12 h 34"/>
                <a:gd name="T34" fmla="*/ 18 w 54"/>
                <a:gd name="T35" fmla="*/ 20 h 34"/>
                <a:gd name="T36" fmla="*/ 18 w 54"/>
                <a:gd name="T37" fmla="*/ 26 h 34"/>
                <a:gd name="T38" fmla="*/ 24 w 54"/>
                <a:gd name="T39" fmla="*/ 34 h 34"/>
                <a:gd name="T40" fmla="*/ 34 w 54"/>
                <a:gd name="T41" fmla="*/ 28 h 34"/>
                <a:gd name="T42" fmla="*/ 32 w 54"/>
                <a:gd name="T43" fmla="*/ 28 h 34"/>
                <a:gd name="T44" fmla="*/ 30 w 54"/>
                <a:gd name="T45" fmla="*/ 26 h 34"/>
                <a:gd name="T46" fmla="*/ 32 w 54"/>
                <a:gd name="T47" fmla="*/ 20 h 34"/>
                <a:gd name="T48" fmla="*/ 32 w 54"/>
                <a:gd name="T49" fmla="*/ 18 h 34"/>
                <a:gd name="T50" fmla="*/ 36 w 54"/>
                <a:gd name="T51" fmla="*/ 20 h 34"/>
                <a:gd name="T52" fmla="*/ 38 w 54"/>
                <a:gd name="T53" fmla="*/ 14 h 34"/>
                <a:gd name="T54" fmla="*/ 44 w 54"/>
                <a:gd name="T55" fmla="*/ 16 h 34"/>
                <a:gd name="T56" fmla="*/ 46 w 54"/>
                <a:gd name="T57" fmla="*/ 16 h 34"/>
                <a:gd name="T58" fmla="*/ 54 w 54"/>
                <a:gd name="T59" fmla="*/ 18 h 34"/>
                <a:gd name="T60" fmla="*/ 52 w 54"/>
                <a:gd name="T61" fmla="*/ 12 h 34"/>
                <a:gd name="T62" fmla="*/ 44 w 54"/>
                <a:gd name="T63"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 h="34">
                  <a:moveTo>
                    <a:pt x="44" y="4"/>
                  </a:moveTo>
                  <a:lnTo>
                    <a:pt x="44" y="4"/>
                  </a:lnTo>
                  <a:lnTo>
                    <a:pt x="44" y="4"/>
                  </a:lnTo>
                  <a:lnTo>
                    <a:pt x="44" y="4"/>
                  </a:lnTo>
                  <a:lnTo>
                    <a:pt x="36" y="2"/>
                  </a:lnTo>
                  <a:lnTo>
                    <a:pt x="36" y="2"/>
                  </a:lnTo>
                  <a:lnTo>
                    <a:pt x="34" y="2"/>
                  </a:lnTo>
                  <a:lnTo>
                    <a:pt x="34" y="2"/>
                  </a:lnTo>
                  <a:lnTo>
                    <a:pt x="26" y="4"/>
                  </a:lnTo>
                  <a:lnTo>
                    <a:pt x="26" y="4"/>
                  </a:lnTo>
                  <a:lnTo>
                    <a:pt x="22" y="8"/>
                  </a:lnTo>
                  <a:lnTo>
                    <a:pt x="22" y="8"/>
                  </a:lnTo>
                  <a:lnTo>
                    <a:pt x="18" y="2"/>
                  </a:lnTo>
                  <a:lnTo>
                    <a:pt x="14" y="0"/>
                  </a:lnTo>
                  <a:lnTo>
                    <a:pt x="8" y="0"/>
                  </a:lnTo>
                  <a:lnTo>
                    <a:pt x="8" y="0"/>
                  </a:lnTo>
                  <a:lnTo>
                    <a:pt x="2" y="4"/>
                  </a:lnTo>
                  <a:lnTo>
                    <a:pt x="0" y="10"/>
                  </a:lnTo>
                  <a:lnTo>
                    <a:pt x="0" y="16"/>
                  </a:lnTo>
                  <a:lnTo>
                    <a:pt x="0" y="16"/>
                  </a:lnTo>
                  <a:lnTo>
                    <a:pt x="0" y="22"/>
                  </a:lnTo>
                  <a:lnTo>
                    <a:pt x="0" y="24"/>
                  </a:lnTo>
                  <a:lnTo>
                    <a:pt x="0" y="24"/>
                  </a:lnTo>
                  <a:lnTo>
                    <a:pt x="0" y="24"/>
                  </a:lnTo>
                  <a:lnTo>
                    <a:pt x="2" y="26"/>
                  </a:lnTo>
                  <a:lnTo>
                    <a:pt x="4" y="24"/>
                  </a:lnTo>
                  <a:lnTo>
                    <a:pt x="8" y="22"/>
                  </a:lnTo>
                  <a:lnTo>
                    <a:pt x="8" y="22"/>
                  </a:lnTo>
                  <a:lnTo>
                    <a:pt x="8" y="16"/>
                  </a:lnTo>
                  <a:lnTo>
                    <a:pt x="10" y="12"/>
                  </a:lnTo>
                  <a:lnTo>
                    <a:pt x="12" y="10"/>
                  </a:lnTo>
                  <a:lnTo>
                    <a:pt x="12" y="10"/>
                  </a:lnTo>
                  <a:lnTo>
                    <a:pt x="16" y="10"/>
                  </a:lnTo>
                  <a:lnTo>
                    <a:pt x="18" y="12"/>
                  </a:lnTo>
                  <a:lnTo>
                    <a:pt x="18" y="12"/>
                  </a:lnTo>
                  <a:lnTo>
                    <a:pt x="18" y="20"/>
                  </a:lnTo>
                  <a:lnTo>
                    <a:pt x="18" y="26"/>
                  </a:lnTo>
                  <a:lnTo>
                    <a:pt x="18" y="26"/>
                  </a:lnTo>
                  <a:lnTo>
                    <a:pt x="22" y="32"/>
                  </a:lnTo>
                  <a:lnTo>
                    <a:pt x="24" y="34"/>
                  </a:lnTo>
                  <a:lnTo>
                    <a:pt x="24" y="34"/>
                  </a:lnTo>
                  <a:lnTo>
                    <a:pt x="34" y="28"/>
                  </a:lnTo>
                  <a:lnTo>
                    <a:pt x="34" y="28"/>
                  </a:lnTo>
                  <a:lnTo>
                    <a:pt x="32" y="28"/>
                  </a:lnTo>
                  <a:lnTo>
                    <a:pt x="32" y="28"/>
                  </a:lnTo>
                  <a:lnTo>
                    <a:pt x="30" y="26"/>
                  </a:lnTo>
                  <a:lnTo>
                    <a:pt x="30" y="24"/>
                  </a:lnTo>
                  <a:lnTo>
                    <a:pt x="32" y="20"/>
                  </a:lnTo>
                  <a:lnTo>
                    <a:pt x="32" y="18"/>
                  </a:lnTo>
                  <a:lnTo>
                    <a:pt x="32" y="18"/>
                  </a:lnTo>
                  <a:lnTo>
                    <a:pt x="34" y="20"/>
                  </a:lnTo>
                  <a:lnTo>
                    <a:pt x="36" y="20"/>
                  </a:lnTo>
                  <a:lnTo>
                    <a:pt x="38" y="14"/>
                  </a:lnTo>
                  <a:lnTo>
                    <a:pt x="38" y="14"/>
                  </a:lnTo>
                  <a:lnTo>
                    <a:pt x="44" y="16"/>
                  </a:lnTo>
                  <a:lnTo>
                    <a:pt x="44" y="16"/>
                  </a:lnTo>
                  <a:lnTo>
                    <a:pt x="46" y="16"/>
                  </a:lnTo>
                  <a:lnTo>
                    <a:pt x="46" y="16"/>
                  </a:lnTo>
                  <a:lnTo>
                    <a:pt x="52" y="18"/>
                  </a:lnTo>
                  <a:lnTo>
                    <a:pt x="54" y="18"/>
                  </a:lnTo>
                  <a:lnTo>
                    <a:pt x="54" y="18"/>
                  </a:lnTo>
                  <a:lnTo>
                    <a:pt x="52" y="12"/>
                  </a:lnTo>
                  <a:lnTo>
                    <a:pt x="48" y="8"/>
                  </a:lnTo>
                  <a:lnTo>
                    <a:pt x="44" y="4"/>
                  </a:lnTo>
                  <a:lnTo>
                    <a:pt x="44" y="4"/>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32" name="Freeform 1304"/>
            <p:cNvSpPr>
              <a:spLocks/>
            </p:cNvSpPr>
            <p:nvPr/>
          </p:nvSpPr>
          <p:spPr bwMode="auto">
            <a:xfrm>
              <a:off x="9761538" y="2860675"/>
              <a:ext cx="28575" cy="31750"/>
            </a:xfrm>
            <a:custGeom>
              <a:avLst/>
              <a:gdLst>
                <a:gd name="T0" fmla="*/ 14 w 18"/>
                <a:gd name="T1" fmla="*/ 2 h 20"/>
                <a:gd name="T2" fmla="*/ 18 w 18"/>
                <a:gd name="T3" fmla="*/ 16 h 20"/>
                <a:gd name="T4" fmla="*/ 6 w 18"/>
                <a:gd name="T5" fmla="*/ 20 h 20"/>
                <a:gd name="T6" fmla="*/ 6 w 18"/>
                <a:gd name="T7" fmla="*/ 18 h 20"/>
                <a:gd name="T8" fmla="*/ 0 w 18"/>
                <a:gd name="T9" fmla="*/ 10 h 20"/>
                <a:gd name="T10" fmla="*/ 0 w 18"/>
                <a:gd name="T11" fmla="*/ 10 h 20"/>
                <a:gd name="T12" fmla="*/ 0 w 18"/>
                <a:gd name="T13" fmla="*/ 8 h 20"/>
                <a:gd name="T14" fmla="*/ 14 w 18"/>
                <a:gd name="T15" fmla="*/ 0 h 20"/>
                <a:gd name="T16" fmla="*/ 14 w 18"/>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14" y="2"/>
                  </a:moveTo>
                  <a:lnTo>
                    <a:pt x="18" y="16"/>
                  </a:lnTo>
                  <a:lnTo>
                    <a:pt x="6" y="20"/>
                  </a:lnTo>
                  <a:lnTo>
                    <a:pt x="6" y="18"/>
                  </a:lnTo>
                  <a:lnTo>
                    <a:pt x="0" y="10"/>
                  </a:lnTo>
                  <a:lnTo>
                    <a:pt x="0" y="10"/>
                  </a:lnTo>
                  <a:lnTo>
                    <a:pt x="0" y="8"/>
                  </a:lnTo>
                  <a:lnTo>
                    <a:pt x="14" y="0"/>
                  </a:lnTo>
                  <a:lnTo>
                    <a:pt x="14" y="2"/>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33" name="Freeform 1305"/>
            <p:cNvSpPr>
              <a:spLocks/>
            </p:cNvSpPr>
            <p:nvPr/>
          </p:nvSpPr>
          <p:spPr bwMode="auto">
            <a:xfrm>
              <a:off x="9761538" y="2860675"/>
              <a:ext cx="28575" cy="31750"/>
            </a:xfrm>
            <a:custGeom>
              <a:avLst/>
              <a:gdLst>
                <a:gd name="T0" fmla="*/ 14 w 18"/>
                <a:gd name="T1" fmla="*/ 2 h 20"/>
                <a:gd name="T2" fmla="*/ 14 w 18"/>
                <a:gd name="T3" fmla="*/ 0 h 20"/>
                <a:gd name="T4" fmla="*/ 0 w 18"/>
                <a:gd name="T5" fmla="*/ 8 h 20"/>
                <a:gd name="T6" fmla="*/ 0 w 18"/>
                <a:gd name="T7" fmla="*/ 8 h 20"/>
                <a:gd name="T8" fmla="*/ 0 w 18"/>
                <a:gd name="T9" fmla="*/ 10 h 20"/>
                <a:gd name="T10" fmla="*/ 6 w 18"/>
                <a:gd name="T11" fmla="*/ 18 h 20"/>
                <a:gd name="T12" fmla="*/ 6 w 18"/>
                <a:gd name="T13" fmla="*/ 20 h 20"/>
                <a:gd name="T14" fmla="*/ 18 w 18"/>
                <a:gd name="T15" fmla="*/ 16 h 20"/>
                <a:gd name="T16" fmla="*/ 14 w 18"/>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14" y="2"/>
                  </a:moveTo>
                  <a:lnTo>
                    <a:pt x="14" y="0"/>
                  </a:lnTo>
                  <a:lnTo>
                    <a:pt x="0" y="8"/>
                  </a:lnTo>
                  <a:lnTo>
                    <a:pt x="0" y="8"/>
                  </a:lnTo>
                  <a:lnTo>
                    <a:pt x="0" y="10"/>
                  </a:lnTo>
                  <a:lnTo>
                    <a:pt x="6" y="18"/>
                  </a:lnTo>
                  <a:lnTo>
                    <a:pt x="6" y="20"/>
                  </a:lnTo>
                  <a:lnTo>
                    <a:pt x="18" y="16"/>
                  </a:lnTo>
                  <a:lnTo>
                    <a:pt x="14" y="2"/>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34" name="Freeform 1306"/>
            <p:cNvSpPr>
              <a:spLocks/>
            </p:cNvSpPr>
            <p:nvPr/>
          </p:nvSpPr>
          <p:spPr bwMode="auto">
            <a:xfrm>
              <a:off x="9755188" y="2832100"/>
              <a:ext cx="28575" cy="34925"/>
            </a:xfrm>
            <a:custGeom>
              <a:avLst/>
              <a:gdLst>
                <a:gd name="T0" fmla="*/ 2 w 18"/>
                <a:gd name="T1" fmla="*/ 22 h 22"/>
                <a:gd name="T2" fmla="*/ 16 w 18"/>
                <a:gd name="T3" fmla="*/ 16 h 22"/>
                <a:gd name="T4" fmla="*/ 18 w 18"/>
                <a:gd name="T5" fmla="*/ 14 h 22"/>
                <a:gd name="T6" fmla="*/ 18 w 18"/>
                <a:gd name="T7" fmla="*/ 14 h 22"/>
                <a:gd name="T8" fmla="*/ 16 w 18"/>
                <a:gd name="T9" fmla="*/ 10 h 22"/>
                <a:gd name="T10" fmla="*/ 16 w 18"/>
                <a:gd name="T11" fmla="*/ 10 h 22"/>
                <a:gd name="T12" fmla="*/ 14 w 18"/>
                <a:gd name="T13" fmla="*/ 2 h 22"/>
                <a:gd name="T14" fmla="*/ 14 w 18"/>
                <a:gd name="T15" fmla="*/ 0 h 22"/>
                <a:gd name="T16" fmla="*/ 12 w 18"/>
                <a:gd name="T17" fmla="*/ 0 h 22"/>
                <a:gd name="T18" fmla="*/ 8 w 18"/>
                <a:gd name="T19" fmla="*/ 0 h 22"/>
                <a:gd name="T20" fmla="*/ 4 w 18"/>
                <a:gd name="T21" fmla="*/ 2 h 22"/>
                <a:gd name="T22" fmla="*/ 4 w 18"/>
                <a:gd name="T23" fmla="*/ 2 h 22"/>
                <a:gd name="T24" fmla="*/ 0 w 18"/>
                <a:gd name="T25" fmla="*/ 8 h 22"/>
                <a:gd name="T26" fmla="*/ 0 w 18"/>
                <a:gd name="T27" fmla="*/ 14 h 22"/>
                <a:gd name="T28" fmla="*/ 0 w 18"/>
                <a:gd name="T29" fmla="*/ 14 h 22"/>
                <a:gd name="T30" fmla="*/ 2 w 18"/>
                <a:gd name="T31" fmla="*/ 22 h 22"/>
                <a:gd name="T32" fmla="*/ 2 w 18"/>
                <a:gd name="T3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2">
                  <a:moveTo>
                    <a:pt x="2" y="22"/>
                  </a:moveTo>
                  <a:lnTo>
                    <a:pt x="16" y="16"/>
                  </a:lnTo>
                  <a:lnTo>
                    <a:pt x="18" y="14"/>
                  </a:lnTo>
                  <a:lnTo>
                    <a:pt x="18" y="14"/>
                  </a:lnTo>
                  <a:lnTo>
                    <a:pt x="16" y="10"/>
                  </a:lnTo>
                  <a:lnTo>
                    <a:pt x="16" y="10"/>
                  </a:lnTo>
                  <a:lnTo>
                    <a:pt x="14" y="2"/>
                  </a:lnTo>
                  <a:lnTo>
                    <a:pt x="14" y="0"/>
                  </a:lnTo>
                  <a:lnTo>
                    <a:pt x="12" y="0"/>
                  </a:lnTo>
                  <a:lnTo>
                    <a:pt x="8" y="0"/>
                  </a:lnTo>
                  <a:lnTo>
                    <a:pt x="4" y="2"/>
                  </a:lnTo>
                  <a:lnTo>
                    <a:pt x="4" y="2"/>
                  </a:lnTo>
                  <a:lnTo>
                    <a:pt x="0" y="8"/>
                  </a:lnTo>
                  <a:lnTo>
                    <a:pt x="0" y="14"/>
                  </a:lnTo>
                  <a:lnTo>
                    <a:pt x="0" y="14"/>
                  </a:lnTo>
                  <a:lnTo>
                    <a:pt x="2" y="22"/>
                  </a:lnTo>
                  <a:lnTo>
                    <a:pt x="2" y="22"/>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35" name="Freeform 1307"/>
            <p:cNvSpPr>
              <a:spLocks/>
            </p:cNvSpPr>
            <p:nvPr/>
          </p:nvSpPr>
          <p:spPr bwMode="auto">
            <a:xfrm>
              <a:off x="9774238" y="2844800"/>
              <a:ext cx="60325" cy="66675"/>
            </a:xfrm>
            <a:custGeom>
              <a:avLst/>
              <a:gdLst>
                <a:gd name="T0" fmla="*/ 38 w 38"/>
                <a:gd name="T1" fmla="*/ 4 h 42"/>
                <a:gd name="T2" fmla="*/ 36 w 38"/>
                <a:gd name="T3" fmla="*/ 0 h 42"/>
                <a:gd name="T4" fmla="*/ 36 w 38"/>
                <a:gd name="T5" fmla="*/ 0 h 42"/>
                <a:gd name="T6" fmla="*/ 34 w 38"/>
                <a:gd name="T7" fmla="*/ 0 h 42"/>
                <a:gd name="T8" fmla="*/ 32 w 38"/>
                <a:gd name="T9" fmla="*/ 0 h 42"/>
                <a:gd name="T10" fmla="*/ 28 w 38"/>
                <a:gd name="T11" fmla="*/ 0 h 42"/>
                <a:gd name="T12" fmla="*/ 28 w 38"/>
                <a:gd name="T13" fmla="*/ 0 h 42"/>
                <a:gd name="T14" fmla="*/ 26 w 38"/>
                <a:gd name="T15" fmla="*/ 4 h 42"/>
                <a:gd name="T16" fmla="*/ 24 w 38"/>
                <a:gd name="T17" fmla="*/ 12 h 42"/>
                <a:gd name="T18" fmla="*/ 24 w 38"/>
                <a:gd name="T19" fmla="*/ 12 h 42"/>
                <a:gd name="T20" fmla="*/ 24 w 38"/>
                <a:gd name="T21" fmla="*/ 14 h 42"/>
                <a:gd name="T22" fmla="*/ 16 w 38"/>
                <a:gd name="T23" fmla="*/ 22 h 42"/>
                <a:gd name="T24" fmla="*/ 16 w 38"/>
                <a:gd name="T25" fmla="*/ 22 h 42"/>
                <a:gd name="T26" fmla="*/ 10 w 38"/>
                <a:gd name="T27" fmla="*/ 30 h 42"/>
                <a:gd name="T28" fmla="*/ 10 w 38"/>
                <a:gd name="T29" fmla="*/ 28 h 42"/>
                <a:gd name="T30" fmla="*/ 0 w 38"/>
                <a:gd name="T31" fmla="*/ 34 h 42"/>
                <a:gd name="T32" fmla="*/ 4 w 38"/>
                <a:gd name="T33" fmla="*/ 40 h 42"/>
                <a:gd name="T34" fmla="*/ 4 w 38"/>
                <a:gd name="T35" fmla="*/ 40 h 42"/>
                <a:gd name="T36" fmla="*/ 6 w 38"/>
                <a:gd name="T37" fmla="*/ 42 h 42"/>
                <a:gd name="T38" fmla="*/ 10 w 38"/>
                <a:gd name="T39" fmla="*/ 40 h 42"/>
                <a:gd name="T40" fmla="*/ 28 w 38"/>
                <a:gd name="T41" fmla="*/ 18 h 42"/>
                <a:gd name="T42" fmla="*/ 28 w 38"/>
                <a:gd name="T43" fmla="*/ 18 h 42"/>
                <a:gd name="T44" fmla="*/ 30 w 38"/>
                <a:gd name="T45" fmla="*/ 16 h 42"/>
                <a:gd name="T46" fmla="*/ 36 w 38"/>
                <a:gd name="T47" fmla="*/ 14 h 42"/>
                <a:gd name="T48" fmla="*/ 36 w 38"/>
                <a:gd name="T49" fmla="*/ 14 h 42"/>
                <a:gd name="T50" fmla="*/ 38 w 38"/>
                <a:gd name="T51" fmla="*/ 12 h 42"/>
                <a:gd name="T52" fmla="*/ 38 w 38"/>
                <a:gd name="T53" fmla="*/ 8 h 42"/>
                <a:gd name="T54" fmla="*/ 38 w 38"/>
                <a:gd name="T55" fmla="*/ 8 h 42"/>
                <a:gd name="T56" fmla="*/ 38 w 38"/>
                <a:gd name="T57" fmla="*/ 4 h 42"/>
                <a:gd name="T58" fmla="*/ 38 w 38"/>
                <a:gd name="T5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42">
                  <a:moveTo>
                    <a:pt x="38" y="4"/>
                  </a:moveTo>
                  <a:lnTo>
                    <a:pt x="36" y="0"/>
                  </a:lnTo>
                  <a:lnTo>
                    <a:pt x="36" y="0"/>
                  </a:lnTo>
                  <a:lnTo>
                    <a:pt x="34" y="0"/>
                  </a:lnTo>
                  <a:lnTo>
                    <a:pt x="32" y="0"/>
                  </a:lnTo>
                  <a:lnTo>
                    <a:pt x="28" y="0"/>
                  </a:lnTo>
                  <a:lnTo>
                    <a:pt x="28" y="0"/>
                  </a:lnTo>
                  <a:lnTo>
                    <a:pt x="26" y="4"/>
                  </a:lnTo>
                  <a:lnTo>
                    <a:pt x="24" y="12"/>
                  </a:lnTo>
                  <a:lnTo>
                    <a:pt x="24" y="12"/>
                  </a:lnTo>
                  <a:lnTo>
                    <a:pt x="24" y="14"/>
                  </a:lnTo>
                  <a:lnTo>
                    <a:pt x="16" y="22"/>
                  </a:lnTo>
                  <a:lnTo>
                    <a:pt x="16" y="22"/>
                  </a:lnTo>
                  <a:lnTo>
                    <a:pt x="10" y="30"/>
                  </a:lnTo>
                  <a:lnTo>
                    <a:pt x="10" y="28"/>
                  </a:lnTo>
                  <a:lnTo>
                    <a:pt x="0" y="34"/>
                  </a:lnTo>
                  <a:lnTo>
                    <a:pt x="4" y="40"/>
                  </a:lnTo>
                  <a:lnTo>
                    <a:pt x="4" y="40"/>
                  </a:lnTo>
                  <a:lnTo>
                    <a:pt x="6" y="42"/>
                  </a:lnTo>
                  <a:lnTo>
                    <a:pt x="10" y="40"/>
                  </a:lnTo>
                  <a:lnTo>
                    <a:pt x="28" y="18"/>
                  </a:lnTo>
                  <a:lnTo>
                    <a:pt x="28" y="18"/>
                  </a:lnTo>
                  <a:lnTo>
                    <a:pt x="30" y="16"/>
                  </a:lnTo>
                  <a:lnTo>
                    <a:pt x="36" y="14"/>
                  </a:lnTo>
                  <a:lnTo>
                    <a:pt x="36" y="14"/>
                  </a:lnTo>
                  <a:lnTo>
                    <a:pt x="38" y="12"/>
                  </a:lnTo>
                  <a:lnTo>
                    <a:pt x="38" y="8"/>
                  </a:lnTo>
                  <a:lnTo>
                    <a:pt x="38" y="8"/>
                  </a:lnTo>
                  <a:lnTo>
                    <a:pt x="38" y="4"/>
                  </a:lnTo>
                  <a:lnTo>
                    <a:pt x="38" y="4"/>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36" name="Rectangle 1308"/>
            <p:cNvSpPr>
              <a:spLocks noChangeArrowheads="1"/>
            </p:cNvSpPr>
            <p:nvPr/>
          </p:nvSpPr>
          <p:spPr bwMode="auto">
            <a:xfrm>
              <a:off x="9799638" y="2879725"/>
              <a:ext cx="1588" cy="1588"/>
            </a:xfrm>
            <a:prstGeom prst="rect">
              <a:avLst/>
            </a:prstGeom>
            <a:solidFill>
              <a:srgbClr val="0E2A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37" name="Freeform 1309"/>
            <p:cNvSpPr>
              <a:spLocks/>
            </p:cNvSpPr>
            <p:nvPr/>
          </p:nvSpPr>
          <p:spPr bwMode="auto">
            <a:xfrm>
              <a:off x="9704388" y="2917825"/>
              <a:ext cx="85725" cy="63500"/>
            </a:xfrm>
            <a:custGeom>
              <a:avLst/>
              <a:gdLst>
                <a:gd name="T0" fmla="*/ 4 w 54"/>
                <a:gd name="T1" fmla="*/ 12 h 40"/>
                <a:gd name="T2" fmla="*/ 4 w 54"/>
                <a:gd name="T3" fmla="*/ 12 h 40"/>
                <a:gd name="T4" fmla="*/ 2 w 54"/>
                <a:gd name="T5" fmla="*/ 18 h 40"/>
                <a:gd name="T6" fmla="*/ 0 w 54"/>
                <a:gd name="T7" fmla="*/ 26 h 40"/>
                <a:gd name="T8" fmla="*/ 0 w 54"/>
                <a:gd name="T9" fmla="*/ 36 h 40"/>
                <a:gd name="T10" fmla="*/ 0 w 54"/>
                <a:gd name="T11" fmla="*/ 36 h 40"/>
                <a:gd name="T12" fmla="*/ 18 w 54"/>
                <a:gd name="T13" fmla="*/ 40 h 40"/>
                <a:gd name="T14" fmla="*/ 18 w 54"/>
                <a:gd name="T15" fmla="*/ 40 h 40"/>
                <a:gd name="T16" fmla="*/ 24 w 54"/>
                <a:gd name="T17" fmla="*/ 30 h 40"/>
                <a:gd name="T18" fmla="*/ 38 w 54"/>
                <a:gd name="T19" fmla="*/ 36 h 40"/>
                <a:gd name="T20" fmla="*/ 40 w 54"/>
                <a:gd name="T21" fmla="*/ 32 h 40"/>
                <a:gd name="T22" fmla="*/ 52 w 54"/>
                <a:gd name="T23" fmla="*/ 20 h 40"/>
                <a:gd name="T24" fmla="*/ 54 w 54"/>
                <a:gd name="T25" fmla="*/ 18 h 40"/>
                <a:gd name="T26" fmla="*/ 32 w 54"/>
                <a:gd name="T27" fmla="*/ 4 h 40"/>
                <a:gd name="T28" fmla="*/ 10 w 54"/>
                <a:gd name="T29" fmla="*/ 0 h 40"/>
                <a:gd name="T30" fmla="*/ 4 w 54"/>
                <a:gd name="T31"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40">
                  <a:moveTo>
                    <a:pt x="4" y="12"/>
                  </a:moveTo>
                  <a:lnTo>
                    <a:pt x="4" y="12"/>
                  </a:lnTo>
                  <a:lnTo>
                    <a:pt x="2" y="18"/>
                  </a:lnTo>
                  <a:lnTo>
                    <a:pt x="0" y="26"/>
                  </a:lnTo>
                  <a:lnTo>
                    <a:pt x="0" y="36"/>
                  </a:lnTo>
                  <a:lnTo>
                    <a:pt x="0" y="36"/>
                  </a:lnTo>
                  <a:lnTo>
                    <a:pt x="18" y="40"/>
                  </a:lnTo>
                  <a:lnTo>
                    <a:pt x="18" y="40"/>
                  </a:lnTo>
                  <a:lnTo>
                    <a:pt x="24" y="30"/>
                  </a:lnTo>
                  <a:lnTo>
                    <a:pt x="38" y="36"/>
                  </a:lnTo>
                  <a:lnTo>
                    <a:pt x="40" y="32"/>
                  </a:lnTo>
                  <a:lnTo>
                    <a:pt x="52" y="20"/>
                  </a:lnTo>
                  <a:lnTo>
                    <a:pt x="54" y="18"/>
                  </a:lnTo>
                  <a:lnTo>
                    <a:pt x="32" y="4"/>
                  </a:lnTo>
                  <a:lnTo>
                    <a:pt x="10" y="0"/>
                  </a:lnTo>
                  <a:lnTo>
                    <a:pt x="4" y="12"/>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38" name="Freeform 1310"/>
            <p:cNvSpPr>
              <a:spLocks/>
            </p:cNvSpPr>
            <p:nvPr/>
          </p:nvSpPr>
          <p:spPr bwMode="auto">
            <a:xfrm>
              <a:off x="9628188" y="2978150"/>
              <a:ext cx="104775" cy="155575"/>
            </a:xfrm>
            <a:custGeom>
              <a:avLst/>
              <a:gdLst>
                <a:gd name="T0" fmla="*/ 48 w 66"/>
                <a:gd name="T1" fmla="*/ 0 h 98"/>
                <a:gd name="T2" fmla="*/ 46 w 66"/>
                <a:gd name="T3" fmla="*/ 22 h 98"/>
                <a:gd name="T4" fmla="*/ 34 w 66"/>
                <a:gd name="T5" fmla="*/ 30 h 98"/>
                <a:gd name="T6" fmla="*/ 34 w 66"/>
                <a:gd name="T7" fmla="*/ 30 h 98"/>
                <a:gd name="T8" fmla="*/ 30 w 66"/>
                <a:gd name="T9" fmla="*/ 34 h 98"/>
                <a:gd name="T10" fmla="*/ 12 w 66"/>
                <a:gd name="T11" fmla="*/ 66 h 98"/>
                <a:gd name="T12" fmla="*/ 12 w 66"/>
                <a:gd name="T13" fmla="*/ 66 h 98"/>
                <a:gd name="T14" fmla="*/ 12 w 66"/>
                <a:gd name="T15" fmla="*/ 68 h 98"/>
                <a:gd name="T16" fmla="*/ 0 w 66"/>
                <a:gd name="T17" fmla="*/ 76 h 98"/>
                <a:gd name="T18" fmla="*/ 8 w 66"/>
                <a:gd name="T19" fmla="*/ 86 h 98"/>
                <a:gd name="T20" fmla="*/ 12 w 66"/>
                <a:gd name="T21" fmla="*/ 94 h 98"/>
                <a:gd name="T22" fmla="*/ 12 w 66"/>
                <a:gd name="T23" fmla="*/ 94 h 98"/>
                <a:gd name="T24" fmla="*/ 20 w 66"/>
                <a:gd name="T25" fmla="*/ 98 h 98"/>
                <a:gd name="T26" fmla="*/ 24 w 66"/>
                <a:gd name="T27" fmla="*/ 96 h 98"/>
                <a:gd name="T28" fmla="*/ 24 w 66"/>
                <a:gd name="T29" fmla="*/ 96 h 98"/>
                <a:gd name="T30" fmla="*/ 20 w 66"/>
                <a:gd name="T31" fmla="*/ 92 h 98"/>
                <a:gd name="T32" fmla="*/ 20 w 66"/>
                <a:gd name="T33" fmla="*/ 92 h 98"/>
                <a:gd name="T34" fmla="*/ 18 w 66"/>
                <a:gd name="T35" fmla="*/ 86 h 98"/>
                <a:gd name="T36" fmla="*/ 18 w 66"/>
                <a:gd name="T37" fmla="*/ 78 h 98"/>
                <a:gd name="T38" fmla="*/ 18 w 66"/>
                <a:gd name="T39" fmla="*/ 78 h 98"/>
                <a:gd name="T40" fmla="*/ 20 w 66"/>
                <a:gd name="T41" fmla="*/ 76 h 98"/>
                <a:gd name="T42" fmla="*/ 22 w 66"/>
                <a:gd name="T43" fmla="*/ 72 h 98"/>
                <a:gd name="T44" fmla="*/ 54 w 66"/>
                <a:gd name="T45" fmla="*/ 32 h 98"/>
                <a:gd name="T46" fmla="*/ 54 w 66"/>
                <a:gd name="T47" fmla="*/ 32 h 98"/>
                <a:gd name="T48" fmla="*/ 58 w 66"/>
                <a:gd name="T49" fmla="*/ 26 h 98"/>
                <a:gd name="T50" fmla="*/ 66 w 66"/>
                <a:gd name="T51" fmla="*/ 6 h 98"/>
                <a:gd name="T52" fmla="*/ 48 w 66"/>
                <a:gd name="T5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 h="98">
                  <a:moveTo>
                    <a:pt x="48" y="0"/>
                  </a:moveTo>
                  <a:lnTo>
                    <a:pt x="46" y="22"/>
                  </a:lnTo>
                  <a:lnTo>
                    <a:pt x="34" y="30"/>
                  </a:lnTo>
                  <a:lnTo>
                    <a:pt x="34" y="30"/>
                  </a:lnTo>
                  <a:lnTo>
                    <a:pt x="30" y="34"/>
                  </a:lnTo>
                  <a:lnTo>
                    <a:pt x="12" y="66"/>
                  </a:lnTo>
                  <a:lnTo>
                    <a:pt x="12" y="66"/>
                  </a:lnTo>
                  <a:lnTo>
                    <a:pt x="12" y="68"/>
                  </a:lnTo>
                  <a:lnTo>
                    <a:pt x="0" y="76"/>
                  </a:lnTo>
                  <a:lnTo>
                    <a:pt x="8" y="86"/>
                  </a:lnTo>
                  <a:lnTo>
                    <a:pt x="12" y="94"/>
                  </a:lnTo>
                  <a:lnTo>
                    <a:pt x="12" y="94"/>
                  </a:lnTo>
                  <a:lnTo>
                    <a:pt x="20" y="98"/>
                  </a:lnTo>
                  <a:lnTo>
                    <a:pt x="24" y="96"/>
                  </a:lnTo>
                  <a:lnTo>
                    <a:pt x="24" y="96"/>
                  </a:lnTo>
                  <a:lnTo>
                    <a:pt x="20" y="92"/>
                  </a:lnTo>
                  <a:lnTo>
                    <a:pt x="20" y="92"/>
                  </a:lnTo>
                  <a:lnTo>
                    <a:pt x="18" y="86"/>
                  </a:lnTo>
                  <a:lnTo>
                    <a:pt x="18" y="78"/>
                  </a:lnTo>
                  <a:lnTo>
                    <a:pt x="18" y="78"/>
                  </a:lnTo>
                  <a:lnTo>
                    <a:pt x="20" y="76"/>
                  </a:lnTo>
                  <a:lnTo>
                    <a:pt x="22" y="72"/>
                  </a:lnTo>
                  <a:lnTo>
                    <a:pt x="54" y="32"/>
                  </a:lnTo>
                  <a:lnTo>
                    <a:pt x="54" y="32"/>
                  </a:lnTo>
                  <a:lnTo>
                    <a:pt x="58" y="26"/>
                  </a:lnTo>
                  <a:lnTo>
                    <a:pt x="66" y="6"/>
                  </a:lnTo>
                  <a:lnTo>
                    <a:pt x="48" y="0"/>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39" name="Freeform 1311"/>
            <p:cNvSpPr>
              <a:spLocks/>
            </p:cNvSpPr>
            <p:nvPr/>
          </p:nvSpPr>
          <p:spPr bwMode="auto">
            <a:xfrm>
              <a:off x="9739313" y="2952750"/>
              <a:ext cx="82550" cy="146050"/>
            </a:xfrm>
            <a:custGeom>
              <a:avLst/>
              <a:gdLst>
                <a:gd name="T0" fmla="*/ 50 w 52"/>
                <a:gd name="T1" fmla="*/ 10 h 92"/>
                <a:gd name="T2" fmla="*/ 34 w 52"/>
                <a:gd name="T3" fmla="*/ 0 h 92"/>
                <a:gd name="T4" fmla="*/ 34 w 52"/>
                <a:gd name="T5" fmla="*/ 0 h 92"/>
                <a:gd name="T6" fmla="*/ 22 w 52"/>
                <a:gd name="T7" fmla="*/ 12 h 92"/>
                <a:gd name="T8" fmla="*/ 36 w 52"/>
                <a:gd name="T9" fmla="*/ 18 h 92"/>
                <a:gd name="T10" fmla="*/ 26 w 52"/>
                <a:gd name="T11" fmla="*/ 26 h 92"/>
                <a:gd name="T12" fmla="*/ 26 w 52"/>
                <a:gd name="T13" fmla="*/ 26 h 92"/>
                <a:gd name="T14" fmla="*/ 24 w 52"/>
                <a:gd name="T15" fmla="*/ 30 h 92"/>
                <a:gd name="T16" fmla="*/ 12 w 52"/>
                <a:gd name="T17" fmla="*/ 60 h 92"/>
                <a:gd name="T18" fmla="*/ 0 w 52"/>
                <a:gd name="T19" fmla="*/ 66 h 92"/>
                <a:gd name="T20" fmla="*/ 6 w 52"/>
                <a:gd name="T21" fmla="*/ 78 h 92"/>
                <a:gd name="T22" fmla="*/ 12 w 52"/>
                <a:gd name="T23" fmla="*/ 86 h 92"/>
                <a:gd name="T24" fmla="*/ 12 w 52"/>
                <a:gd name="T25" fmla="*/ 86 h 92"/>
                <a:gd name="T26" fmla="*/ 22 w 52"/>
                <a:gd name="T27" fmla="*/ 92 h 92"/>
                <a:gd name="T28" fmla="*/ 22 w 52"/>
                <a:gd name="T29" fmla="*/ 90 h 92"/>
                <a:gd name="T30" fmla="*/ 22 w 52"/>
                <a:gd name="T31" fmla="*/ 90 h 92"/>
                <a:gd name="T32" fmla="*/ 20 w 52"/>
                <a:gd name="T33" fmla="*/ 86 h 92"/>
                <a:gd name="T34" fmla="*/ 18 w 52"/>
                <a:gd name="T35" fmla="*/ 80 h 92"/>
                <a:gd name="T36" fmla="*/ 18 w 52"/>
                <a:gd name="T37" fmla="*/ 80 h 92"/>
                <a:gd name="T38" fmla="*/ 18 w 52"/>
                <a:gd name="T39" fmla="*/ 74 h 92"/>
                <a:gd name="T40" fmla="*/ 18 w 52"/>
                <a:gd name="T41" fmla="*/ 68 h 92"/>
                <a:gd name="T42" fmla="*/ 18 w 52"/>
                <a:gd name="T43" fmla="*/ 68 h 92"/>
                <a:gd name="T44" fmla="*/ 18 w 52"/>
                <a:gd name="T45" fmla="*/ 68 h 92"/>
                <a:gd name="T46" fmla="*/ 50 w 52"/>
                <a:gd name="T47" fmla="*/ 16 h 92"/>
                <a:gd name="T48" fmla="*/ 50 w 52"/>
                <a:gd name="T49" fmla="*/ 16 h 92"/>
                <a:gd name="T50" fmla="*/ 52 w 52"/>
                <a:gd name="T51" fmla="*/ 12 h 92"/>
                <a:gd name="T52" fmla="*/ 50 w 52"/>
                <a:gd name="T53" fmla="*/ 10 h 92"/>
                <a:gd name="T54" fmla="*/ 50 w 52"/>
                <a:gd name="T55" fmla="*/ 1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92">
                  <a:moveTo>
                    <a:pt x="50" y="10"/>
                  </a:moveTo>
                  <a:lnTo>
                    <a:pt x="34" y="0"/>
                  </a:lnTo>
                  <a:lnTo>
                    <a:pt x="34" y="0"/>
                  </a:lnTo>
                  <a:lnTo>
                    <a:pt x="22" y="12"/>
                  </a:lnTo>
                  <a:lnTo>
                    <a:pt x="36" y="18"/>
                  </a:lnTo>
                  <a:lnTo>
                    <a:pt x="26" y="26"/>
                  </a:lnTo>
                  <a:lnTo>
                    <a:pt x="26" y="26"/>
                  </a:lnTo>
                  <a:lnTo>
                    <a:pt x="24" y="30"/>
                  </a:lnTo>
                  <a:lnTo>
                    <a:pt x="12" y="60"/>
                  </a:lnTo>
                  <a:lnTo>
                    <a:pt x="0" y="66"/>
                  </a:lnTo>
                  <a:lnTo>
                    <a:pt x="6" y="78"/>
                  </a:lnTo>
                  <a:lnTo>
                    <a:pt x="12" y="86"/>
                  </a:lnTo>
                  <a:lnTo>
                    <a:pt x="12" y="86"/>
                  </a:lnTo>
                  <a:lnTo>
                    <a:pt x="22" y="92"/>
                  </a:lnTo>
                  <a:lnTo>
                    <a:pt x="22" y="90"/>
                  </a:lnTo>
                  <a:lnTo>
                    <a:pt x="22" y="90"/>
                  </a:lnTo>
                  <a:lnTo>
                    <a:pt x="20" y="86"/>
                  </a:lnTo>
                  <a:lnTo>
                    <a:pt x="18" y="80"/>
                  </a:lnTo>
                  <a:lnTo>
                    <a:pt x="18" y="80"/>
                  </a:lnTo>
                  <a:lnTo>
                    <a:pt x="18" y="74"/>
                  </a:lnTo>
                  <a:lnTo>
                    <a:pt x="18" y="68"/>
                  </a:lnTo>
                  <a:lnTo>
                    <a:pt x="18" y="68"/>
                  </a:lnTo>
                  <a:lnTo>
                    <a:pt x="18" y="68"/>
                  </a:lnTo>
                  <a:lnTo>
                    <a:pt x="50" y="16"/>
                  </a:lnTo>
                  <a:lnTo>
                    <a:pt x="50" y="16"/>
                  </a:lnTo>
                  <a:lnTo>
                    <a:pt x="52" y="12"/>
                  </a:lnTo>
                  <a:lnTo>
                    <a:pt x="50" y="10"/>
                  </a:lnTo>
                  <a:lnTo>
                    <a:pt x="50" y="10"/>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40" name="Freeform 1312"/>
            <p:cNvSpPr>
              <a:spLocks/>
            </p:cNvSpPr>
            <p:nvPr/>
          </p:nvSpPr>
          <p:spPr bwMode="auto">
            <a:xfrm>
              <a:off x="9707563" y="2917825"/>
              <a:ext cx="15875" cy="60325"/>
            </a:xfrm>
            <a:custGeom>
              <a:avLst/>
              <a:gdLst>
                <a:gd name="T0" fmla="*/ 10 w 10"/>
                <a:gd name="T1" fmla="*/ 38 h 38"/>
                <a:gd name="T2" fmla="*/ 10 w 10"/>
                <a:gd name="T3" fmla="*/ 0 h 38"/>
                <a:gd name="T4" fmla="*/ 8 w 10"/>
                <a:gd name="T5" fmla="*/ 0 h 38"/>
                <a:gd name="T6" fmla="*/ 4 w 10"/>
                <a:gd name="T7" fmla="*/ 8 h 38"/>
                <a:gd name="T8" fmla="*/ 4 w 10"/>
                <a:gd name="T9" fmla="*/ 14 h 38"/>
                <a:gd name="T10" fmla="*/ 0 w 10"/>
                <a:gd name="T11" fmla="*/ 14 h 38"/>
                <a:gd name="T12" fmla="*/ 0 w 10"/>
                <a:gd name="T13" fmla="*/ 14 h 38"/>
                <a:gd name="T14" fmla="*/ 0 w 10"/>
                <a:gd name="T15" fmla="*/ 16 h 38"/>
                <a:gd name="T16" fmla="*/ 4 w 10"/>
                <a:gd name="T17" fmla="*/ 16 h 38"/>
                <a:gd name="T18" fmla="*/ 4 w 10"/>
                <a:gd name="T19" fmla="*/ 36 h 38"/>
                <a:gd name="T20" fmla="*/ 10 w 10"/>
                <a:gd name="T21"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38">
                  <a:moveTo>
                    <a:pt x="10" y="38"/>
                  </a:moveTo>
                  <a:lnTo>
                    <a:pt x="10" y="0"/>
                  </a:lnTo>
                  <a:lnTo>
                    <a:pt x="8" y="0"/>
                  </a:lnTo>
                  <a:lnTo>
                    <a:pt x="4" y="8"/>
                  </a:lnTo>
                  <a:lnTo>
                    <a:pt x="4" y="14"/>
                  </a:lnTo>
                  <a:lnTo>
                    <a:pt x="0" y="14"/>
                  </a:lnTo>
                  <a:lnTo>
                    <a:pt x="0" y="14"/>
                  </a:lnTo>
                  <a:lnTo>
                    <a:pt x="0" y="16"/>
                  </a:lnTo>
                  <a:lnTo>
                    <a:pt x="4" y="16"/>
                  </a:lnTo>
                  <a:lnTo>
                    <a:pt x="4" y="36"/>
                  </a:lnTo>
                  <a:lnTo>
                    <a:pt x="10" y="3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41" name="Freeform 1313"/>
            <p:cNvSpPr>
              <a:spLocks/>
            </p:cNvSpPr>
            <p:nvPr/>
          </p:nvSpPr>
          <p:spPr bwMode="auto">
            <a:xfrm>
              <a:off x="9720263" y="2901950"/>
              <a:ext cx="3175" cy="12700"/>
            </a:xfrm>
            <a:custGeom>
              <a:avLst/>
              <a:gdLst>
                <a:gd name="T0" fmla="*/ 0 w 2"/>
                <a:gd name="T1" fmla="*/ 8 h 8"/>
                <a:gd name="T2" fmla="*/ 2 w 2"/>
                <a:gd name="T3" fmla="*/ 8 h 8"/>
                <a:gd name="T4" fmla="*/ 2 w 2"/>
                <a:gd name="T5" fmla="*/ 0 h 8"/>
                <a:gd name="T6" fmla="*/ 0 w 2"/>
                <a:gd name="T7" fmla="*/ 8 h 8"/>
              </a:gdLst>
              <a:ahLst/>
              <a:cxnLst>
                <a:cxn ang="0">
                  <a:pos x="T0" y="T1"/>
                </a:cxn>
                <a:cxn ang="0">
                  <a:pos x="T2" y="T3"/>
                </a:cxn>
                <a:cxn ang="0">
                  <a:pos x="T4" y="T5"/>
                </a:cxn>
                <a:cxn ang="0">
                  <a:pos x="T6" y="T7"/>
                </a:cxn>
              </a:cxnLst>
              <a:rect l="0" t="0" r="r" b="b"/>
              <a:pathLst>
                <a:path w="2" h="8">
                  <a:moveTo>
                    <a:pt x="0" y="8"/>
                  </a:moveTo>
                  <a:lnTo>
                    <a:pt x="2" y="8"/>
                  </a:lnTo>
                  <a:lnTo>
                    <a:pt x="2" y="0"/>
                  </a:lnTo>
                  <a:lnTo>
                    <a:pt x="0" y="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42" name="Freeform 1314"/>
            <p:cNvSpPr>
              <a:spLocks/>
            </p:cNvSpPr>
            <p:nvPr/>
          </p:nvSpPr>
          <p:spPr bwMode="auto">
            <a:xfrm>
              <a:off x="9647238" y="3051175"/>
              <a:ext cx="50800" cy="31750"/>
            </a:xfrm>
            <a:custGeom>
              <a:avLst/>
              <a:gdLst>
                <a:gd name="T0" fmla="*/ 12 w 32"/>
                <a:gd name="T1" fmla="*/ 0 h 20"/>
                <a:gd name="T2" fmla="*/ 0 w 32"/>
                <a:gd name="T3" fmla="*/ 20 h 20"/>
                <a:gd name="T4" fmla="*/ 0 w 32"/>
                <a:gd name="T5" fmla="*/ 20 h 20"/>
                <a:gd name="T6" fmla="*/ 14 w 32"/>
                <a:gd name="T7" fmla="*/ 20 h 20"/>
                <a:gd name="T8" fmla="*/ 32 w 32"/>
                <a:gd name="T9" fmla="*/ 0 h 20"/>
                <a:gd name="T10" fmla="*/ 12 w 32"/>
                <a:gd name="T11" fmla="*/ 0 h 20"/>
              </a:gdLst>
              <a:ahLst/>
              <a:cxnLst>
                <a:cxn ang="0">
                  <a:pos x="T0" y="T1"/>
                </a:cxn>
                <a:cxn ang="0">
                  <a:pos x="T2" y="T3"/>
                </a:cxn>
                <a:cxn ang="0">
                  <a:pos x="T4" y="T5"/>
                </a:cxn>
                <a:cxn ang="0">
                  <a:pos x="T6" y="T7"/>
                </a:cxn>
                <a:cxn ang="0">
                  <a:pos x="T8" y="T9"/>
                </a:cxn>
                <a:cxn ang="0">
                  <a:pos x="T10" y="T11"/>
                </a:cxn>
              </a:cxnLst>
              <a:rect l="0" t="0" r="r" b="b"/>
              <a:pathLst>
                <a:path w="32" h="20">
                  <a:moveTo>
                    <a:pt x="12" y="0"/>
                  </a:moveTo>
                  <a:lnTo>
                    <a:pt x="0" y="20"/>
                  </a:lnTo>
                  <a:lnTo>
                    <a:pt x="0" y="20"/>
                  </a:lnTo>
                  <a:lnTo>
                    <a:pt x="14" y="20"/>
                  </a:lnTo>
                  <a:lnTo>
                    <a:pt x="32" y="0"/>
                  </a:lnTo>
                  <a:lnTo>
                    <a:pt x="12" y="0"/>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43" name="Freeform 1315"/>
            <p:cNvSpPr>
              <a:spLocks/>
            </p:cNvSpPr>
            <p:nvPr/>
          </p:nvSpPr>
          <p:spPr bwMode="auto">
            <a:xfrm>
              <a:off x="9704388" y="2978150"/>
              <a:ext cx="19050" cy="53975"/>
            </a:xfrm>
            <a:custGeom>
              <a:avLst/>
              <a:gdLst>
                <a:gd name="T0" fmla="*/ 6 w 12"/>
                <a:gd name="T1" fmla="*/ 32 h 34"/>
                <a:gd name="T2" fmla="*/ 6 w 12"/>
                <a:gd name="T3" fmla="*/ 32 h 34"/>
                <a:gd name="T4" fmla="*/ 10 w 12"/>
                <a:gd name="T5" fmla="*/ 26 h 34"/>
                <a:gd name="T6" fmla="*/ 12 w 12"/>
                <a:gd name="T7" fmla="*/ 20 h 34"/>
                <a:gd name="T8" fmla="*/ 12 w 12"/>
                <a:gd name="T9" fmla="*/ 4 h 34"/>
                <a:gd name="T10" fmla="*/ 8 w 12"/>
                <a:gd name="T11" fmla="*/ 2 h 34"/>
                <a:gd name="T12" fmla="*/ 2 w 12"/>
                <a:gd name="T13" fmla="*/ 0 h 34"/>
                <a:gd name="T14" fmla="*/ 0 w 12"/>
                <a:gd name="T15" fmla="*/ 0 h 34"/>
                <a:gd name="T16" fmla="*/ 0 w 12"/>
                <a:gd name="T17" fmla="*/ 4 h 34"/>
                <a:gd name="T18" fmla="*/ 6 w 12"/>
                <a:gd name="T19" fmla="*/ 4 h 34"/>
                <a:gd name="T20" fmla="*/ 6 w 12"/>
                <a:gd name="T21" fmla="*/ 34 h 34"/>
                <a:gd name="T22" fmla="*/ 6 w 12"/>
                <a:gd name="T23"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4">
                  <a:moveTo>
                    <a:pt x="6" y="32"/>
                  </a:moveTo>
                  <a:lnTo>
                    <a:pt x="6" y="32"/>
                  </a:lnTo>
                  <a:lnTo>
                    <a:pt x="10" y="26"/>
                  </a:lnTo>
                  <a:lnTo>
                    <a:pt x="12" y="20"/>
                  </a:lnTo>
                  <a:lnTo>
                    <a:pt x="12" y="4"/>
                  </a:lnTo>
                  <a:lnTo>
                    <a:pt x="8" y="2"/>
                  </a:lnTo>
                  <a:lnTo>
                    <a:pt x="2" y="0"/>
                  </a:lnTo>
                  <a:lnTo>
                    <a:pt x="0" y="0"/>
                  </a:lnTo>
                  <a:lnTo>
                    <a:pt x="0" y="4"/>
                  </a:lnTo>
                  <a:lnTo>
                    <a:pt x="6" y="4"/>
                  </a:lnTo>
                  <a:lnTo>
                    <a:pt x="6" y="34"/>
                  </a:lnTo>
                  <a:lnTo>
                    <a:pt x="6" y="32"/>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44" name="Freeform 1316"/>
            <p:cNvSpPr>
              <a:spLocks/>
            </p:cNvSpPr>
            <p:nvPr/>
          </p:nvSpPr>
          <p:spPr bwMode="auto">
            <a:xfrm>
              <a:off x="9675813" y="3022600"/>
              <a:ext cx="47625" cy="60325"/>
            </a:xfrm>
            <a:custGeom>
              <a:avLst/>
              <a:gdLst>
                <a:gd name="T0" fmla="*/ 26 w 30"/>
                <a:gd name="T1" fmla="*/ 6 h 38"/>
                <a:gd name="T2" fmla="*/ 24 w 30"/>
                <a:gd name="T3" fmla="*/ 12 h 38"/>
                <a:gd name="T4" fmla="*/ 24 w 30"/>
                <a:gd name="T5" fmla="*/ 18 h 38"/>
                <a:gd name="T6" fmla="*/ 18 w 30"/>
                <a:gd name="T7" fmla="*/ 18 h 38"/>
                <a:gd name="T8" fmla="*/ 0 w 30"/>
                <a:gd name="T9" fmla="*/ 38 h 38"/>
                <a:gd name="T10" fmla="*/ 22 w 30"/>
                <a:gd name="T11" fmla="*/ 38 h 38"/>
                <a:gd name="T12" fmla="*/ 22 w 30"/>
                <a:gd name="T13" fmla="*/ 38 h 38"/>
                <a:gd name="T14" fmla="*/ 26 w 30"/>
                <a:gd name="T15" fmla="*/ 38 h 38"/>
                <a:gd name="T16" fmla="*/ 28 w 30"/>
                <a:gd name="T17" fmla="*/ 36 h 38"/>
                <a:gd name="T18" fmla="*/ 30 w 30"/>
                <a:gd name="T19" fmla="*/ 34 h 38"/>
                <a:gd name="T20" fmla="*/ 30 w 30"/>
                <a:gd name="T21" fmla="*/ 30 h 38"/>
                <a:gd name="T22" fmla="*/ 30 w 30"/>
                <a:gd name="T23" fmla="*/ 0 h 38"/>
                <a:gd name="T24" fmla="*/ 30 w 30"/>
                <a:gd name="T25" fmla="*/ 0 h 38"/>
                <a:gd name="T26" fmla="*/ 26 w 30"/>
                <a:gd name="T27" fmla="*/ 6 h 38"/>
                <a:gd name="T28" fmla="*/ 26 w 30"/>
                <a:gd name="T29"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8">
                  <a:moveTo>
                    <a:pt x="26" y="6"/>
                  </a:moveTo>
                  <a:lnTo>
                    <a:pt x="24" y="12"/>
                  </a:lnTo>
                  <a:lnTo>
                    <a:pt x="24" y="18"/>
                  </a:lnTo>
                  <a:lnTo>
                    <a:pt x="18" y="18"/>
                  </a:lnTo>
                  <a:lnTo>
                    <a:pt x="0" y="38"/>
                  </a:lnTo>
                  <a:lnTo>
                    <a:pt x="22" y="38"/>
                  </a:lnTo>
                  <a:lnTo>
                    <a:pt x="22" y="38"/>
                  </a:lnTo>
                  <a:lnTo>
                    <a:pt x="26" y="38"/>
                  </a:lnTo>
                  <a:lnTo>
                    <a:pt x="28" y="36"/>
                  </a:lnTo>
                  <a:lnTo>
                    <a:pt x="30" y="34"/>
                  </a:lnTo>
                  <a:lnTo>
                    <a:pt x="30" y="30"/>
                  </a:lnTo>
                  <a:lnTo>
                    <a:pt x="30" y="0"/>
                  </a:lnTo>
                  <a:lnTo>
                    <a:pt x="30" y="0"/>
                  </a:lnTo>
                  <a:lnTo>
                    <a:pt x="26" y="6"/>
                  </a:lnTo>
                  <a:lnTo>
                    <a:pt x="26" y="6"/>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45" name="Freeform 1317"/>
            <p:cNvSpPr>
              <a:spLocks/>
            </p:cNvSpPr>
            <p:nvPr/>
          </p:nvSpPr>
          <p:spPr bwMode="auto">
            <a:xfrm>
              <a:off x="9583738" y="2997200"/>
              <a:ext cx="114300" cy="6350"/>
            </a:xfrm>
            <a:custGeom>
              <a:avLst/>
              <a:gdLst>
                <a:gd name="T0" fmla="*/ 72 w 72"/>
                <a:gd name="T1" fmla="*/ 0 h 4"/>
                <a:gd name="T2" fmla="*/ 0 w 72"/>
                <a:gd name="T3" fmla="*/ 0 h 4"/>
                <a:gd name="T4" fmla="*/ 0 w 72"/>
                <a:gd name="T5" fmla="*/ 4 h 4"/>
                <a:gd name="T6" fmla="*/ 70 w 72"/>
                <a:gd name="T7" fmla="*/ 4 h 4"/>
                <a:gd name="T8" fmla="*/ 72 w 72"/>
                <a:gd name="T9" fmla="*/ 0 h 4"/>
              </a:gdLst>
              <a:ahLst/>
              <a:cxnLst>
                <a:cxn ang="0">
                  <a:pos x="T0" y="T1"/>
                </a:cxn>
                <a:cxn ang="0">
                  <a:pos x="T2" y="T3"/>
                </a:cxn>
                <a:cxn ang="0">
                  <a:pos x="T4" y="T5"/>
                </a:cxn>
                <a:cxn ang="0">
                  <a:pos x="T6" y="T7"/>
                </a:cxn>
                <a:cxn ang="0">
                  <a:pos x="T8" y="T9"/>
                </a:cxn>
              </a:cxnLst>
              <a:rect l="0" t="0" r="r" b="b"/>
              <a:pathLst>
                <a:path w="72" h="4">
                  <a:moveTo>
                    <a:pt x="72" y="0"/>
                  </a:moveTo>
                  <a:lnTo>
                    <a:pt x="0" y="0"/>
                  </a:lnTo>
                  <a:lnTo>
                    <a:pt x="0" y="4"/>
                  </a:lnTo>
                  <a:lnTo>
                    <a:pt x="70" y="4"/>
                  </a:lnTo>
                  <a:lnTo>
                    <a:pt x="72" y="0"/>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46" name="Freeform 1318"/>
            <p:cNvSpPr>
              <a:spLocks/>
            </p:cNvSpPr>
            <p:nvPr/>
          </p:nvSpPr>
          <p:spPr bwMode="auto">
            <a:xfrm>
              <a:off x="9691688" y="3013075"/>
              <a:ext cx="9525" cy="6350"/>
            </a:xfrm>
            <a:custGeom>
              <a:avLst/>
              <a:gdLst>
                <a:gd name="T0" fmla="*/ 6 w 6"/>
                <a:gd name="T1" fmla="*/ 4 h 4"/>
                <a:gd name="T2" fmla="*/ 6 w 6"/>
                <a:gd name="T3" fmla="*/ 0 h 4"/>
                <a:gd name="T4" fmla="*/ 6 w 6"/>
                <a:gd name="T5" fmla="*/ 0 h 4"/>
                <a:gd name="T6" fmla="*/ 6 w 6"/>
                <a:gd name="T7" fmla="*/ 0 h 4"/>
                <a:gd name="T8" fmla="*/ 0 w 6"/>
                <a:gd name="T9" fmla="*/ 4 h 4"/>
                <a:gd name="T10" fmla="*/ 6 w 6"/>
                <a:gd name="T11" fmla="*/ 4 h 4"/>
              </a:gdLst>
              <a:ahLst/>
              <a:cxnLst>
                <a:cxn ang="0">
                  <a:pos x="T0" y="T1"/>
                </a:cxn>
                <a:cxn ang="0">
                  <a:pos x="T2" y="T3"/>
                </a:cxn>
                <a:cxn ang="0">
                  <a:pos x="T4" y="T5"/>
                </a:cxn>
                <a:cxn ang="0">
                  <a:pos x="T6" y="T7"/>
                </a:cxn>
                <a:cxn ang="0">
                  <a:pos x="T8" y="T9"/>
                </a:cxn>
                <a:cxn ang="0">
                  <a:pos x="T10" y="T11"/>
                </a:cxn>
              </a:cxnLst>
              <a:rect l="0" t="0" r="r" b="b"/>
              <a:pathLst>
                <a:path w="6" h="4">
                  <a:moveTo>
                    <a:pt x="6" y="4"/>
                  </a:moveTo>
                  <a:lnTo>
                    <a:pt x="6" y="0"/>
                  </a:lnTo>
                  <a:lnTo>
                    <a:pt x="6" y="0"/>
                  </a:lnTo>
                  <a:lnTo>
                    <a:pt x="6" y="0"/>
                  </a:lnTo>
                  <a:lnTo>
                    <a:pt x="0" y="4"/>
                  </a:lnTo>
                  <a:lnTo>
                    <a:pt x="6" y="4"/>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47" name="Freeform 1319"/>
            <p:cNvSpPr>
              <a:spLocks/>
            </p:cNvSpPr>
            <p:nvPr/>
          </p:nvSpPr>
          <p:spPr bwMode="auto">
            <a:xfrm>
              <a:off x="9583738" y="3013075"/>
              <a:ext cx="107950" cy="6350"/>
            </a:xfrm>
            <a:custGeom>
              <a:avLst/>
              <a:gdLst>
                <a:gd name="T0" fmla="*/ 68 w 68"/>
                <a:gd name="T1" fmla="*/ 0 h 4"/>
                <a:gd name="T2" fmla="*/ 0 w 68"/>
                <a:gd name="T3" fmla="*/ 0 h 4"/>
                <a:gd name="T4" fmla="*/ 0 w 68"/>
                <a:gd name="T5" fmla="*/ 4 h 4"/>
                <a:gd name="T6" fmla="*/ 62 w 68"/>
                <a:gd name="T7" fmla="*/ 4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lnTo>
                    <a:pt x="0" y="0"/>
                  </a:lnTo>
                  <a:lnTo>
                    <a:pt x="0" y="4"/>
                  </a:lnTo>
                  <a:lnTo>
                    <a:pt x="62" y="4"/>
                  </a:lnTo>
                  <a:lnTo>
                    <a:pt x="68" y="0"/>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48" name="Freeform 1320"/>
            <p:cNvSpPr>
              <a:spLocks/>
            </p:cNvSpPr>
            <p:nvPr/>
          </p:nvSpPr>
          <p:spPr bwMode="auto">
            <a:xfrm>
              <a:off x="9675813" y="3025775"/>
              <a:ext cx="25400" cy="9525"/>
            </a:xfrm>
            <a:custGeom>
              <a:avLst/>
              <a:gdLst>
                <a:gd name="T0" fmla="*/ 16 w 16"/>
                <a:gd name="T1" fmla="*/ 6 h 6"/>
                <a:gd name="T2" fmla="*/ 16 w 16"/>
                <a:gd name="T3" fmla="*/ 0 h 6"/>
                <a:gd name="T4" fmla="*/ 4 w 16"/>
                <a:gd name="T5" fmla="*/ 0 h 6"/>
                <a:gd name="T6" fmla="*/ 4 w 16"/>
                <a:gd name="T7" fmla="*/ 0 h 6"/>
                <a:gd name="T8" fmla="*/ 0 w 16"/>
                <a:gd name="T9" fmla="*/ 4 h 6"/>
                <a:gd name="T10" fmla="*/ 0 w 16"/>
                <a:gd name="T11" fmla="*/ 6 h 6"/>
                <a:gd name="T12" fmla="*/ 16 w 16"/>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6" h="6">
                  <a:moveTo>
                    <a:pt x="16" y="6"/>
                  </a:moveTo>
                  <a:lnTo>
                    <a:pt x="16" y="0"/>
                  </a:lnTo>
                  <a:lnTo>
                    <a:pt x="4" y="0"/>
                  </a:lnTo>
                  <a:lnTo>
                    <a:pt x="4" y="0"/>
                  </a:lnTo>
                  <a:lnTo>
                    <a:pt x="0" y="4"/>
                  </a:lnTo>
                  <a:lnTo>
                    <a:pt x="0" y="6"/>
                  </a:lnTo>
                  <a:lnTo>
                    <a:pt x="16" y="6"/>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49" name="Freeform 1321"/>
            <p:cNvSpPr>
              <a:spLocks/>
            </p:cNvSpPr>
            <p:nvPr/>
          </p:nvSpPr>
          <p:spPr bwMode="auto">
            <a:xfrm>
              <a:off x="9583738" y="3025775"/>
              <a:ext cx="92075" cy="9525"/>
            </a:xfrm>
            <a:custGeom>
              <a:avLst/>
              <a:gdLst>
                <a:gd name="T0" fmla="*/ 56 w 58"/>
                <a:gd name="T1" fmla="*/ 2 h 6"/>
                <a:gd name="T2" fmla="*/ 56 w 58"/>
                <a:gd name="T3" fmla="*/ 2 h 6"/>
                <a:gd name="T4" fmla="*/ 58 w 58"/>
                <a:gd name="T5" fmla="*/ 0 h 6"/>
                <a:gd name="T6" fmla="*/ 0 w 58"/>
                <a:gd name="T7" fmla="*/ 0 h 6"/>
                <a:gd name="T8" fmla="*/ 0 w 58"/>
                <a:gd name="T9" fmla="*/ 6 h 6"/>
                <a:gd name="T10" fmla="*/ 54 w 58"/>
                <a:gd name="T11" fmla="*/ 6 h 6"/>
                <a:gd name="T12" fmla="*/ 56 w 58"/>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58" h="6">
                  <a:moveTo>
                    <a:pt x="56" y="2"/>
                  </a:moveTo>
                  <a:lnTo>
                    <a:pt x="56" y="2"/>
                  </a:lnTo>
                  <a:lnTo>
                    <a:pt x="58" y="0"/>
                  </a:lnTo>
                  <a:lnTo>
                    <a:pt x="0" y="0"/>
                  </a:lnTo>
                  <a:lnTo>
                    <a:pt x="0" y="6"/>
                  </a:lnTo>
                  <a:lnTo>
                    <a:pt x="54" y="6"/>
                  </a:lnTo>
                  <a:lnTo>
                    <a:pt x="56" y="2"/>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50" name="Freeform 1322"/>
            <p:cNvSpPr>
              <a:spLocks/>
            </p:cNvSpPr>
            <p:nvPr/>
          </p:nvSpPr>
          <p:spPr bwMode="auto">
            <a:xfrm>
              <a:off x="9713913" y="2844800"/>
              <a:ext cx="9525" cy="25400"/>
            </a:xfrm>
            <a:custGeom>
              <a:avLst/>
              <a:gdLst>
                <a:gd name="T0" fmla="*/ 6 w 6"/>
                <a:gd name="T1" fmla="*/ 0 h 16"/>
                <a:gd name="T2" fmla="*/ 0 w 6"/>
                <a:gd name="T3" fmla="*/ 4 h 16"/>
                <a:gd name="T4" fmla="*/ 0 w 6"/>
                <a:gd name="T5" fmla="*/ 16 h 16"/>
                <a:gd name="T6" fmla="*/ 6 w 6"/>
                <a:gd name="T7" fmla="*/ 14 h 16"/>
                <a:gd name="T8" fmla="*/ 6 w 6"/>
                <a:gd name="T9" fmla="*/ 0 h 16"/>
              </a:gdLst>
              <a:ahLst/>
              <a:cxnLst>
                <a:cxn ang="0">
                  <a:pos x="T0" y="T1"/>
                </a:cxn>
                <a:cxn ang="0">
                  <a:pos x="T2" y="T3"/>
                </a:cxn>
                <a:cxn ang="0">
                  <a:pos x="T4" y="T5"/>
                </a:cxn>
                <a:cxn ang="0">
                  <a:pos x="T6" y="T7"/>
                </a:cxn>
                <a:cxn ang="0">
                  <a:pos x="T8" y="T9"/>
                </a:cxn>
              </a:cxnLst>
              <a:rect l="0" t="0" r="r" b="b"/>
              <a:pathLst>
                <a:path w="6" h="16">
                  <a:moveTo>
                    <a:pt x="6" y="0"/>
                  </a:moveTo>
                  <a:lnTo>
                    <a:pt x="0" y="4"/>
                  </a:lnTo>
                  <a:lnTo>
                    <a:pt x="0" y="16"/>
                  </a:lnTo>
                  <a:lnTo>
                    <a:pt x="6" y="14"/>
                  </a:lnTo>
                  <a:lnTo>
                    <a:pt x="6" y="0"/>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51" name="Freeform 1323"/>
            <p:cNvSpPr>
              <a:spLocks/>
            </p:cNvSpPr>
            <p:nvPr/>
          </p:nvSpPr>
          <p:spPr bwMode="auto">
            <a:xfrm>
              <a:off x="9682163" y="2898775"/>
              <a:ext cx="12700" cy="3175"/>
            </a:xfrm>
            <a:custGeom>
              <a:avLst/>
              <a:gdLst>
                <a:gd name="T0" fmla="*/ 0 w 8"/>
                <a:gd name="T1" fmla="*/ 0 h 2"/>
                <a:gd name="T2" fmla="*/ 2 w 8"/>
                <a:gd name="T3" fmla="*/ 2 h 2"/>
                <a:gd name="T4" fmla="*/ 8 w 8"/>
                <a:gd name="T5" fmla="*/ 2 h 2"/>
                <a:gd name="T6" fmla="*/ 8 w 8"/>
                <a:gd name="T7" fmla="*/ 0 h 2"/>
                <a:gd name="T8" fmla="*/ 0 w 8"/>
                <a:gd name="T9" fmla="*/ 0 h 2"/>
              </a:gdLst>
              <a:ahLst/>
              <a:cxnLst>
                <a:cxn ang="0">
                  <a:pos x="T0" y="T1"/>
                </a:cxn>
                <a:cxn ang="0">
                  <a:pos x="T2" y="T3"/>
                </a:cxn>
                <a:cxn ang="0">
                  <a:pos x="T4" y="T5"/>
                </a:cxn>
                <a:cxn ang="0">
                  <a:pos x="T6" y="T7"/>
                </a:cxn>
                <a:cxn ang="0">
                  <a:pos x="T8" y="T9"/>
                </a:cxn>
              </a:cxnLst>
              <a:rect l="0" t="0" r="r" b="b"/>
              <a:pathLst>
                <a:path w="8" h="2">
                  <a:moveTo>
                    <a:pt x="0" y="0"/>
                  </a:moveTo>
                  <a:lnTo>
                    <a:pt x="2" y="2"/>
                  </a:lnTo>
                  <a:lnTo>
                    <a:pt x="8" y="2"/>
                  </a:lnTo>
                  <a:lnTo>
                    <a:pt x="8" y="0"/>
                  </a:lnTo>
                  <a:lnTo>
                    <a:pt x="0" y="0"/>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52" name="Freeform 1324"/>
            <p:cNvSpPr>
              <a:spLocks/>
            </p:cNvSpPr>
            <p:nvPr/>
          </p:nvSpPr>
          <p:spPr bwMode="auto">
            <a:xfrm>
              <a:off x="9698038" y="2873375"/>
              <a:ext cx="25400" cy="44450"/>
            </a:xfrm>
            <a:custGeom>
              <a:avLst/>
              <a:gdLst>
                <a:gd name="T0" fmla="*/ 10 w 16"/>
                <a:gd name="T1" fmla="*/ 2 h 28"/>
                <a:gd name="T2" fmla="*/ 10 w 16"/>
                <a:gd name="T3" fmla="*/ 16 h 28"/>
                <a:gd name="T4" fmla="*/ 0 w 16"/>
                <a:gd name="T5" fmla="*/ 16 h 28"/>
                <a:gd name="T6" fmla="*/ 0 w 16"/>
                <a:gd name="T7" fmla="*/ 18 h 28"/>
                <a:gd name="T8" fmla="*/ 10 w 16"/>
                <a:gd name="T9" fmla="*/ 18 h 28"/>
                <a:gd name="T10" fmla="*/ 10 w 16"/>
                <a:gd name="T11" fmla="*/ 28 h 28"/>
                <a:gd name="T12" fmla="*/ 10 w 16"/>
                <a:gd name="T13" fmla="*/ 28 h 28"/>
                <a:gd name="T14" fmla="*/ 16 w 16"/>
                <a:gd name="T15" fmla="*/ 8 h 28"/>
                <a:gd name="T16" fmla="*/ 16 w 16"/>
                <a:gd name="T17" fmla="*/ 0 h 28"/>
                <a:gd name="T18" fmla="*/ 10 w 16"/>
                <a:gd name="T19"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8">
                  <a:moveTo>
                    <a:pt x="10" y="2"/>
                  </a:moveTo>
                  <a:lnTo>
                    <a:pt x="10" y="16"/>
                  </a:lnTo>
                  <a:lnTo>
                    <a:pt x="0" y="16"/>
                  </a:lnTo>
                  <a:lnTo>
                    <a:pt x="0" y="18"/>
                  </a:lnTo>
                  <a:lnTo>
                    <a:pt x="10" y="18"/>
                  </a:lnTo>
                  <a:lnTo>
                    <a:pt x="10" y="28"/>
                  </a:lnTo>
                  <a:lnTo>
                    <a:pt x="10" y="28"/>
                  </a:lnTo>
                  <a:lnTo>
                    <a:pt x="16" y="8"/>
                  </a:lnTo>
                  <a:lnTo>
                    <a:pt x="16" y="0"/>
                  </a:lnTo>
                  <a:lnTo>
                    <a:pt x="10" y="2"/>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53" name="Freeform 1325"/>
            <p:cNvSpPr>
              <a:spLocks noEditPoints="1"/>
            </p:cNvSpPr>
            <p:nvPr/>
          </p:nvSpPr>
          <p:spPr bwMode="auto">
            <a:xfrm>
              <a:off x="9561513" y="2768600"/>
              <a:ext cx="161925" cy="314325"/>
            </a:xfrm>
            <a:custGeom>
              <a:avLst/>
              <a:gdLst>
                <a:gd name="T0" fmla="*/ 68 w 102"/>
                <a:gd name="T1" fmla="*/ 96 h 198"/>
                <a:gd name="T2" fmla="*/ 54 w 102"/>
                <a:gd name="T3" fmla="*/ 110 h 198"/>
                <a:gd name="T4" fmla="*/ 48 w 102"/>
                <a:gd name="T5" fmla="*/ 116 h 198"/>
                <a:gd name="T6" fmla="*/ 36 w 102"/>
                <a:gd name="T7" fmla="*/ 112 h 198"/>
                <a:gd name="T8" fmla="*/ 30 w 102"/>
                <a:gd name="T9" fmla="*/ 108 h 198"/>
                <a:gd name="T10" fmla="*/ 8 w 102"/>
                <a:gd name="T11" fmla="*/ 84 h 198"/>
                <a:gd name="T12" fmla="*/ 74 w 102"/>
                <a:gd name="T13" fmla="*/ 82 h 198"/>
                <a:gd name="T14" fmla="*/ 8 w 102"/>
                <a:gd name="T15" fmla="*/ 22 h 198"/>
                <a:gd name="T16" fmla="*/ 96 w 102"/>
                <a:gd name="T17" fmla="*/ 48 h 198"/>
                <a:gd name="T18" fmla="*/ 102 w 102"/>
                <a:gd name="T19" fmla="*/ 8 h 198"/>
                <a:gd name="T20" fmla="*/ 102 w 102"/>
                <a:gd name="T21" fmla="*/ 4 h 198"/>
                <a:gd name="T22" fmla="*/ 98 w 102"/>
                <a:gd name="T23" fmla="*/ 0 h 198"/>
                <a:gd name="T24" fmla="*/ 8 w 102"/>
                <a:gd name="T25" fmla="*/ 0 h 198"/>
                <a:gd name="T26" fmla="*/ 6 w 102"/>
                <a:gd name="T27" fmla="*/ 0 h 198"/>
                <a:gd name="T28" fmla="*/ 2 w 102"/>
                <a:gd name="T29" fmla="*/ 4 h 198"/>
                <a:gd name="T30" fmla="*/ 0 w 102"/>
                <a:gd name="T31" fmla="*/ 190 h 198"/>
                <a:gd name="T32" fmla="*/ 2 w 102"/>
                <a:gd name="T33" fmla="*/ 194 h 198"/>
                <a:gd name="T34" fmla="*/ 6 w 102"/>
                <a:gd name="T35" fmla="*/ 198 h 198"/>
                <a:gd name="T36" fmla="*/ 50 w 102"/>
                <a:gd name="T37" fmla="*/ 198 h 198"/>
                <a:gd name="T38" fmla="*/ 52 w 102"/>
                <a:gd name="T39" fmla="*/ 198 h 198"/>
                <a:gd name="T40" fmla="*/ 62 w 102"/>
                <a:gd name="T41" fmla="*/ 178 h 198"/>
                <a:gd name="T42" fmla="*/ 8 w 102"/>
                <a:gd name="T43" fmla="*/ 136 h 198"/>
                <a:gd name="T44" fmla="*/ 86 w 102"/>
                <a:gd name="T45" fmla="*/ 132 h 198"/>
                <a:gd name="T46" fmla="*/ 8 w 102"/>
                <a:gd name="T47" fmla="*/ 110 h 198"/>
                <a:gd name="T48" fmla="*/ 34 w 102"/>
                <a:gd name="T49" fmla="*/ 106 h 198"/>
                <a:gd name="T50" fmla="*/ 44 w 102"/>
                <a:gd name="T51" fmla="*/ 96 h 198"/>
                <a:gd name="T52" fmla="*/ 52 w 102"/>
                <a:gd name="T53" fmla="*/ 108 h 198"/>
                <a:gd name="T54" fmla="*/ 66 w 102"/>
                <a:gd name="T55" fmla="*/ 112 h 198"/>
                <a:gd name="T56" fmla="*/ 68 w 102"/>
                <a:gd name="T57" fmla="*/ 114 h 198"/>
                <a:gd name="T58" fmla="*/ 88 w 102"/>
                <a:gd name="T59" fmla="*/ 110 h 198"/>
                <a:gd name="T60" fmla="*/ 90 w 102"/>
                <a:gd name="T61" fmla="*/ 108 h 198"/>
                <a:gd name="T62" fmla="*/ 70 w 102"/>
                <a:gd name="T63" fmla="*/ 110 h 198"/>
                <a:gd name="T64" fmla="*/ 96 w 102"/>
                <a:gd name="T65" fmla="*/ 12 h 198"/>
                <a:gd name="T66" fmla="*/ 8 w 102"/>
                <a:gd name="T67"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 h="198">
                  <a:moveTo>
                    <a:pt x="70" y="110"/>
                  </a:moveTo>
                  <a:lnTo>
                    <a:pt x="68" y="96"/>
                  </a:lnTo>
                  <a:lnTo>
                    <a:pt x="64" y="110"/>
                  </a:lnTo>
                  <a:lnTo>
                    <a:pt x="54" y="110"/>
                  </a:lnTo>
                  <a:lnTo>
                    <a:pt x="50" y="102"/>
                  </a:lnTo>
                  <a:lnTo>
                    <a:pt x="48" y="116"/>
                  </a:lnTo>
                  <a:lnTo>
                    <a:pt x="44" y="88"/>
                  </a:lnTo>
                  <a:lnTo>
                    <a:pt x="36" y="112"/>
                  </a:lnTo>
                  <a:lnTo>
                    <a:pt x="34" y="98"/>
                  </a:lnTo>
                  <a:lnTo>
                    <a:pt x="30" y="108"/>
                  </a:lnTo>
                  <a:lnTo>
                    <a:pt x="8" y="108"/>
                  </a:lnTo>
                  <a:lnTo>
                    <a:pt x="8" y="84"/>
                  </a:lnTo>
                  <a:lnTo>
                    <a:pt x="74" y="84"/>
                  </a:lnTo>
                  <a:lnTo>
                    <a:pt x="74" y="82"/>
                  </a:lnTo>
                  <a:lnTo>
                    <a:pt x="8" y="82"/>
                  </a:lnTo>
                  <a:lnTo>
                    <a:pt x="8" y="22"/>
                  </a:lnTo>
                  <a:lnTo>
                    <a:pt x="96" y="22"/>
                  </a:lnTo>
                  <a:lnTo>
                    <a:pt x="96" y="48"/>
                  </a:lnTo>
                  <a:lnTo>
                    <a:pt x="102" y="44"/>
                  </a:lnTo>
                  <a:lnTo>
                    <a:pt x="102" y="8"/>
                  </a:lnTo>
                  <a:lnTo>
                    <a:pt x="102" y="8"/>
                  </a:lnTo>
                  <a:lnTo>
                    <a:pt x="102" y="4"/>
                  </a:lnTo>
                  <a:lnTo>
                    <a:pt x="100" y="2"/>
                  </a:lnTo>
                  <a:lnTo>
                    <a:pt x="98" y="0"/>
                  </a:lnTo>
                  <a:lnTo>
                    <a:pt x="94" y="0"/>
                  </a:lnTo>
                  <a:lnTo>
                    <a:pt x="8" y="0"/>
                  </a:lnTo>
                  <a:lnTo>
                    <a:pt x="8" y="0"/>
                  </a:lnTo>
                  <a:lnTo>
                    <a:pt x="6" y="0"/>
                  </a:lnTo>
                  <a:lnTo>
                    <a:pt x="2" y="2"/>
                  </a:lnTo>
                  <a:lnTo>
                    <a:pt x="2" y="4"/>
                  </a:lnTo>
                  <a:lnTo>
                    <a:pt x="0" y="8"/>
                  </a:lnTo>
                  <a:lnTo>
                    <a:pt x="0" y="190"/>
                  </a:lnTo>
                  <a:lnTo>
                    <a:pt x="0" y="190"/>
                  </a:lnTo>
                  <a:lnTo>
                    <a:pt x="2" y="194"/>
                  </a:lnTo>
                  <a:lnTo>
                    <a:pt x="2" y="196"/>
                  </a:lnTo>
                  <a:lnTo>
                    <a:pt x="6" y="198"/>
                  </a:lnTo>
                  <a:lnTo>
                    <a:pt x="8" y="198"/>
                  </a:lnTo>
                  <a:lnTo>
                    <a:pt x="50" y="198"/>
                  </a:lnTo>
                  <a:lnTo>
                    <a:pt x="50" y="198"/>
                  </a:lnTo>
                  <a:lnTo>
                    <a:pt x="52" y="198"/>
                  </a:lnTo>
                  <a:lnTo>
                    <a:pt x="52" y="196"/>
                  </a:lnTo>
                  <a:lnTo>
                    <a:pt x="62" y="178"/>
                  </a:lnTo>
                  <a:lnTo>
                    <a:pt x="8" y="178"/>
                  </a:lnTo>
                  <a:lnTo>
                    <a:pt x="8" y="136"/>
                  </a:lnTo>
                  <a:lnTo>
                    <a:pt x="86" y="136"/>
                  </a:lnTo>
                  <a:lnTo>
                    <a:pt x="86" y="132"/>
                  </a:lnTo>
                  <a:lnTo>
                    <a:pt x="8" y="132"/>
                  </a:lnTo>
                  <a:lnTo>
                    <a:pt x="8" y="110"/>
                  </a:lnTo>
                  <a:lnTo>
                    <a:pt x="32" y="110"/>
                  </a:lnTo>
                  <a:lnTo>
                    <a:pt x="34" y="106"/>
                  </a:lnTo>
                  <a:lnTo>
                    <a:pt x="36" y="120"/>
                  </a:lnTo>
                  <a:lnTo>
                    <a:pt x="44" y="96"/>
                  </a:lnTo>
                  <a:lnTo>
                    <a:pt x="48" y="132"/>
                  </a:lnTo>
                  <a:lnTo>
                    <a:pt x="52" y="108"/>
                  </a:lnTo>
                  <a:lnTo>
                    <a:pt x="54" y="112"/>
                  </a:lnTo>
                  <a:lnTo>
                    <a:pt x="66" y="112"/>
                  </a:lnTo>
                  <a:lnTo>
                    <a:pt x="66" y="106"/>
                  </a:lnTo>
                  <a:lnTo>
                    <a:pt x="68" y="114"/>
                  </a:lnTo>
                  <a:lnTo>
                    <a:pt x="72" y="110"/>
                  </a:lnTo>
                  <a:lnTo>
                    <a:pt x="88" y="110"/>
                  </a:lnTo>
                  <a:lnTo>
                    <a:pt x="88" y="110"/>
                  </a:lnTo>
                  <a:lnTo>
                    <a:pt x="90" y="108"/>
                  </a:lnTo>
                  <a:lnTo>
                    <a:pt x="72" y="108"/>
                  </a:lnTo>
                  <a:lnTo>
                    <a:pt x="70" y="110"/>
                  </a:lnTo>
                  <a:close/>
                  <a:moveTo>
                    <a:pt x="8" y="12"/>
                  </a:moveTo>
                  <a:lnTo>
                    <a:pt x="96" y="12"/>
                  </a:lnTo>
                  <a:lnTo>
                    <a:pt x="96" y="18"/>
                  </a:lnTo>
                  <a:lnTo>
                    <a:pt x="8" y="18"/>
                  </a:lnTo>
                  <a:lnTo>
                    <a:pt x="8" y="12"/>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grpSp>
      <p:grpSp>
        <p:nvGrpSpPr>
          <p:cNvPr id="54" name="Group 53"/>
          <p:cNvGrpSpPr>
            <a:grpSpLocks noChangeAspect="1"/>
          </p:cNvGrpSpPr>
          <p:nvPr/>
        </p:nvGrpSpPr>
        <p:grpSpPr>
          <a:xfrm>
            <a:off x="7208120" y="5992799"/>
            <a:ext cx="555675" cy="457200"/>
            <a:chOff x="4098925" y="4975225"/>
            <a:chExt cx="752475" cy="619125"/>
          </a:xfrm>
        </p:grpSpPr>
        <p:sp>
          <p:nvSpPr>
            <p:cNvPr id="55" name="Freeform 122"/>
            <p:cNvSpPr>
              <a:spLocks/>
            </p:cNvSpPr>
            <p:nvPr/>
          </p:nvSpPr>
          <p:spPr bwMode="auto">
            <a:xfrm>
              <a:off x="4098925" y="4975225"/>
              <a:ext cx="581025" cy="615950"/>
            </a:xfrm>
            <a:custGeom>
              <a:avLst/>
              <a:gdLst>
                <a:gd name="T0" fmla="*/ 350 w 366"/>
                <a:gd name="T1" fmla="*/ 70 h 388"/>
                <a:gd name="T2" fmla="*/ 294 w 366"/>
                <a:gd name="T3" fmla="*/ 24 h 388"/>
                <a:gd name="T4" fmla="*/ 218 w 366"/>
                <a:gd name="T5" fmla="*/ 2 h 388"/>
                <a:gd name="T6" fmla="*/ 170 w 366"/>
                <a:gd name="T7" fmla="*/ 0 h 388"/>
                <a:gd name="T8" fmla="*/ 116 w 366"/>
                <a:gd name="T9" fmla="*/ 12 h 388"/>
                <a:gd name="T10" fmla="*/ 68 w 366"/>
                <a:gd name="T11" fmla="*/ 34 h 388"/>
                <a:gd name="T12" fmla="*/ 32 w 366"/>
                <a:gd name="T13" fmla="*/ 66 h 388"/>
                <a:gd name="T14" fmla="*/ 8 w 366"/>
                <a:gd name="T15" fmla="*/ 106 h 388"/>
                <a:gd name="T16" fmla="*/ 0 w 366"/>
                <a:gd name="T17" fmla="*/ 150 h 388"/>
                <a:gd name="T18" fmla="*/ 4 w 366"/>
                <a:gd name="T19" fmla="*/ 178 h 388"/>
                <a:gd name="T20" fmla="*/ 20 w 366"/>
                <a:gd name="T21" fmla="*/ 218 h 388"/>
                <a:gd name="T22" fmla="*/ 48 w 366"/>
                <a:gd name="T23" fmla="*/ 250 h 388"/>
                <a:gd name="T24" fmla="*/ 88 w 366"/>
                <a:gd name="T25" fmla="*/ 276 h 388"/>
                <a:gd name="T26" fmla="*/ 134 w 366"/>
                <a:gd name="T27" fmla="*/ 294 h 388"/>
                <a:gd name="T28" fmla="*/ 168 w 366"/>
                <a:gd name="T29" fmla="*/ 300 h 388"/>
                <a:gd name="T30" fmla="*/ 166 w 366"/>
                <a:gd name="T31" fmla="*/ 318 h 388"/>
                <a:gd name="T32" fmla="*/ 140 w 366"/>
                <a:gd name="T33" fmla="*/ 356 h 388"/>
                <a:gd name="T34" fmla="*/ 124 w 366"/>
                <a:gd name="T35" fmla="*/ 366 h 388"/>
                <a:gd name="T36" fmla="*/ 116 w 366"/>
                <a:gd name="T37" fmla="*/ 376 h 388"/>
                <a:gd name="T38" fmla="*/ 120 w 366"/>
                <a:gd name="T39" fmla="*/ 384 h 388"/>
                <a:gd name="T40" fmla="*/ 132 w 366"/>
                <a:gd name="T41" fmla="*/ 388 h 388"/>
                <a:gd name="T42" fmla="*/ 128 w 366"/>
                <a:gd name="T43" fmla="*/ 388 h 388"/>
                <a:gd name="T44" fmla="*/ 172 w 366"/>
                <a:gd name="T45" fmla="*/ 384 h 388"/>
                <a:gd name="T46" fmla="*/ 212 w 366"/>
                <a:gd name="T47" fmla="*/ 366 h 388"/>
                <a:gd name="T48" fmla="*/ 234 w 366"/>
                <a:gd name="T49" fmla="*/ 346 h 388"/>
                <a:gd name="T50" fmla="*/ 236 w 366"/>
                <a:gd name="T51" fmla="*/ 334 h 388"/>
                <a:gd name="T52" fmla="*/ 230 w 366"/>
                <a:gd name="T53" fmla="*/ 326 h 388"/>
                <a:gd name="T54" fmla="*/ 216 w 366"/>
                <a:gd name="T55" fmla="*/ 330 h 388"/>
                <a:gd name="T56" fmla="*/ 196 w 366"/>
                <a:gd name="T57" fmla="*/ 346 h 388"/>
                <a:gd name="T58" fmla="*/ 172 w 366"/>
                <a:gd name="T59" fmla="*/ 358 h 388"/>
                <a:gd name="T60" fmla="*/ 190 w 366"/>
                <a:gd name="T61" fmla="*/ 324 h 388"/>
                <a:gd name="T62" fmla="*/ 194 w 366"/>
                <a:gd name="T63" fmla="*/ 300 h 388"/>
                <a:gd name="T64" fmla="*/ 192 w 366"/>
                <a:gd name="T65" fmla="*/ 282 h 388"/>
                <a:gd name="T66" fmla="*/ 180 w 366"/>
                <a:gd name="T67" fmla="*/ 276 h 388"/>
                <a:gd name="T68" fmla="*/ 180 w 366"/>
                <a:gd name="T69" fmla="*/ 276 h 388"/>
                <a:gd name="T70" fmla="*/ 146 w 366"/>
                <a:gd name="T71" fmla="*/ 272 h 388"/>
                <a:gd name="T72" fmla="*/ 68 w 366"/>
                <a:gd name="T73" fmla="*/ 236 h 388"/>
                <a:gd name="T74" fmla="*/ 42 w 366"/>
                <a:gd name="T75" fmla="*/ 208 h 388"/>
                <a:gd name="T76" fmla="*/ 28 w 366"/>
                <a:gd name="T77" fmla="*/ 174 h 388"/>
                <a:gd name="T78" fmla="*/ 24 w 366"/>
                <a:gd name="T79" fmla="*/ 150 h 388"/>
                <a:gd name="T80" fmla="*/ 32 w 366"/>
                <a:gd name="T81" fmla="*/ 112 h 388"/>
                <a:gd name="T82" fmla="*/ 52 w 366"/>
                <a:gd name="T83" fmla="*/ 80 h 388"/>
                <a:gd name="T84" fmla="*/ 84 w 366"/>
                <a:gd name="T85" fmla="*/ 54 h 388"/>
                <a:gd name="T86" fmla="*/ 126 w 366"/>
                <a:gd name="T87" fmla="*/ 34 h 388"/>
                <a:gd name="T88" fmla="*/ 172 w 366"/>
                <a:gd name="T89" fmla="*/ 26 h 388"/>
                <a:gd name="T90" fmla="*/ 214 w 366"/>
                <a:gd name="T91" fmla="*/ 26 h 388"/>
                <a:gd name="T92" fmla="*/ 282 w 366"/>
                <a:gd name="T93" fmla="*/ 46 h 388"/>
                <a:gd name="T94" fmla="*/ 330 w 366"/>
                <a:gd name="T95" fmla="*/ 86 h 388"/>
                <a:gd name="T96" fmla="*/ 346 w 366"/>
                <a:gd name="T97" fmla="*/ 106 h 388"/>
                <a:gd name="T98" fmla="*/ 358 w 366"/>
                <a:gd name="T99" fmla="*/ 106 h 388"/>
                <a:gd name="T100" fmla="*/ 364 w 366"/>
                <a:gd name="T101" fmla="*/ 100 h 388"/>
                <a:gd name="T102" fmla="*/ 364 w 366"/>
                <a:gd name="T103" fmla="*/ 9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6" h="388">
                  <a:moveTo>
                    <a:pt x="364" y="90"/>
                  </a:moveTo>
                  <a:lnTo>
                    <a:pt x="364" y="90"/>
                  </a:lnTo>
                  <a:lnTo>
                    <a:pt x="350" y="70"/>
                  </a:lnTo>
                  <a:lnTo>
                    <a:pt x="334" y="52"/>
                  </a:lnTo>
                  <a:lnTo>
                    <a:pt x="316" y="38"/>
                  </a:lnTo>
                  <a:lnTo>
                    <a:pt x="294" y="24"/>
                  </a:lnTo>
                  <a:lnTo>
                    <a:pt x="270" y="14"/>
                  </a:lnTo>
                  <a:lnTo>
                    <a:pt x="244" y="6"/>
                  </a:lnTo>
                  <a:lnTo>
                    <a:pt x="218" y="2"/>
                  </a:lnTo>
                  <a:lnTo>
                    <a:pt x="190" y="0"/>
                  </a:lnTo>
                  <a:lnTo>
                    <a:pt x="190" y="0"/>
                  </a:lnTo>
                  <a:lnTo>
                    <a:pt x="170" y="0"/>
                  </a:lnTo>
                  <a:lnTo>
                    <a:pt x="152" y="2"/>
                  </a:lnTo>
                  <a:lnTo>
                    <a:pt x="134" y="6"/>
                  </a:lnTo>
                  <a:lnTo>
                    <a:pt x="116" y="12"/>
                  </a:lnTo>
                  <a:lnTo>
                    <a:pt x="100" y="18"/>
                  </a:lnTo>
                  <a:lnTo>
                    <a:pt x="84" y="26"/>
                  </a:lnTo>
                  <a:lnTo>
                    <a:pt x="68" y="34"/>
                  </a:lnTo>
                  <a:lnTo>
                    <a:pt x="56" y="44"/>
                  </a:lnTo>
                  <a:lnTo>
                    <a:pt x="44" y="54"/>
                  </a:lnTo>
                  <a:lnTo>
                    <a:pt x="32" y="66"/>
                  </a:lnTo>
                  <a:lnTo>
                    <a:pt x="22" y="78"/>
                  </a:lnTo>
                  <a:lnTo>
                    <a:pt x="14" y="92"/>
                  </a:lnTo>
                  <a:lnTo>
                    <a:pt x="8" y="106"/>
                  </a:lnTo>
                  <a:lnTo>
                    <a:pt x="4" y="120"/>
                  </a:lnTo>
                  <a:lnTo>
                    <a:pt x="0" y="134"/>
                  </a:lnTo>
                  <a:lnTo>
                    <a:pt x="0" y="150"/>
                  </a:lnTo>
                  <a:lnTo>
                    <a:pt x="0" y="150"/>
                  </a:lnTo>
                  <a:lnTo>
                    <a:pt x="0" y="164"/>
                  </a:lnTo>
                  <a:lnTo>
                    <a:pt x="4" y="178"/>
                  </a:lnTo>
                  <a:lnTo>
                    <a:pt x="8" y="192"/>
                  </a:lnTo>
                  <a:lnTo>
                    <a:pt x="12" y="204"/>
                  </a:lnTo>
                  <a:lnTo>
                    <a:pt x="20" y="218"/>
                  </a:lnTo>
                  <a:lnTo>
                    <a:pt x="28" y="228"/>
                  </a:lnTo>
                  <a:lnTo>
                    <a:pt x="38" y="240"/>
                  </a:lnTo>
                  <a:lnTo>
                    <a:pt x="48" y="250"/>
                  </a:lnTo>
                  <a:lnTo>
                    <a:pt x="60" y="260"/>
                  </a:lnTo>
                  <a:lnTo>
                    <a:pt x="74" y="268"/>
                  </a:lnTo>
                  <a:lnTo>
                    <a:pt x="88" y="276"/>
                  </a:lnTo>
                  <a:lnTo>
                    <a:pt x="102" y="284"/>
                  </a:lnTo>
                  <a:lnTo>
                    <a:pt x="118" y="290"/>
                  </a:lnTo>
                  <a:lnTo>
                    <a:pt x="134" y="294"/>
                  </a:lnTo>
                  <a:lnTo>
                    <a:pt x="152" y="298"/>
                  </a:lnTo>
                  <a:lnTo>
                    <a:pt x="168" y="300"/>
                  </a:lnTo>
                  <a:lnTo>
                    <a:pt x="168" y="300"/>
                  </a:lnTo>
                  <a:lnTo>
                    <a:pt x="168" y="308"/>
                  </a:lnTo>
                  <a:lnTo>
                    <a:pt x="168" y="308"/>
                  </a:lnTo>
                  <a:lnTo>
                    <a:pt x="166" y="318"/>
                  </a:lnTo>
                  <a:lnTo>
                    <a:pt x="162" y="326"/>
                  </a:lnTo>
                  <a:lnTo>
                    <a:pt x="154" y="342"/>
                  </a:lnTo>
                  <a:lnTo>
                    <a:pt x="140" y="356"/>
                  </a:lnTo>
                  <a:lnTo>
                    <a:pt x="132" y="360"/>
                  </a:lnTo>
                  <a:lnTo>
                    <a:pt x="124" y="366"/>
                  </a:lnTo>
                  <a:lnTo>
                    <a:pt x="124" y="366"/>
                  </a:lnTo>
                  <a:lnTo>
                    <a:pt x="120" y="368"/>
                  </a:lnTo>
                  <a:lnTo>
                    <a:pt x="118" y="372"/>
                  </a:lnTo>
                  <a:lnTo>
                    <a:pt x="116" y="376"/>
                  </a:lnTo>
                  <a:lnTo>
                    <a:pt x="116" y="380"/>
                  </a:lnTo>
                  <a:lnTo>
                    <a:pt x="116" y="380"/>
                  </a:lnTo>
                  <a:lnTo>
                    <a:pt x="120" y="384"/>
                  </a:lnTo>
                  <a:lnTo>
                    <a:pt x="122" y="388"/>
                  </a:lnTo>
                  <a:lnTo>
                    <a:pt x="126" y="388"/>
                  </a:lnTo>
                  <a:lnTo>
                    <a:pt x="132" y="388"/>
                  </a:lnTo>
                  <a:lnTo>
                    <a:pt x="132" y="388"/>
                  </a:lnTo>
                  <a:lnTo>
                    <a:pt x="128" y="388"/>
                  </a:lnTo>
                  <a:lnTo>
                    <a:pt x="128" y="388"/>
                  </a:lnTo>
                  <a:lnTo>
                    <a:pt x="142" y="388"/>
                  </a:lnTo>
                  <a:lnTo>
                    <a:pt x="158" y="388"/>
                  </a:lnTo>
                  <a:lnTo>
                    <a:pt x="172" y="384"/>
                  </a:lnTo>
                  <a:lnTo>
                    <a:pt x="186" y="380"/>
                  </a:lnTo>
                  <a:lnTo>
                    <a:pt x="198" y="374"/>
                  </a:lnTo>
                  <a:lnTo>
                    <a:pt x="212" y="366"/>
                  </a:lnTo>
                  <a:lnTo>
                    <a:pt x="224" y="358"/>
                  </a:lnTo>
                  <a:lnTo>
                    <a:pt x="234" y="346"/>
                  </a:lnTo>
                  <a:lnTo>
                    <a:pt x="234" y="346"/>
                  </a:lnTo>
                  <a:lnTo>
                    <a:pt x="236" y="342"/>
                  </a:lnTo>
                  <a:lnTo>
                    <a:pt x="238" y="338"/>
                  </a:lnTo>
                  <a:lnTo>
                    <a:pt x="236" y="334"/>
                  </a:lnTo>
                  <a:lnTo>
                    <a:pt x="234" y="330"/>
                  </a:lnTo>
                  <a:lnTo>
                    <a:pt x="234" y="330"/>
                  </a:lnTo>
                  <a:lnTo>
                    <a:pt x="230" y="326"/>
                  </a:lnTo>
                  <a:lnTo>
                    <a:pt x="224" y="326"/>
                  </a:lnTo>
                  <a:lnTo>
                    <a:pt x="220" y="326"/>
                  </a:lnTo>
                  <a:lnTo>
                    <a:pt x="216" y="330"/>
                  </a:lnTo>
                  <a:lnTo>
                    <a:pt x="216" y="330"/>
                  </a:lnTo>
                  <a:lnTo>
                    <a:pt x="206" y="338"/>
                  </a:lnTo>
                  <a:lnTo>
                    <a:pt x="196" y="346"/>
                  </a:lnTo>
                  <a:lnTo>
                    <a:pt x="184" y="352"/>
                  </a:lnTo>
                  <a:lnTo>
                    <a:pt x="172" y="358"/>
                  </a:lnTo>
                  <a:lnTo>
                    <a:pt x="172" y="358"/>
                  </a:lnTo>
                  <a:lnTo>
                    <a:pt x="180" y="348"/>
                  </a:lnTo>
                  <a:lnTo>
                    <a:pt x="186" y="336"/>
                  </a:lnTo>
                  <a:lnTo>
                    <a:pt x="190" y="324"/>
                  </a:lnTo>
                  <a:lnTo>
                    <a:pt x="192" y="312"/>
                  </a:lnTo>
                  <a:lnTo>
                    <a:pt x="192" y="312"/>
                  </a:lnTo>
                  <a:lnTo>
                    <a:pt x="194" y="300"/>
                  </a:lnTo>
                  <a:lnTo>
                    <a:pt x="194" y="288"/>
                  </a:lnTo>
                  <a:lnTo>
                    <a:pt x="194" y="288"/>
                  </a:lnTo>
                  <a:lnTo>
                    <a:pt x="192" y="282"/>
                  </a:lnTo>
                  <a:lnTo>
                    <a:pt x="190" y="278"/>
                  </a:lnTo>
                  <a:lnTo>
                    <a:pt x="184" y="276"/>
                  </a:lnTo>
                  <a:lnTo>
                    <a:pt x="180" y="276"/>
                  </a:lnTo>
                  <a:lnTo>
                    <a:pt x="180" y="276"/>
                  </a:lnTo>
                  <a:lnTo>
                    <a:pt x="180" y="276"/>
                  </a:lnTo>
                  <a:lnTo>
                    <a:pt x="180" y="276"/>
                  </a:lnTo>
                  <a:lnTo>
                    <a:pt x="176" y="276"/>
                  </a:lnTo>
                  <a:lnTo>
                    <a:pt x="176" y="276"/>
                  </a:lnTo>
                  <a:lnTo>
                    <a:pt x="146" y="272"/>
                  </a:lnTo>
                  <a:lnTo>
                    <a:pt x="116" y="262"/>
                  </a:lnTo>
                  <a:lnTo>
                    <a:pt x="90" y="250"/>
                  </a:lnTo>
                  <a:lnTo>
                    <a:pt x="68" y="236"/>
                  </a:lnTo>
                  <a:lnTo>
                    <a:pt x="58" y="226"/>
                  </a:lnTo>
                  <a:lnTo>
                    <a:pt x="50" y="218"/>
                  </a:lnTo>
                  <a:lnTo>
                    <a:pt x="42" y="208"/>
                  </a:lnTo>
                  <a:lnTo>
                    <a:pt x="36" y="196"/>
                  </a:lnTo>
                  <a:lnTo>
                    <a:pt x="32" y="186"/>
                  </a:lnTo>
                  <a:lnTo>
                    <a:pt x="28" y="174"/>
                  </a:lnTo>
                  <a:lnTo>
                    <a:pt x="26" y="162"/>
                  </a:lnTo>
                  <a:lnTo>
                    <a:pt x="24" y="150"/>
                  </a:lnTo>
                  <a:lnTo>
                    <a:pt x="24" y="150"/>
                  </a:lnTo>
                  <a:lnTo>
                    <a:pt x="26" y="138"/>
                  </a:lnTo>
                  <a:lnTo>
                    <a:pt x="28" y="124"/>
                  </a:lnTo>
                  <a:lnTo>
                    <a:pt x="32" y="112"/>
                  </a:lnTo>
                  <a:lnTo>
                    <a:pt x="38" y="102"/>
                  </a:lnTo>
                  <a:lnTo>
                    <a:pt x="44" y="90"/>
                  </a:lnTo>
                  <a:lnTo>
                    <a:pt x="52" y="80"/>
                  </a:lnTo>
                  <a:lnTo>
                    <a:pt x="62" y="70"/>
                  </a:lnTo>
                  <a:lnTo>
                    <a:pt x="72" y="62"/>
                  </a:lnTo>
                  <a:lnTo>
                    <a:pt x="84" y="54"/>
                  </a:lnTo>
                  <a:lnTo>
                    <a:pt x="98" y="46"/>
                  </a:lnTo>
                  <a:lnTo>
                    <a:pt x="112" y="40"/>
                  </a:lnTo>
                  <a:lnTo>
                    <a:pt x="126" y="34"/>
                  </a:lnTo>
                  <a:lnTo>
                    <a:pt x="140" y="30"/>
                  </a:lnTo>
                  <a:lnTo>
                    <a:pt x="156" y="28"/>
                  </a:lnTo>
                  <a:lnTo>
                    <a:pt x="172" y="26"/>
                  </a:lnTo>
                  <a:lnTo>
                    <a:pt x="190" y="24"/>
                  </a:lnTo>
                  <a:lnTo>
                    <a:pt x="190" y="24"/>
                  </a:lnTo>
                  <a:lnTo>
                    <a:pt x="214" y="26"/>
                  </a:lnTo>
                  <a:lnTo>
                    <a:pt x="238" y="30"/>
                  </a:lnTo>
                  <a:lnTo>
                    <a:pt x="260" y="36"/>
                  </a:lnTo>
                  <a:lnTo>
                    <a:pt x="282" y="46"/>
                  </a:lnTo>
                  <a:lnTo>
                    <a:pt x="300" y="56"/>
                  </a:lnTo>
                  <a:lnTo>
                    <a:pt x="316" y="70"/>
                  </a:lnTo>
                  <a:lnTo>
                    <a:pt x="330" y="86"/>
                  </a:lnTo>
                  <a:lnTo>
                    <a:pt x="342" y="102"/>
                  </a:lnTo>
                  <a:lnTo>
                    <a:pt x="342" y="102"/>
                  </a:lnTo>
                  <a:lnTo>
                    <a:pt x="346" y="106"/>
                  </a:lnTo>
                  <a:lnTo>
                    <a:pt x="350" y="108"/>
                  </a:lnTo>
                  <a:lnTo>
                    <a:pt x="354" y="108"/>
                  </a:lnTo>
                  <a:lnTo>
                    <a:pt x="358" y="106"/>
                  </a:lnTo>
                  <a:lnTo>
                    <a:pt x="358" y="106"/>
                  </a:lnTo>
                  <a:lnTo>
                    <a:pt x="362" y="104"/>
                  </a:lnTo>
                  <a:lnTo>
                    <a:pt x="364" y="100"/>
                  </a:lnTo>
                  <a:lnTo>
                    <a:pt x="366" y="94"/>
                  </a:lnTo>
                  <a:lnTo>
                    <a:pt x="364" y="90"/>
                  </a:lnTo>
                  <a:lnTo>
                    <a:pt x="364" y="90"/>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56" name="Freeform 123"/>
            <p:cNvSpPr>
              <a:spLocks noEditPoints="1"/>
            </p:cNvSpPr>
            <p:nvPr/>
          </p:nvSpPr>
          <p:spPr bwMode="auto">
            <a:xfrm>
              <a:off x="4435475" y="5187950"/>
              <a:ext cx="415925" cy="406400"/>
            </a:xfrm>
            <a:custGeom>
              <a:avLst/>
              <a:gdLst>
                <a:gd name="T0" fmla="*/ 262 w 262"/>
                <a:gd name="T1" fmla="*/ 102 h 256"/>
                <a:gd name="T2" fmla="*/ 258 w 262"/>
                <a:gd name="T3" fmla="*/ 82 h 256"/>
                <a:gd name="T4" fmla="*/ 252 w 262"/>
                <a:gd name="T5" fmla="*/ 62 h 256"/>
                <a:gd name="T6" fmla="*/ 224 w 262"/>
                <a:gd name="T7" fmla="*/ 30 h 256"/>
                <a:gd name="T8" fmla="*/ 182 w 262"/>
                <a:gd name="T9" fmla="*/ 8 h 256"/>
                <a:gd name="T10" fmla="*/ 132 w 262"/>
                <a:gd name="T11" fmla="*/ 0 h 256"/>
                <a:gd name="T12" fmla="*/ 104 w 262"/>
                <a:gd name="T13" fmla="*/ 2 h 256"/>
                <a:gd name="T14" fmla="*/ 58 w 262"/>
                <a:gd name="T15" fmla="*/ 18 h 256"/>
                <a:gd name="T16" fmla="*/ 24 w 262"/>
                <a:gd name="T17" fmla="*/ 44 h 256"/>
                <a:gd name="T18" fmla="*/ 6 w 262"/>
                <a:gd name="T19" fmla="*/ 72 h 256"/>
                <a:gd name="T20" fmla="*/ 2 w 262"/>
                <a:gd name="T21" fmla="*/ 92 h 256"/>
                <a:gd name="T22" fmla="*/ 0 w 262"/>
                <a:gd name="T23" fmla="*/ 102 h 256"/>
                <a:gd name="T24" fmla="*/ 8 w 262"/>
                <a:gd name="T25" fmla="*/ 136 h 256"/>
                <a:gd name="T26" fmla="*/ 30 w 262"/>
                <a:gd name="T27" fmla="*/ 166 h 256"/>
                <a:gd name="T28" fmla="*/ 62 w 262"/>
                <a:gd name="T29" fmla="*/ 188 h 256"/>
                <a:gd name="T30" fmla="*/ 102 w 262"/>
                <a:gd name="T31" fmla="*/ 200 h 256"/>
                <a:gd name="T32" fmla="*/ 108 w 262"/>
                <a:gd name="T33" fmla="*/ 212 h 256"/>
                <a:gd name="T34" fmla="*/ 126 w 262"/>
                <a:gd name="T35" fmla="*/ 234 h 256"/>
                <a:gd name="T36" fmla="*/ 150 w 262"/>
                <a:gd name="T37" fmla="*/ 248 h 256"/>
                <a:gd name="T38" fmla="*/ 176 w 262"/>
                <a:gd name="T39" fmla="*/ 256 h 256"/>
                <a:gd name="T40" fmla="*/ 190 w 262"/>
                <a:gd name="T41" fmla="*/ 256 h 256"/>
                <a:gd name="T42" fmla="*/ 190 w 262"/>
                <a:gd name="T43" fmla="*/ 256 h 256"/>
                <a:gd name="T44" fmla="*/ 192 w 262"/>
                <a:gd name="T45" fmla="*/ 256 h 256"/>
                <a:gd name="T46" fmla="*/ 190 w 262"/>
                <a:gd name="T47" fmla="*/ 256 h 256"/>
                <a:gd name="T48" fmla="*/ 198 w 262"/>
                <a:gd name="T49" fmla="*/ 250 h 256"/>
                <a:gd name="T50" fmla="*/ 198 w 262"/>
                <a:gd name="T51" fmla="*/ 248 h 256"/>
                <a:gd name="T52" fmla="*/ 196 w 262"/>
                <a:gd name="T53" fmla="*/ 242 h 256"/>
                <a:gd name="T54" fmla="*/ 194 w 262"/>
                <a:gd name="T55" fmla="*/ 240 h 256"/>
                <a:gd name="T56" fmla="*/ 190 w 262"/>
                <a:gd name="T57" fmla="*/ 240 h 256"/>
                <a:gd name="T58" fmla="*/ 194 w 262"/>
                <a:gd name="T59" fmla="*/ 240 h 256"/>
                <a:gd name="T60" fmla="*/ 174 w 262"/>
                <a:gd name="T61" fmla="*/ 224 h 256"/>
                <a:gd name="T62" fmla="*/ 164 w 262"/>
                <a:gd name="T63" fmla="*/ 202 h 256"/>
                <a:gd name="T64" fmla="*/ 164 w 262"/>
                <a:gd name="T65" fmla="*/ 200 h 256"/>
                <a:gd name="T66" fmla="*/ 184 w 262"/>
                <a:gd name="T67" fmla="*/ 194 h 256"/>
                <a:gd name="T68" fmla="*/ 220 w 262"/>
                <a:gd name="T69" fmla="*/ 176 h 256"/>
                <a:gd name="T70" fmla="*/ 246 w 262"/>
                <a:gd name="T71" fmla="*/ 150 h 256"/>
                <a:gd name="T72" fmla="*/ 260 w 262"/>
                <a:gd name="T73" fmla="*/ 120 h 256"/>
                <a:gd name="T74" fmla="*/ 262 w 262"/>
                <a:gd name="T75" fmla="*/ 102 h 256"/>
                <a:gd name="T76" fmla="*/ 186 w 262"/>
                <a:gd name="T77" fmla="*/ 254 h 256"/>
                <a:gd name="T78" fmla="*/ 186 w 262"/>
                <a:gd name="T79" fmla="*/ 254 h 256"/>
                <a:gd name="T80" fmla="*/ 186 w 262"/>
                <a:gd name="T81" fmla="*/ 254 h 256"/>
                <a:gd name="T82" fmla="*/ 186 w 262"/>
                <a:gd name="T83" fmla="*/ 25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 h="256">
                  <a:moveTo>
                    <a:pt x="262" y="102"/>
                  </a:moveTo>
                  <a:lnTo>
                    <a:pt x="262" y="102"/>
                  </a:lnTo>
                  <a:lnTo>
                    <a:pt x="260" y="92"/>
                  </a:lnTo>
                  <a:lnTo>
                    <a:pt x="258" y="82"/>
                  </a:lnTo>
                  <a:lnTo>
                    <a:pt x="256" y="72"/>
                  </a:lnTo>
                  <a:lnTo>
                    <a:pt x="252" y="62"/>
                  </a:lnTo>
                  <a:lnTo>
                    <a:pt x="240" y="44"/>
                  </a:lnTo>
                  <a:lnTo>
                    <a:pt x="224" y="30"/>
                  </a:lnTo>
                  <a:lnTo>
                    <a:pt x="204" y="18"/>
                  </a:lnTo>
                  <a:lnTo>
                    <a:pt x="182" y="8"/>
                  </a:lnTo>
                  <a:lnTo>
                    <a:pt x="158" y="2"/>
                  </a:lnTo>
                  <a:lnTo>
                    <a:pt x="132" y="0"/>
                  </a:lnTo>
                  <a:lnTo>
                    <a:pt x="132" y="0"/>
                  </a:lnTo>
                  <a:lnTo>
                    <a:pt x="104" y="2"/>
                  </a:lnTo>
                  <a:lnTo>
                    <a:pt x="80" y="8"/>
                  </a:lnTo>
                  <a:lnTo>
                    <a:pt x="58" y="18"/>
                  </a:lnTo>
                  <a:lnTo>
                    <a:pt x="40" y="30"/>
                  </a:lnTo>
                  <a:lnTo>
                    <a:pt x="24" y="44"/>
                  </a:lnTo>
                  <a:lnTo>
                    <a:pt x="12" y="62"/>
                  </a:lnTo>
                  <a:lnTo>
                    <a:pt x="6" y="72"/>
                  </a:lnTo>
                  <a:lnTo>
                    <a:pt x="4" y="82"/>
                  </a:lnTo>
                  <a:lnTo>
                    <a:pt x="2" y="92"/>
                  </a:lnTo>
                  <a:lnTo>
                    <a:pt x="0" y="102"/>
                  </a:lnTo>
                  <a:lnTo>
                    <a:pt x="0" y="102"/>
                  </a:lnTo>
                  <a:lnTo>
                    <a:pt x="2" y="120"/>
                  </a:lnTo>
                  <a:lnTo>
                    <a:pt x="8" y="136"/>
                  </a:lnTo>
                  <a:lnTo>
                    <a:pt x="18" y="152"/>
                  </a:lnTo>
                  <a:lnTo>
                    <a:pt x="30" y="166"/>
                  </a:lnTo>
                  <a:lnTo>
                    <a:pt x="44" y="178"/>
                  </a:lnTo>
                  <a:lnTo>
                    <a:pt x="62" y="188"/>
                  </a:lnTo>
                  <a:lnTo>
                    <a:pt x="82" y="196"/>
                  </a:lnTo>
                  <a:lnTo>
                    <a:pt x="102" y="200"/>
                  </a:lnTo>
                  <a:lnTo>
                    <a:pt x="102" y="200"/>
                  </a:lnTo>
                  <a:lnTo>
                    <a:pt x="108" y="212"/>
                  </a:lnTo>
                  <a:lnTo>
                    <a:pt x="116" y="224"/>
                  </a:lnTo>
                  <a:lnTo>
                    <a:pt x="126" y="234"/>
                  </a:lnTo>
                  <a:lnTo>
                    <a:pt x="136" y="242"/>
                  </a:lnTo>
                  <a:lnTo>
                    <a:pt x="150" y="248"/>
                  </a:lnTo>
                  <a:lnTo>
                    <a:pt x="162" y="252"/>
                  </a:lnTo>
                  <a:lnTo>
                    <a:pt x="176" y="256"/>
                  </a:lnTo>
                  <a:lnTo>
                    <a:pt x="190" y="256"/>
                  </a:lnTo>
                  <a:lnTo>
                    <a:pt x="190" y="256"/>
                  </a:lnTo>
                  <a:lnTo>
                    <a:pt x="190" y="256"/>
                  </a:lnTo>
                  <a:lnTo>
                    <a:pt x="190" y="256"/>
                  </a:lnTo>
                  <a:lnTo>
                    <a:pt x="192" y="256"/>
                  </a:lnTo>
                  <a:lnTo>
                    <a:pt x="192" y="256"/>
                  </a:lnTo>
                  <a:lnTo>
                    <a:pt x="190" y="256"/>
                  </a:lnTo>
                  <a:lnTo>
                    <a:pt x="190" y="256"/>
                  </a:lnTo>
                  <a:lnTo>
                    <a:pt x="196" y="254"/>
                  </a:lnTo>
                  <a:lnTo>
                    <a:pt x="198" y="250"/>
                  </a:lnTo>
                  <a:lnTo>
                    <a:pt x="198" y="250"/>
                  </a:lnTo>
                  <a:lnTo>
                    <a:pt x="198" y="248"/>
                  </a:lnTo>
                  <a:lnTo>
                    <a:pt x="198" y="244"/>
                  </a:lnTo>
                  <a:lnTo>
                    <a:pt x="196" y="242"/>
                  </a:lnTo>
                  <a:lnTo>
                    <a:pt x="194" y="240"/>
                  </a:lnTo>
                  <a:lnTo>
                    <a:pt x="194" y="240"/>
                  </a:lnTo>
                  <a:lnTo>
                    <a:pt x="190" y="240"/>
                  </a:lnTo>
                  <a:lnTo>
                    <a:pt x="190" y="240"/>
                  </a:lnTo>
                  <a:lnTo>
                    <a:pt x="194" y="240"/>
                  </a:lnTo>
                  <a:lnTo>
                    <a:pt x="194" y="240"/>
                  </a:lnTo>
                  <a:lnTo>
                    <a:pt x="182" y="234"/>
                  </a:lnTo>
                  <a:lnTo>
                    <a:pt x="174" y="224"/>
                  </a:lnTo>
                  <a:lnTo>
                    <a:pt x="168" y="214"/>
                  </a:lnTo>
                  <a:lnTo>
                    <a:pt x="164" y="202"/>
                  </a:lnTo>
                  <a:lnTo>
                    <a:pt x="164" y="202"/>
                  </a:lnTo>
                  <a:lnTo>
                    <a:pt x="164" y="200"/>
                  </a:lnTo>
                  <a:lnTo>
                    <a:pt x="164" y="200"/>
                  </a:lnTo>
                  <a:lnTo>
                    <a:pt x="184" y="194"/>
                  </a:lnTo>
                  <a:lnTo>
                    <a:pt x="202" y="186"/>
                  </a:lnTo>
                  <a:lnTo>
                    <a:pt x="220" y="176"/>
                  </a:lnTo>
                  <a:lnTo>
                    <a:pt x="234" y="164"/>
                  </a:lnTo>
                  <a:lnTo>
                    <a:pt x="246" y="150"/>
                  </a:lnTo>
                  <a:lnTo>
                    <a:pt x="254" y="136"/>
                  </a:lnTo>
                  <a:lnTo>
                    <a:pt x="260" y="120"/>
                  </a:lnTo>
                  <a:lnTo>
                    <a:pt x="262" y="102"/>
                  </a:lnTo>
                  <a:lnTo>
                    <a:pt x="262" y="102"/>
                  </a:lnTo>
                  <a:close/>
                  <a:moveTo>
                    <a:pt x="186" y="254"/>
                  </a:moveTo>
                  <a:lnTo>
                    <a:pt x="186" y="254"/>
                  </a:lnTo>
                  <a:lnTo>
                    <a:pt x="186" y="254"/>
                  </a:lnTo>
                  <a:lnTo>
                    <a:pt x="186" y="254"/>
                  </a:lnTo>
                  <a:lnTo>
                    <a:pt x="186" y="254"/>
                  </a:lnTo>
                  <a:lnTo>
                    <a:pt x="186" y="254"/>
                  </a:lnTo>
                  <a:lnTo>
                    <a:pt x="186" y="254"/>
                  </a:lnTo>
                  <a:lnTo>
                    <a:pt x="186" y="254"/>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grpSp>
      <p:grpSp>
        <p:nvGrpSpPr>
          <p:cNvPr id="57" name="Group 56"/>
          <p:cNvGrpSpPr/>
          <p:nvPr/>
        </p:nvGrpSpPr>
        <p:grpSpPr>
          <a:xfrm>
            <a:off x="4424460" y="5941818"/>
            <a:ext cx="548543" cy="566344"/>
            <a:chOff x="9747250" y="2711450"/>
            <a:chExt cx="762000" cy="1101725"/>
          </a:xfrm>
        </p:grpSpPr>
        <p:sp>
          <p:nvSpPr>
            <p:cNvPr id="58" name="Freeform 14"/>
            <p:cNvSpPr>
              <a:spLocks/>
            </p:cNvSpPr>
            <p:nvPr/>
          </p:nvSpPr>
          <p:spPr bwMode="auto">
            <a:xfrm>
              <a:off x="10169525" y="2898775"/>
              <a:ext cx="257175" cy="914400"/>
            </a:xfrm>
            <a:custGeom>
              <a:avLst/>
              <a:gdLst>
                <a:gd name="T0" fmla="*/ 108 w 162"/>
                <a:gd name="T1" fmla="*/ 576 h 576"/>
                <a:gd name="T2" fmla="*/ 88 w 162"/>
                <a:gd name="T3" fmla="*/ 560 h 576"/>
                <a:gd name="T4" fmla="*/ 64 w 162"/>
                <a:gd name="T5" fmla="*/ 528 h 576"/>
                <a:gd name="T6" fmla="*/ 52 w 162"/>
                <a:gd name="T7" fmla="*/ 494 h 576"/>
                <a:gd name="T8" fmla="*/ 48 w 162"/>
                <a:gd name="T9" fmla="*/ 464 h 576"/>
                <a:gd name="T10" fmla="*/ 48 w 162"/>
                <a:gd name="T11" fmla="*/ 448 h 576"/>
                <a:gd name="T12" fmla="*/ 56 w 162"/>
                <a:gd name="T13" fmla="*/ 390 h 576"/>
                <a:gd name="T14" fmla="*/ 70 w 162"/>
                <a:gd name="T15" fmla="*/ 354 h 576"/>
                <a:gd name="T16" fmla="*/ 90 w 162"/>
                <a:gd name="T17" fmla="*/ 330 h 576"/>
                <a:gd name="T18" fmla="*/ 114 w 162"/>
                <a:gd name="T19" fmla="*/ 310 h 576"/>
                <a:gd name="T20" fmla="*/ 136 w 162"/>
                <a:gd name="T21" fmla="*/ 288 h 576"/>
                <a:gd name="T22" fmla="*/ 150 w 162"/>
                <a:gd name="T23" fmla="*/ 266 h 576"/>
                <a:gd name="T24" fmla="*/ 158 w 162"/>
                <a:gd name="T25" fmla="*/ 244 h 576"/>
                <a:gd name="T26" fmla="*/ 162 w 162"/>
                <a:gd name="T27" fmla="*/ 206 h 576"/>
                <a:gd name="T28" fmla="*/ 156 w 162"/>
                <a:gd name="T29" fmla="*/ 180 h 576"/>
                <a:gd name="T30" fmla="*/ 156 w 162"/>
                <a:gd name="T31" fmla="*/ 194 h 576"/>
                <a:gd name="T32" fmla="*/ 152 w 162"/>
                <a:gd name="T33" fmla="*/ 222 h 576"/>
                <a:gd name="T34" fmla="*/ 138 w 162"/>
                <a:gd name="T35" fmla="*/ 258 h 576"/>
                <a:gd name="T36" fmla="*/ 126 w 162"/>
                <a:gd name="T37" fmla="*/ 274 h 576"/>
                <a:gd name="T38" fmla="*/ 108 w 162"/>
                <a:gd name="T39" fmla="*/ 288 h 576"/>
                <a:gd name="T40" fmla="*/ 56 w 162"/>
                <a:gd name="T41" fmla="*/ 322 h 576"/>
                <a:gd name="T42" fmla="*/ 44 w 162"/>
                <a:gd name="T43" fmla="*/ 328 h 576"/>
                <a:gd name="T44" fmla="*/ 32 w 162"/>
                <a:gd name="T45" fmla="*/ 282 h 576"/>
                <a:gd name="T46" fmla="*/ 28 w 162"/>
                <a:gd name="T47" fmla="*/ 242 h 576"/>
                <a:gd name="T48" fmla="*/ 32 w 162"/>
                <a:gd name="T49" fmla="*/ 216 h 576"/>
                <a:gd name="T50" fmla="*/ 34 w 162"/>
                <a:gd name="T51" fmla="*/ 208 h 576"/>
                <a:gd name="T52" fmla="*/ 56 w 162"/>
                <a:gd name="T53" fmla="*/ 180 h 576"/>
                <a:gd name="T54" fmla="*/ 100 w 162"/>
                <a:gd name="T55" fmla="*/ 134 h 576"/>
                <a:gd name="T56" fmla="*/ 110 w 162"/>
                <a:gd name="T57" fmla="*/ 126 h 576"/>
                <a:gd name="T58" fmla="*/ 58 w 162"/>
                <a:gd name="T59" fmla="*/ 164 h 576"/>
                <a:gd name="T60" fmla="*/ 34 w 162"/>
                <a:gd name="T61" fmla="*/ 188 h 576"/>
                <a:gd name="T62" fmla="*/ 14 w 162"/>
                <a:gd name="T63" fmla="*/ 212 h 576"/>
                <a:gd name="T64" fmla="*/ 14 w 162"/>
                <a:gd name="T65" fmla="*/ 214 h 576"/>
                <a:gd name="T66" fmla="*/ 0 w 162"/>
                <a:gd name="T67" fmla="*/ 574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 h="576">
                  <a:moveTo>
                    <a:pt x="108" y="576"/>
                  </a:moveTo>
                  <a:lnTo>
                    <a:pt x="108" y="576"/>
                  </a:lnTo>
                  <a:lnTo>
                    <a:pt x="98" y="570"/>
                  </a:lnTo>
                  <a:lnTo>
                    <a:pt x="88" y="560"/>
                  </a:lnTo>
                  <a:lnTo>
                    <a:pt x="76" y="546"/>
                  </a:lnTo>
                  <a:lnTo>
                    <a:pt x="64" y="528"/>
                  </a:lnTo>
                  <a:lnTo>
                    <a:pt x="56" y="506"/>
                  </a:lnTo>
                  <a:lnTo>
                    <a:pt x="52" y="494"/>
                  </a:lnTo>
                  <a:lnTo>
                    <a:pt x="50" y="480"/>
                  </a:lnTo>
                  <a:lnTo>
                    <a:pt x="48" y="464"/>
                  </a:lnTo>
                  <a:lnTo>
                    <a:pt x="48" y="448"/>
                  </a:lnTo>
                  <a:lnTo>
                    <a:pt x="48" y="448"/>
                  </a:lnTo>
                  <a:lnTo>
                    <a:pt x="50" y="416"/>
                  </a:lnTo>
                  <a:lnTo>
                    <a:pt x="56" y="390"/>
                  </a:lnTo>
                  <a:lnTo>
                    <a:pt x="62" y="370"/>
                  </a:lnTo>
                  <a:lnTo>
                    <a:pt x="70" y="354"/>
                  </a:lnTo>
                  <a:lnTo>
                    <a:pt x="80" y="340"/>
                  </a:lnTo>
                  <a:lnTo>
                    <a:pt x="90" y="330"/>
                  </a:lnTo>
                  <a:lnTo>
                    <a:pt x="114" y="310"/>
                  </a:lnTo>
                  <a:lnTo>
                    <a:pt x="114" y="310"/>
                  </a:lnTo>
                  <a:lnTo>
                    <a:pt x="126" y="300"/>
                  </a:lnTo>
                  <a:lnTo>
                    <a:pt x="136" y="288"/>
                  </a:lnTo>
                  <a:lnTo>
                    <a:pt x="144" y="278"/>
                  </a:lnTo>
                  <a:lnTo>
                    <a:pt x="150" y="266"/>
                  </a:lnTo>
                  <a:lnTo>
                    <a:pt x="154" y="256"/>
                  </a:lnTo>
                  <a:lnTo>
                    <a:pt x="158" y="244"/>
                  </a:lnTo>
                  <a:lnTo>
                    <a:pt x="162" y="224"/>
                  </a:lnTo>
                  <a:lnTo>
                    <a:pt x="162" y="206"/>
                  </a:lnTo>
                  <a:lnTo>
                    <a:pt x="160" y="194"/>
                  </a:lnTo>
                  <a:lnTo>
                    <a:pt x="156" y="180"/>
                  </a:lnTo>
                  <a:lnTo>
                    <a:pt x="156" y="180"/>
                  </a:lnTo>
                  <a:lnTo>
                    <a:pt x="156" y="194"/>
                  </a:lnTo>
                  <a:lnTo>
                    <a:pt x="156" y="206"/>
                  </a:lnTo>
                  <a:lnTo>
                    <a:pt x="152" y="222"/>
                  </a:lnTo>
                  <a:lnTo>
                    <a:pt x="148" y="240"/>
                  </a:lnTo>
                  <a:lnTo>
                    <a:pt x="138" y="258"/>
                  </a:lnTo>
                  <a:lnTo>
                    <a:pt x="134" y="266"/>
                  </a:lnTo>
                  <a:lnTo>
                    <a:pt x="126" y="274"/>
                  </a:lnTo>
                  <a:lnTo>
                    <a:pt x="118" y="282"/>
                  </a:lnTo>
                  <a:lnTo>
                    <a:pt x="108" y="288"/>
                  </a:lnTo>
                  <a:lnTo>
                    <a:pt x="108" y="288"/>
                  </a:lnTo>
                  <a:lnTo>
                    <a:pt x="56" y="322"/>
                  </a:lnTo>
                  <a:lnTo>
                    <a:pt x="44" y="328"/>
                  </a:lnTo>
                  <a:lnTo>
                    <a:pt x="44" y="328"/>
                  </a:lnTo>
                  <a:lnTo>
                    <a:pt x="40" y="314"/>
                  </a:lnTo>
                  <a:lnTo>
                    <a:pt x="32" y="282"/>
                  </a:lnTo>
                  <a:lnTo>
                    <a:pt x="28" y="262"/>
                  </a:lnTo>
                  <a:lnTo>
                    <a:pt x="28" y="242"/>
                  </a:lnTo>
                  <a:lnTo>
                    <a:pt x="30" y="224"/>
                  </a:lnTo>
                  <a:lnTo>
                    <a:pt x="32" y="216"/>
                  </a:lnTo>
                  <a:lnTo>
                    <a:pt x="34" y="208"/>
                  </a:lnTo>
                  <a:lnTo>
                    <a:pt x="34" y="208"/>
                  </a:lnTo>
                  <a:lnTo>
                    <a:pt x="44" y="194"/>
                  </a:lnTo>
                  <a:lnTo>
                    <a:pt x="56" y="180"/>
                  </a:lnTo>
                  <a:lnTo>
                    <a:pt x="80" y="152"/>
                  </a:lnTo>
                  <a:lnTo>
                    <a:pt x="100" y="134"/>
                  </a:lnTo>
                  <a:lnTo>
                    <a:pt x="110" y="126"/>
                  </a:lnTo>
                  <a:lnTo>
                    <a:pt x="110" y="126"/>
                  </a:lnTo>
                  <a:lnTo>
                    <a:pt x="84" y="144"/>
                  </a:lnTo>
                  <a:lnTo>
                    <a:pt x="58" y="164"/>
                  </a:lnTo>
                  <a:lnTo>
                    <a:pt x="34" y="188"/>
                  </a:lnTo>
                  <a:lnTo>
                    <a:pt x="34" y="188"/>
                  </a:lnTo>
                  <a:lnTo>
                    <a:pt x="18" y="204"/>
                  </a:lnTo>
                  <a:lnTo>
                    <a:pt x="14" y="212"/>
                  </a:lnTo>
                  <a:lnTo>
                    <a:pt x="12" y="214"/>
                  </a:lnTo>
                  <a:lnTo>
                    <a:pt x="14" y="214"/>
                  </a:lnTo>
                  <a:lnTo>
                    <a:pt x="0" y="0"/>
                  </a:lnTo>
                  <a:lnTo>
                    <a:pt x="0" y="574"/>
                  </a:lnTo>
                  <a:lnTo>
                    <a:pt x="108" y="576"/>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59" name="Freeform 15"/>
            <p:cNvSpPr>
              <a:spLocks/>
            </p:cNvSpPr>
            <p:nvPr/>
          </p:nvSpPr>
          <p:spPr bwMode="auto">
            <a:xfrm>
              <a:off x="9982200" y="3343275"/>
              <a:ext cx="133350" cy="53975"/>
            </a:xfrm>
            <a:custGeom>
              <a:avLst/>
              <a:gdLst>
                <a:gd name="T0" fmla="*/ 0 w 84"/>
                <a:gd name="T1" fmla="*/ 0 h 34"/>
                <a:gd name="T2" fmla="*/ 0 w 84"/>
                <a:gd name="T3" fmla="*/ 0 h 34"/>
                <a:gd name="T4" fmla="*/ 10 w 84"/>
                <a:gd name="T5" fmla="*/ 8 h 34"/>
                <a:gd name="T6" fmla="*/ 10 w 84"/>
                <a:gd name="T7" fmla="*/ 8 h 34"/>
                <a:gd name="T8" fmla="*/ 30 w 84"/>
                <a:gd name="T9" fmla="*/ 22 h 34"/>
                <a:gd name="T10" fmla="*/ 30 w 84"/>
                <a:gd name="T11" fmla="*/ 22 h 34"/>
                <a:gd name="T12" fmla="*/ 58 w 84"/>
                <a:gd name="T13" fmla="*/ 26 h 34"/>
                <a:gd name="T14" fmla="*/ 80 w 84"/>
                <a:gd name="T15" fmla="*/ 34 h 34"/>
                <a:gd name="T16" fmla="*/ 80 w 84"/>
                <a:gd name="T17" fmla="*/ 34 h 34"/>
                <a:gd name="T18" fmla="*/ 84 w 84"/>
                <a:gd name="T19" fmla="*/ 22 h 34"/>
                <a:gd name="T20" fmla="*/ 84 w 84"/>
                <a:gd name="T21" fmla="*/ 22 h 34"/>
                <a:gd name="T22" fmla="*/ 70 w 84"/>
                <a:gd name="T23" fmla="*/ 16 h 34"/>
                <a:gd name="T24" fmla="*/ 56 w 84"/>
                <a:gd name="T25" fmla="*/ 10 h 34"/>
                <a:gd name="T26" fmla="*/ 38 w 84"/>
                <a:gd name="T27" fmla="*/ 4 h 34"/>
                <a:gd name="T28" fmla="*/ 18 w 84"/>
                <a:gd name="T29" fmla="*/ 2 h 34"/>
                <a:gd name="T30" fmla="*/ 18 w 84"/>
                <a:gd name="T31" fmla="*/ 2 h 34"/>
                <a:gd name="T32" fmla="*/ 0 w 84"/>
                <a:gd name="T33" fmla="*/ 0 h 34"/>
                <a:gd name="T34" fmla="*/ 0 w 84"/>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34">
                  <a:moveTo>
                    <a:pt x="0" y="0"/>
                  </a:moveTo>
                  <a:lnTo>
                    <a:pt x="0" y="0"/>
                  </a:lnTo>
                  <a:lnTo>
                    <a:pt x="10" y="8"/>
                  </a:lnTo>
                  <a:lnTo>
                    <a:pt x="10" y="8"/>
                  </a:lnTo>
                  <a:lnTo>
                    <a:pt x="30" y="22"/>
                  </a:lnTo>
                  <a:lnTo>
                    <a:pt x="30" y="22"/>
                  </a:lnTo>
                  <a:lnTo>
                    <a:pt x="58" y="26"/>
                  </a:lnTo>
                  <a:lnTo>
                    <a:pt x="80" y="34"/>
                  </a:lnTo>
                  <a:lnTo>
                    <a:pt x="80" y="34"/>
                  </a:lnTo>
                  <a:lnTo>
                    <a:pt x="84" y="22"/>
                  </a:lnTo>
                  <a:lnTo>
                    <a:pt x="84" y="22"/>
                  </a:lnTo>
                  <a:lnTo>
                    <a:pt x="70" y="16"/>
                  </a:lnTo>
                  <a:lnTo>
                    <a:pt x="56" y="10"/>
                  </a:lnTo>
                  <a:lnTo>
                    <a:pt x="38" y="4"/>
                  </a:lnTo>
                  <a:lnTo>
                    <a:pt x="18" y="2"/>
                  </a:lnTo>
                  <a:lnTo>
                    <a:pt x="18" y="2"/>
                  </a:lnTo>
                  <a:lnTo>
                    <a:pt x="0" y="0"/>
                  </a:lnTo>
                  <a:lnTo>
                    <a:pt x="0" y="0"/>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60" name="Freeform 16"/>
            <p:cNvSpPr>
              <a:spLocks/>
            </p:cNvSpPr>
            <p:nvPr/>
          </p:nvSpPr>
          <p:spPr bwMode="auto">
            <a:xfrm>
              <a:off x="9747250" y="2835275"/>
              <a:ext cx="228600" cy="581025"/>
            </a:xfrm>
            <a:custGeom>
              <a:avLst/>
              <a:gdLst>
                <a:gd name="T0" fmla="*/ 126 w 144"/>
                <a:gd name="T1" fmla="*/ 322 h 366"/>
                <a:gd name="T2" fmla="*/ 126 w 144"/>
                <a:gd name="T3" fmla="*/ 322 h 366"/>
                <a:gd name="T4" fmla="*/ 106 w 144"/>
                <a:gd name="T5" fmla="*/ 324 h 366"/>
                <a:gd name="T6" fmla="*/ 88 w 144"/>
                <a:gd name="T7" fmla="*/ 326 h 366"/>
                <a:gd name="T8" fmla="*/ 52 w 144"/>
                <a:gd name="T9" fmla="*/ 336 h 366"/>
                <a:gd name="T10" fmla="*/ 20 w 144"/>
                <a:gd name="T11" fmla="*/ 346 h 366"/>
                <a:gd name="T12" fmla="*/ 24 w 144"/>
                <a:gd name="T13" fmla="*/ 14 h 366"/>
                <a:gd name="T14" fmla="*/ 8 w 144"/>
                <a:gd name="T15" fmla="*/ 0 h 366"/>
                <a:gd name="T16" fmla="*/ 0 w 144"/>
                <a:gd name="T17" fmla="*/ 366 h 366"/>
                <a:gd name="T18" fmla="*/ 0 w 144"/>
                <a:gd name="T19" fmla="*/ 366 h 366"/>
                <a:gd name="T20" fmla="*/ 12 w 144"/>
                <a:gd name="T21" fmla="*/ 362 h 366"/>
                <a:gd name="T22" fmla="*/ 46 w 144"/>
                <a:gd name="T23" fmla="*/ 354 h 366"/>
                <a:gd name="T24" fmla="*/ 92 w 144"/>
                <a:gd name="T25" fmla="*/ 346 h 366"/>
                <a:gd name="T26" fmla="*/ 118 w 144"/>
                <a:gd name="T27" fmla="*/ 342 h 366"/>
                <a:gd name="T28" fmla="*/ 144 w 144"/>
                <a:gd name="T29" fmla="*/ 340 h 366"/>
                <a:gd name="T30" fmla="*/ 144 w 144"/>
                <a:gd name="T31" fmla="*/ 340 h 366"/>
                <a:gd name="T32" fmla="*/ 134 w 144"/>
                <a:gd name="T33" fmla="*/ 330 h 366"/>
                <a:gd name="T34" fmla="*/ 126 w 144"/>
                <a:gd name="T35" fmla="*/ 322 h 366"/>
                <a:gd name="T36" fmla="*/ 126 w 144"/>
                <a:gd name="T37" fmla="*/ 322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366">
                  <a:moveTo>
                    <a:pt x="126" y="322"/>
                  </a:moveTo>
                  <a:lnTo>
                    <a:pt x="126" y="322"/>
                  </a:lnTo>
                  <a:lnTo>
                    <a:pt x="106" y="324"/>
                  </a:lnTo>
                  <a:lnTo>
                    <a:pt x="88" y="326"/>
                  </a:lnTo>
                  <a:lnTo>
                    <a:pt x="52" y="336"/>
                  </a:lnTo>
                  <a:lnTo>
                    <a:pt x="20" y="346"/>
                  </a:lnTo>
                  <a:lnTo>
                    <a:pt x="24" y="14"/>
                  </a:lnTo>
                  <a:lnTo>
                    <a:pt x="8" y="0"/>
                  </a:lnTo>
                  <a:lnTo>
                    <a:pt x="0" y="366"/>
                  </a:lnTo>
                  <a:lnTo>
                    <a:pt x="0" y="366"/>
                  </a:lnTo>
                  <a:lnTo>
                    <a:pt x="12" y="362"/>
                  </a:lnTo>
                  <a:lnTo>
                    <a:pt x="46" y="354"/>
                  </a:lnTo>
                  <a:lnTo>
                    <a:pt x="92" y="346"/>
                  </a:lnTo>
                  <a:lnTo>
                    <a:pt x="118" y="342"/>
                  </a:lnTo>
                  <a:lnTo>
                    <a:pt x="144" y="340"/>
                  </a:lnTo>
                  <a:lnTo>
                    <a:pt x="144" y="340"/>
                  </a:lnTo>
                  <a:lnTo>
                    <a:pt x="134" y="330"/>
                  </a:lnTo>
                  <a:lnTo>
                    <a:pt x="126" y="322"/>
                  </a:lnTo>
                  <a:lnTo>
                    <a:pt x="126" y="322"/>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61" name="Freeform 17"/>
            <p:cNvSpPr>
              <a:spLocks/>
            </p:cNvSpPr>
            <p:nvPr/>
          </p:nvSpPr>
          <p:spPr bwMode="auto">
            <a:xfrm>
              <a:off x="9963150" y="3324225"/>
              <a:ext cx="155575" cy="53975"/>
            </a:xfrm>
            <a:custGeom>
              <a:avLst/>
              <a:gdLst>
                <a:gd name="T0" fmla="*/ 0 w 98"/>
                <a:gd name="T1" fmla="*/ 0 h 34"/>
                <a:gd name="T2" fmla="*/ 0 w 98"/>
                <a:gd name="T3" fmla="*/ 0 h 34"/>
                <a:gd name="T4" fmla="*/ 12 w 98"/>
                <a:gd name="T5" fmla="*/ 12 h 34"/>
                <a:gd name="T6" fmla="*/ 12 w 98"/>
                <a:gd name="T7" fmla="*/ 12 h 34"/>
                <a:gd name="T8" fmla="*/ 30 w 98"/>
                <a:gd name="T9" fmla="*/ 14 h 34"/>
                <a:gd name="T10" fmla="*/ 30 w 98"/>
                <a:gd name="T11" fmla="*/ 14 h 34"/>
                <a:gd name="T12" fmla="*/ 50 w 98"/>
                <a:gd name="T13" fmla="*/ 16 h 34"/>
                <a:gd name="T14" fmla="*/ 68 w 98"/>
                <a:gd name="T15" fmla="*/ 22 h 34"/>
                <a:gd name="T16" fmla="*/ 82 w 98"/>
                <a:gd name="T17" fmla="*/ 28 h 34"/>
                <a:gd name="T18" fmla="*/ 96 w 98"/>
                <a:gd name="T19" fmla="*/ 34 h 34"/>
                <a:gd name="T20" fmla="*/ 96 w 98"/>
                <a:gd name="T21" fmla="*/ 34 h 34"/>
                <a:gd name="T22" fmla="*/ 98 w 98"/>
                <a:gd name="T23" fmla="*/ 26 h 34"/>
                <a:gd name="T24" fmla="*/ 98 w 98"/>
                <a:gd name="T25" fmla="*/ 26 h 34"/>
                <a:gd name="T26" fmla="*/ 84 w 98"/>
                <a:gd name="T27" fmla="*/ 18 h 34"/>
                <a:gd name="T28" fmla="*/ 66 w 98"/>
                <a:gd name="T29" fmla="*/ 10 h 34"/>
                <a:gd name="T30" fmla="*/ 46 w 98"/>
                <a:gd name="T31" fmla="*/ 2 h 34"/>
                <a:gd name="T32" fmla="*/ 22 w 98"/>
                <a:gd name="T33" fmla="*/ 0 h 34"/>
                <a:gd name="T34" fmla="*/ 22 w 98"/>
                <a:gd name="T35" fmla="*/ 0 h 34"/>
                <a:gd name="T36" fmla="*/ 0 w 98"/>
                <a:gd name="T37" fmla="*/ 0 h 34"/>
                <a:gd name="T38" fmla="*/ 0 w 98"/>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34">
                  <a:moveTo>
                    <a:pt x="0" y="0"/>
                  </a:moveTo>
                  <a:lnTo>
                    <a:pt x="0" y="0"/>
                  </a:lnTo>
                  <a:lnTo>
                    <a:pt x="12" y="12"/>
                  </a:lnTo>
                  <a:lnTo>
                    <a:pt x="12" y="12"/>
                  </a:lnTo>
                  <a:lnTo>
                    <a:pt x="30" y="14"/>
                  </a:lnTo>
                  <a:lnTo>
                    <a:pt x="30" y="14"/>
                  </a:lnTo>
                  <a:lnTo>
                    <a:pt x="50" y="16"/>
                  </a:lnTo>
                  <a:lnTo>
                    <a:pt x="68" y="22"/>
                  </a:lnTo>
                  <a:lnTo>
                    <a:pt x="82" y="28"/>
                  </a:lnTo>
                  <a:lnTo>
                    <a:pt x="96" y="34"/>
                  </a:lnTo>
                  <a:lnTo>
                    <a:pt x="96" y="34"/>
                  </a:lnTo>
                  <a:lnTo>
                    <a:pt x="98" y="26"/>
                  </a:lnTo>
                  <a:lnTo>
                    <a:pt x="98" y="26"/>
                  </a:lnTo>
                  <a:lnTo>
                    <a:pt x="84" y="18"/>
                  </a:lnTo>
                  <a:lnTo>
                    <a:pt x="66" y="10"/>
                  </a:lnTo>
                  <a:lnTo>
                    <a:pt x="46" y="2"/>
                  </a:lnTo>
                  <a:lnTo>
                    <a:pt x="22" y="0"/>
                  </a:lnTo>
                  <a:lnTo>
                    <a:pt x="22"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62" name="Freeform 18"/>
            <p:cNvSpPr>
              <a:spLocks/>
            </p:cNvSpPr>
            <p:nvPr/>
          </p:nvSpPr>
          <p:spPr bwMode="auto">
            <a:xfrm>
              <a:off x="9779000" y="2844800"/>
              <a:ext cx="168275" cy="539750"/>
            </a:xfrm>
            <a:custGeom>
              <a:avLst/>
              <a:gdLst>
                <a:gd name="T0" fmla="*/ 106 w 106"/>
                <a:gd name="T1" fmla="*/ 316 h 340"/>
                <a:gd name="T2" fmla="*/ 106 w 106"/>
                <a:gd name="T3" fmla="*/ 316 h 340"/>
                <a:gd name="T4" fmla="*/ 98 w 106"/>
                <a:gd name="T5" fmla="*/ 302 h 340"/>
                <a:gd name="T6" fmla="*/ 98 w 106"/>
                <a:gd name="T7" fmla="*/ 302 h 340"/>
                <a:gd name="T8" fmla="*/ 80 w 106"/>
                <a:gd name="T9" fmla="*/ 304 h 340"/>
                <a:gd name="T10" fmla="*/ 62 w 106"/>
                <a:gd name="T11" fmla="*/ 308 h 340"/>
                <a:gd name="T12" fmla="*/ 34 w 106"/>
                <a:gd name="T13" fmla="*/ 318 h 340"/>
                <a:gd name="T14" fmla="*/ 16 w 106"/>
                <a:gd name="T15" fmla="*/ 326 h 340"/>
                <a:gd name="T16" fmla="*/ 8 w 106"/>
                <a:gd name="T17" fmla="*/ 328 h 340"/>
                <a:gd name="T18" fmla="*/ 12 w 106"/>
                <a:gd name="T19" fmla="*/ 0 h 340"/>
                <a:gd name="T20" fmla="*/ 4 w 106"/>
                <a:gd name="T21" fmla="*/ 6 h 340"/>
                <a:gd name="T22" fmla="*/ 4 w 106"/>
                <a:gd name="T23" fmla="*/ 8 h 340"/>
                <a:gd name="T24" fmla="*/ 0 w 106"/>
                <a:gd name="T25" fmla="*/ 340 h 340"/>
                <a:gd name="T26" fmla="*/ 0 w 106"/>
                <a:gd name="T27" fmla="*/ 340 h 340"/>
                <a:gd name="T28" fmla="*/ 32 w 106"/>
                <a:gd name="T29" fmla="*/ 330 h 340"/>
                <a:gd name="T30" fmla="*/ 68 w 106"/>
                <a:gd name="T31" fmla="*/ 320 h 340"/>
                <a:gd name="T32" fmla="*/ 86 w 106"/>
                <a:gd name="T33" fmla="*/ 318 h 340"/>
                <a:gd name="T34" fmla="*/ 106 w 106"/>
                <a:gd name="T35" fmla="*/ 316 h 340"/>
                <a:gd name="T36" fmla="*/ 106 w 106"/>
                <a:gd name="T37" fmla="*/ 316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340">
                  <a:moveTo>
                    <a:pt x="106" y="316"/>
                  </a:moveTo>
                  <a:lnTo>
                    <a:pt x="106" y="316"/>
                  </a:lnTo>
                  <a:lnTo>
                    <a:pt x="98" y="302"/>
                  </a:lnTo>
                  <a:lnTo>
                    <a:pt x="98" y="302"/>
                  </a:lnTo>
                  <a:lnTo>
                    <a:pt x="80" y="304"/>
                  </a:lnTo>
                  <a:lnTo>
                    <a:pt x="62" y="308"/>
                  </a:lnTo>
                  <a:lnTo>
                    <a:pt x="34" y="318"/>
                  </a:lnTo>
                  <a:lnTo>
                    <a:pt x="16" y="326"/>
                  </a:lnTo>
                  <a:lnTo>
                    <a:pt x="8" y="328"/>
                  </a:lnTo>
                  <a:lnTo>
                    <a:pt x="12" y="0"/>
                  </a:lnTo>
                  <a:lnTo>
                    <a:pt x="4" y="6"/>
                  </a:lnTo>
                  <a:lnTo>
                    <a:pt x="4" y="8"/>
                  </a:lnTo>
                  <a:lnTo>
                    <a:pt x="0" y="340"/>
                  </a:lnTo>
                  <a:lnTo>
                    <a:pt x="0" y="340"/>
                  </a:lnTo>
                  <a:lnTo>
                    <a:pt x="32" y="330"/>
                  </a:lnTo>
                  <a:lnTo>
                    <a:pt x="68" y="320"/>
                  </a:lnTo>
                  <a:lnTo>
                    <a:pt x="86" y="318"/>
                  </a:lnTo>
                  <a:lnTo>
                    <a:pt x="106" y="316"/>
                  </a:lnTo>
                  <a:lnTo>
                    <a:pt x="106" y="3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63" name="Freeform 19"/>
            <p:cNvSpPr>
              <a:spLocks/>
            </p:cNvSpPr>
            <p:nvPr/>
          </p:nvSpPr>
          <p:spPr bwMode="auto">
            <a:xfrm>
              <a:off x="9791700" y="2711450"/>
              <a:ext cx="381000" cy="654050"/>
            </a:xfrm>
            <a:custGeom>
              <a:avLst/>
              <a:gdLst>
                <a:gd name="T0" fmla="*/ 0 w 240"/>
                <a:gd name="T1" fmla="*/ 412 h 412"/>
                <a:gd name="T2" fmla="*/ 26 w 240"/>
                <a:gd name="T3" fmla="*/ 402 h 412"/>
                <a:gd name="T4" fmla="*/ 72 w 240"/>
                <a:gd name="T5" fmla="*/ 388 h 412"/>
                <a:gd name="T6" fmla="*/ 90 w 240"/>
                <a:gd name="T7" fmla="*/ 386 h 412"/>
                <a:gd name="T8" fmla="*/ 80 w 240"/>
                <a:gd name="T9" fmla="*/ 354 h 412"/>
                <a:gd name="T10" fmla="*/ 78 w 240"/>
                <a:gd name="T11" fmla="*/ 326 h 412"/>
                <a:gd name="T12" fmla="*/ 82 w 240"/>
                <a:gd name="T13" fmla="*/ 298 h 412"/>
                <a:gd name="T14" fmla="*/ 82 w 240"/>
                <a:gd name="T15" fmla="*/ 308 h 412"/>
                <a:gd name="T16" fmla="*/ 88 w 240"/>
                <a:gd name="T17" fmla="*/ 342 h 412"/>
                <a:gd name="T18" fmla="*/ 98 w 240"/>
                <a:gd name="T19" fmla="*/ 370 h 412"/>
                <a:gd name="T20" fmla="*/ 108 w 240"/>
                <a:gd name="T21" fmla="*/ 386 h 412"/>
                <a:gd name="T22" fmla="*/ 130 w 240"/>
                <a:gd name="T23" fmla="*/ 386 h 412"/>
                <a:gd name="T24" fmla="*/ 174 w 240"/>
                <a:gd name="T25" fmla="*/ 396 h 412"/>
                <a:gd name="T26" fmla="*/ 206 w 240"/>
                <a:gd name="T27" fmla="*/ 412 h 412"/>
                <a:gd name="T28" fmla="*/ 210 w 240"/>
                <a:gd name="T29" fmla="*/ 390 h 412"/>
                <a:gd name="T30" fmla="*/ 212 w 240"/>
                <a:gd name="T31" fmla="*/ 346 h 412"/>
                <a:gd name="T32" fmla="*/ 204 w 240"/>
                <a:gd name="T33" fmla="*/ 326 h 412"/>
                <a:gd name="T34" fmla="*/ 196 w 240"/>
                <a:gd name="T35" fmla="*/ 312 h 412"/>
                <a:gd name="T36" fmla="*/ 160 w 240"/>
                <a:gd name="T37" fmla="*/ 270 h 412"/>
                <a:gd name="T38" fmla="*/ 130 w 240"/>
                <a:gd name="T39" fmla="*/ 244 h 412"/>
                <a:gd name="T40" fmla="*/ 156 w 240"/>
                <a:gd name="T41" fmla="*/ 262 h 412"/>
                <a:gd name="T42" fmla="*/ 206 w 240"/>
                <a:gd name="T43" fmla="*/ 306 h 412"/>
                <a:gd name="T44" fmla="*/ 220 w 240"/>
                <a:gd name="T45" fmla="*/ 322 h 412"/>
                <a:gd name="T46" fmla="*/ 240 w 240"/>
                <a:gd name="T47" fmla="*/ 118 h 412"/>
                <a:gd name="T48" fmla="*/ 240 w 240"/>
                <a:gd name="T49" fmla="*/ 112 h 412"/>
                <a:gd name="T50" fmla="*/ 234 w 240"/>
                <a:gd name="T51" fmla="*/ 104 h 412"/>
                <a:gd name="T52" fmla="*/ 218 w 240"/>
                <a:gd name="T53" fmla="*/ 84 h 412"/>
                <a:gd name="T54" fmla="*/ 190 w 240"/>
                <a:gd name="T55" fmla="*/ 64 h 412"/>
                <a:gd name="T56" fmla="*/ 158 w 240"/>
                <a:gd name="T57" fmla="*/ 54 h 412"/>
                <a:gd name="T58" fmla="*/ 146 w 240"/>
                <a:gd name="T59" fmla="*/ 54 h 412"/>
                <a:gd name="T60" fmla="*/ 76 w 240"/>
                <a:gd name="T61" fmla="*/ 42 h 412"/>
                <a:gd name="T62" fmla="*/ 34 w 240"/>
                <a:gd name="T63" fmla="*/ 24 h 412"/>
                <a:gd name="T64" fmla="*/ 12 w 240"/>
                <a:gd name="T65" fmla="*/ 8 h 412"/>
                <a:gd name="T66" fmla="*/ 4 w 240"/>
                <a:gd name="T67" fmla="*/ 8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0" h="412">
                  <a:moveTo>
                    <a:pt x="0" y="412"/>
                  </a:moveTo>
                  <a:lnTo>
                    <a:pt x="0" y="412"/>
                  </a:lnTo>
                  <a:lnTo>
                    <a:pt x="8" y="410"/>
                  </a:lnTo>
                  <a:lnTo>
                    <a:pt x="26" y="402"/>
                  </a:lnTo>
                  <a:lnTo>
                    <a:pt x="54" y="392"/>
                  </a:lnTo>
                  <a:lnTo>
                    <a:pt x="72" y="388"/>
                  </a:lnTo>
                  <a:lnTo>
                    <a:pt x="90" y="386"/>
                  </a:lnTo>
                  <a:lnTo>
                    <a:pt x="90" y="386"/>
                  </a:lnTo>
                  <a:lnTo>
                    <a:pt x="84" y="370"/>
                  </a:lnTo>
                  <a:lnTo>
                    <a:pt x="80" y="354"/>
                  </a:lnTo>
                  <a:lnTo>
                    <a:pt x="78" y="338"/>
                  </a:lnTo>
                  <a:lnTo>
                    <a:pt x="78" y="326"/>
                  </a:lnTo>
                  <a:lnTo>
                    <a:pt x="80" y="306"/>
                  </a:lnTo>
                  <a:lnTo>
                    <a:pt x="82" y="298"/>
                  </a:lnTo>
                  <a:lnTo>
                    <a:pt x="82" y="298"/>
                  </a:lnTo>
                  <a:lnTo>
                    <a:pt x="82" y="308"/>
                  </a:lnTo>
                  <a:lnTo>
                    <a:pt x="84" y="328"/>
                  </a:lnTo>
                  <a:lnTo>
                    <a:pt x="88" y="342"/>
                  </a:lnTo>
                  <a:lnTo>
                    <a:pt x="92" y="356"/>
                  </a:lnTo>
                  <a:lnTo>
                    <a:pt x="98" y="370"/>
                  </a:lnTo>
                  <a:lnTo>
                    <a:pt x="108" y="386"/>
                  </a:lnTo>
                  <a:lnTo>
                    <a:pt x="108" y="386"/>
                  </a:lnTo>
                  <a:lnTo>
                    <a:pt x="130" y="386"/>
                  </a:lnTo>
                  <a:lnTo>
                    <a:pt x="130" y="386"/>
                  </a:lnTo>
                  <a:lnTo>
                    <a:pt x="154" y="388"/>
                  </a:lnTo>
                  <a:lnTo>
                    <a:pt x="174" y="396"/>
                  </a:lnTo>
                  <a:lnTo>
                    <a:pt x="192" y="404"/>
                  </a:lnTo>
                  <a:lnTo>
                    <a:pt x="206" y="412"/>
                  </a:lnTo>
                  <a:lnTo>
                    <a:pt x="206" y="412"/>
                  </a:lnTo>
                  <a:lnTo>
                    <a:pt x="210" y="390"/>
                  </a:lnTo>
                  <a:lnTo>
                    <a:pt x="212" y="368"/>
                  </a:lnTo>
                  <a:lnTo>
                    <a:pt x="212" y="346"/>
                  </a:lnTo>
                  <a:lnTo>
                    <a:pt x="208" y="334"/>
                  </a:lnTo>
                  <a:lnTo>
                    <a:pt x="204" y="326"/>
                  </a:lnTo>
                  <a:lnTo>
                    <a:pt x="204" y="326"/>
                  </a:lnTo>
                  <a:lnTo>
                    <a:pt x="196" y="312"/>
                  </a:lnTo>
                  <a:lnTo>
                    <a:pt x="184" y="298"/>
                  </a:lnTo>
                  <a:lnTo>
                    <a:pt x="160" y="270"/>
                  </a:lnTo>
                  <a:lnTo>
                    <a:pt x="140" y="252"/>
                  </a:lnTo>
                  <a:lnTo>
                    <a:pt x="130" y="244"/>
                  </a:lnTo>
                  <a:lnTo>
                    <a:pt x="130" y="244"/>
                  </a:lnTo>
                  <a:lnTo>
                    <a:pt x="156" y="262"/>
                  </a:lnTo>
                  <a:lnTo>
                    <a:pt x="182" y="282"/>
                  </a:lnTo>
                  <a:lnTo>
                    <a:pt x="206" y="306"/>
                  </a:lnTo>
                  <a:lnTo>
                    <a:pt x="206" y="306"/>
                  </a:lnTo>
                  <a:lnTo>
                    <a:pt x="220" y="322"/>
                  </a:lnTo>
                  <a:lnTo>
                    <a:pt x="226" y="330"/>
                  </a:lnTo>
                  <a:lnTo>
                    <a:pt x="240" y="118"/>
                  </a:lnTo>
                  <a:lnTo>
                    <a:pt x="240" y="214"/>
                  </a:lnTo>
                  <a:lnTo>
                    <a:pt x="240" y="112"/>
                  </a:lnTo>
                  <a:lnTo>
                    <a:pt x="240" y="112"/>
                  </a:lnTo>
                  <a:lnTo>
                    <a:pt x="234" y="104"/>
                  </a:lnTo>
                  <a:lnTo>
                    <a:pt x="228" y="96"/>
                  </a:lnTo>
                  <a:lnTo>
                    <a:pt x="218" y="84"/>
                  </a:lnTo>
                  <a:lnTo>
                    <a:pt x="206" y="74"/>
                  </a:lnTo>
                  <a:lnTo>
                    <a:pt x="190" y="64"/>
                  </a:lnTo>
                  <a:lnTo>
                    <a:pt x="170" y="58"/>
                  </a:lnTo>
                  <a:lnTo>
                    <a:pt x="158" y="54"/>
                  </a:lnTo>
                  <a:lnTo>
                    <a:pt x="146" y="54"/>
                  </a:lnTo>
                  <a:lnTo>
                    <a:pt x="146" y="54"/>
                  </a:lnTo>
                  <a:lnTo>
                    <a:pt x="108" y="50"/>
                  </a:lnTo>
                  <a:lnTo>
                    <a:pt x="76" y="42"/>
                  </a:lnTo>
                  <a:lnTo>
                    <a:pt x="52" y="34"/>
                  </a:lnTo>
                  <a:lnTo>
                    <a:pt x="34" y="24"/>
                  </a:lnTo>
                  <a:lnTo>
                    <a:pt x="20" y="16"/>
                  </a:lnTo>
                  <a:lnTo>
                    <a:pt x="12" y="8"/>
                  </a:lnTo>
                  <a:lnTo>
                    <a:pt x="6" y="0"/>
                  </a:lnTo>
                  <a:lnTo>
                    <a:pt x="4" y="84"/>
                  </a:lnTo>
                  <a:lnTo>
                    <a:pt x="0" y="412"/>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64" name="Freeform 20"/>
            <p:cNvSpPr>
              <a:spLocks/>
            </p:cNvSpPr>
            <p:nvPr/>
          </p:nvSpPr>
          <p:spPr bwMode="auto">
            <a:xfrm>
              <a:off x="10185400" y="2822575"/>
              <a:ext cx="120650" cy="139700"/>
            </a:xfrm>
            <a:custGeom>
              <a:avLst/>
              <a:gdLst>
                <a:gd name="T0" fmla="*/ 2 w 76"/>
                <a:gd name="T1" fmla="*/ 88 h 88"/>
                <a:gd name="T2" fmla="*/ 2 w 76"/>
                <a:gd name="T3" fmla="*/ 88 h 88"/>
                <a:gd name="T4" fmla="*/ 0 w 76"/>
                <a:gd name="T5" fmla="*/ 84 h 88"/>
                <a:gd name="T6" fmla="*/ 0 w 76"/>
                <a:gd name="T7" fmla="*/ 68 h 88"/>
                <a:gd name="T8" fmla="*/ 2 w 76"/>
                <a:gd name="T9" fmla="*/ 58 h 88"/>
                <a:gd name="T10" fmla="*/ 6 w 76"/>
                <a:gd name="T11" fmla="*/ 48 h 88"/>
                <a:gd name="T12" fmla="*/ 12 w 76"/>
                <a:gd name="T13" fmla="*/ 38 h 88"/>
                <a:gd name="T14" fmla="*/ 20 w 76"/>
                <a:gd name="T15" fmla="*/ 28 h 88"/>
                <a:gd name="T16" fmla="*/ 20 w 76"/>
                <a:gd name="T17" fmla="*/ 28 h 88"/>
                <a:gd name="T18" fmla="*/ 32 w 76"/>
                <a:gd name="T19" fmla="*/ 18 h 88"/>
                <a:gd name="T20" fmla="*/ 42 w 76"/>
                <a:gd name="T21" fmla="*/ 12 h 88"/>
                <a:gd name="T22" fmla="*/ 50 w 76"/>
                <a:gd name="T23" fmla="*/ 6 h 88"/>
                <a:gd name="T24" fmla="*/ 58 w 76"/>
                <a:gd name="T25" fmla="*/ 4 h 88"/>
                <a:gd name="T26" fmla="*/ 70 w 76"/>
                <a:gd name="T27" fmla="*/ 0 h 88"/>
                <a:gd name="T28" fmla="*/ 76 w 76"/>
                <a:gd name="T29" fmla="*/ 0 h 88"/>
                <a:gd name="T30" fmla="*/ 76 w 76"/>
                <a:gd name="T31" fmla="*/ 0 h 88"/>
                <a:gd name="T32" fmla="*/ 66 w 76"/>
                <a:gd name="T33" fmla="*/ 44 h 88"/>
                <a:gd name="T34" fmla="*/ 66 w 76"/>
                <a:gd name="T35" fmla="*/ 44 h 88"/>
                <a:gd name="T36" fmla="*/ 64 w 76"/>
                <a:gd name="T37" fmla="*/ 50 h 88"/>
                <a:gd name="T38" fmla="*/ 62 w 76"/>
                <a:gd name="T39" fmla="*/ 56 h 88"/>
                <a:gd name="T40" fmla="*/ 52 w 76"/>
                <a:gd name="T41" fmla="*/ 66 h 88"/>
                <a:gd name="T42" fmla="*/ 42 w 76"/>
                <a:gd name="T43" fmla="*/ 74 h 88"/>
                <a:gd name="T44" fmla="*/ 30 w 76"/>
                <a:gd name="T45" fmla="*/ 80 h 88"/>
                <a:gd name="T46" fmla="*/ 10 w 76"/>
                <a:gd name="T47" fmla="*/ 88 h 88"/>
                <a:gd name="T48" fmla="*/ 2 w 76"/>
                <a:gd name="T49" fmla="*/ 88 h 88"/>
                <a:gd name="T50" fmla="*/ 2 w 76"/>
                <a:gd name="T5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6" h="88">
                  <a:moveTo>
                    <a:pt x="2" y="88"/>
                  </a:moveTo>
                  <a:lnTo>
                    <a:pt x="2" y="88"/>
                  </a:lnTo>
                  <a:lnTo>
                    <a:pt x="0" y="84"/>
                  </a:lnTo>
                  <a:lnTo>
                    <a:pt x="0" y="68"/>
                  </a:lnTo>
                  <a:lnTo>
                    <a:pt x="2" y="58"/>
                  </a:lnTo>
                  <a:lnTo>
                    <a:pt x="6" y="48"/>
                  </a:lnTo>
                  <a:lnTo>
                    <a:pt x="12" y="38"/>
                  </a:lnTo>
                  <a:lnTo>
                    <a:pt x="20" y="28"/>
                  </a:lnTo>
                  <a:lnTo>
                    <a:pt x="20" y="28"/>
                  </a:lnTo>
                  <a:lnTo>
                    <a:pt x="32" y="18"/>
                  </a:lnTo>
                  <a:lnTo>
                    <a:pt x="42" y="12"/>
                  </a:lnTo>
                  <a:lnTo>
                    <a:pt x="50" y="6"/>
                  </a:lnTo>
                  <a:lnTo>
                    <a:pt x="58" y="4"/>
                  </a:lnTo>
                  <a:lnTo>
                    <a:pt x="70" y="0"/>
                  </a:lnTo>
                  <a:lnTo>
                    <a:pt x="76" y="0"/>
                  </a:lnTo>
                  <a:lnTo>
                    <a:pt x="76" y="0"/>
                  </a:lnTo>
                  <a:lnTo>
                    <a:pt x="66" y="44"/>
                  </a:lnTo>
                  <a:lnTo>
                    <a:pt x="66" y="44"/>
                  </a:lnTo>
                  <a:lnTo>
                    <a:pt x="64" y="50"/>
                  </a:lnTo>
                  <a:lnTo>
                    <a:pt x="62" y="56"/>
                  </a:lnTo>
                  <a:lnTo>
                    <a:pt x="52" y="66"/>
                  </a:lnTo>
                  <a:lnTo>
                    <a:pt x="42" y="74"/>
                  </a:lnTo>
                  <a:lnTo>
                    <a:pt x="30" y="80"/>
                  </a:lnTo>
                  <a:lnTo>
                    <a:pt x="10" y="88"/>
                  </a:lnTo>
                  <a:lnTo>
                    <a:pt x="2" y="88"/>
                  </a:lnTo>
                  <a:lnTo>
                    <a:pt x="2" y="8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65" name="Freeform 21"/>
            <p:cNvSpPr>
              <a:spLocks/>
            </p:cNvSpPr>
            <p:nvPr/>
          </p:nvSpPr>
          <p:spPr bwMode="auto">
            <a:xfrm>
              <a:off x="10198100" y="2955925"/>
              <a:ext cx="155575" cy="53975"/>
            </a:xfrm>
            <a:custGeom>
              <a:avLst/>
              <a:gdLst>
                <a:gd name="T0" fmla="*/ 0 w 98"/>
                <a:gd name="T1" fmla="*/ 16 h 34"/>
                <a:gd name="T2" fmla="*/ 0 w 98"/>
                <a:gd name="T3" fmla="*/ 16 h 34"/>
                <a:gd name="T4" fmla="*/ 6 w 98"/>
                <a:gd name="T5" fmla="*/ 20 h 34"/>
                <a:gd name="T6" fmla="*/ 20 w 98"/>
                <a:gd name="T7" fmla="*/ 28 h 34"/>
                <a:gd name="T8" fmla="*/ 28 w 98"/>
                <a:gd name="T9" fmla="*/ 32 h 34"/>
                <a:gd name="T10" fmla="*/ 38 w 98"/>
                <a:gd name="T11" fmla="*/ 34 h 34"/>
                <a:gd name="T12" fmla="*/ 48 w 98"/>
                <a:gd name="T13" fmla="*/ 34 h 34"/>
                <a:gd name="T14" fmla="*/ 56 w 98"/>
                <a:gd name="T15" fmla="*/ 34 h 34"/>
                <a:gd name="T16" fmla="*/ 56 w 98"/>
                <a:gd name="T17" fmla="*/ 34 h 34"/>
                <a:gd name="T18" fmla="*/ 64 w 98"/>
                <a:gd name="T19" fmla="*/ 30 h 34"/>
                <a:gd name="T20" fmla="*/ 72 w 98"/>
                <a:gd name="T21" fmla="*/ 26 h 34"/>
                <a:gd name="T22" fmla="*/ 86 w 98"/>
                <a:gd name="T23" fmla="*/ 14 h 34"/>
                <a:gd name="T24" fmla="*/ 98 w 98"/>
                <a:gd name="T25" fmla="*/ 2 h 34"/>
                <a:gd name="T26" fmla="*/ 98 w 98"/>
                <a:gd name="T27" fmla="*/ 2 h 34"/>
                <a:gd name="T28" fmla="*/ 84 w 98"/>
                <a:gd name="T29" fmla="*/ 4 h 34"/>
                <a:gd name="T30" fmla="*/ 70 w 98"/>
                <a:gd name="T31" fmla="*/ 4 h 34"/>
                <a:gd name="T32" fmla="*/ 64 w 98"/>
                <a:gd name="T33" fmla="*/ 4 h 34"/>
                <a:gd name="T34" fmla="*/ 58 w 98"/>
                <a:gd name="T35" fmla="*/ 0 h 34"/>
                <a:gd name="T36" fmla="*/ 58 w 98"/>
                <a:gd name="T37" fmla="*/ 0 h 34"/>
                <a:gd name="T38" fmla="*/ 52 w 98"/>
                <a:gd name="T39" fmla="*/ 0 h 34"/>
                <a:gd name="T40" fmla="*/ 44 w 98"/>
                <a:gd name="T41" fmla="*/ 0 h 34"/>
                <a:gd name="T42" fmla="*/ 24 w 98"/>
                <a:gd name="T43" fmla="*/ 6 h 34"/>
                <a:gd name="T44" fmla="*/ 8 w 98"/>
                <a:gd name="T45" fmla="*/ 14 h 34"/>
                <a:gd name="T46" fmla="*/ 0 w 98"/>
                <a:gd name="T47" fmla="*/ 16 h 34"/>
                <a:gd name="T48" fmla="*/ 0 w 98"/>
                <a:gd name="T49"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8" h="34">
                  <a:moveTo>
                    <a:pt x="0" y="16"/>
                  </a:moveTo>
                  <a:lnTo>
                    <a:pt x="0" y="16"/>
                  </a:lnTo>
                  <a:lnTo>
                    <a:pt x="6" y="20"/>
                  </a:lnTo>
                  <a:lnTo>
                    <a:pt x="20" y="28"/>
                  </a:lnTo>
                  <a:lnTo>
                    <a:pt x="28" y="32"/>
                  </a:lnTo>
                  <a:lnTo>
                    <a:pt x="38" y="34"/>
                  </a:lnTo>
                  <a:lnTo>
                    <a:pt x="48" y="34"/>
                  </a:lnTo>
                  <a:lnTo>
                    <a:pt x="56" y="34"/>
                  </a:lnTo>
                  <a:lnTo>
                    <a:pt x="56" y="34"/>
                  </a:lnTo>
                  <a:lnTo>
                    <a:pt x="64" y="30"/>
                  </a:lnTo>
                  <a:lnTo>
                    <a:pt x="72" y="26"/>
                  </a:lnTo>
                  <a:lnTo>
                    <a:pt x="86" y="14"/>
                  </a:lnTo>
                  <a:lnTo>
                    <a:pt x="98" y="2"/>
                  </a:lnTo>
                  <a:lnTo>
                    <a:pt x="98" y="2"/>
                  </a:lnTo>
                  <a:lnTo>
                    <a:pt x="84" y="4"/>
                  </a:lnTo>
                  <a:lnTo>
                    <a:pt x="70" y="4"/>
                  </a:lnTo>
                  <a:lnTo>
                    <a:pt x="64" y="4"/>
                  </a:lnTo>
                  <a:lnTo>
                    <a:pt x="58" y="0"/>
                  </a:lnTo>
                  <a:lnTo>
                    <a:pt x="58" y="0"/>
                  </a:lnTo>
                  <a:lnTo>
                    <a:pt x="52" y="0"/>
                  </a:lnTo>
                  <a:lnTo>
                    <a:pt x="44" y="0"/>
                  </a:lnTo>
                  <a:lnTo>
                    <a:pt x="24" y="6"/>
                  </a:lnTo>
                  <a:lnTo>
                    <a:pt x="8" y="14"/>
                  </a:lnTo>
                  <a:lnTo>
                    <a:pt x="0" y="16"/>
                  </a:lnTo>
                  <a:lnTo>
                    <a:pt x="0" y="16"/>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66" name="Freeform 22"/>
            <p:cNvSpPr>
              <a:spLocks/>
            </p:cNvSpPr>
            <p:nvPr/>
          </p:nvSpPr>
          <p:spPr bwMode="auto">
            <a:xfrm>
              <a:off x="10153650" y="2759075"/>
              <a:ext cx="53975" cy="123825"/>
            </a:xfrm>
            <a:custGeom>
              <a:avLst/>
              <a:gdLst>
                <a:gd name="T0" fmla="*/ 18 w 34"/>
                <a:gd name="T1" fmla="*/ 0 h 78"/>
                <a:gd name="T2" fmla="*/ 18 w 34"/>
                <a:gd name="T3" fmla="*/ 0 h 78"/>
                <a:gd name="T4" fmla="*/ 22 w 34"/>
                <a:gd name="T5" fmla="*/ 2 h 78"/>
                <a:gd name="T6" fmla="*/ 28 w 34"/>
                <a:gd name="T7" fmla="*/ 10 h 78"/>
                <a:gd name="T8" fmla="*/ 30 w 34"/>
                <a:gd name="T9" fmla="*/ 16 h 78"/>
                <a:gd name="T10" fmla="*/ 32 w 34"/>
                <a:gd name="T11" fmla="*/ 22 h 78"/>
                <a:gd name="T12" fmla="*/ 34 w 34"/>
                <a:gd name="T13" fmla="*/ 32 h 78"/>
                <a:gd name="T14" fmla="*/ 34 w 34"/>
                <a:gd name="T15" fmla="*/ 40 h 78"/>
                <a:gd name="T16" fmla="*/ 34 w 34"/>
                <a:gd name="T17" fmla="*/ 40 h 78"/>
                <a:gd name="T18" fmla="*/ 28 w 34"/>
                <a:gd name="T19" fmla="*/ 58 h 78"/>
                <a:gd name="T20" fmla="*/ 22 w 34"/>
                <a:gd name="T21" fmla="*/ 70 h 78"/>
                <a:gd name="T22" fmla="*/ 18 w 34"/>
                <a:gd name="T23" fmla="*/ 76 h 78"/>
                <a:gd name="T24" fmla="*/ 14 w 34"/>
                <a:gd name="T25" fmla="*/ 78 h 78"/>
                <a:gd name="T26" fmla="*/ 14 w 34"/>
                <a:gd name="T27" fmla="*/ 78 h 78"/>
                <a:gd name="T28" fmla="*/ 2 w 34"/>
                <a:gd name="T29" fmla="*/ 50 h 78"/>
                <a:gd name="T30" fmla="*/ 2 w 34"/>
                <a:gd name="T31" fmla="*/ 50 h 78"/>
                <a:gd name="T32" fmla="*/ 0 w 34"/>
                <a:gd name="T33" fmla="*/ 42 h 78"/>
                <a:gd name="T34" fmla="*/ 0 w 34"/>
                <a:gd name="T35" fmla="*/ 32 h 78"/>
                <a:gd name="T36" fmla="*/ 2 w 34"/>
                <a:gd name="T37" fmla="*/ 24 h 78"/>
                <a:gd name="T38" fmla="*/ 6 w 34"/>
                <a:gd name="T39" fmla="*/ 16 h 78"/>
                <a:gd name="T40" fmla="*/ 14 w 34"/>
                <a:gd name="T41" fmla="*/ 4 h 78"/>
                <a:gd name="T42" fmla="*/ 18 w 34"/>
                <a:gd name="T43" fmla="*/ 0 h 78"/>
                <a:gd name="T44" fmla="*/ 18 w 34"/>
                <a:gd name="T4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78">
                  <a:moveTo>
                    <a:pt x="18" y="0"/>
                  </a:moveTo>
                  <a:lnTo>
                    <a:pt x="18" y="0"/>
                  </a:lnTo>
                  <a:lnTo>
                    <a:pt x="22" y="2"/>
                  </a:lnTo>
                  <a:lnTo>
                    <a:pt x="28" y="10"/>
                  </a:lnTo>
                  <a:lnTo>
                    <a:pt x="30" y="16"/>
                  </a:lnTo>
                  <a:lnTo>
                    <a:pt x="32" y="22"/>
                  </a:lnTo>
                  <a:lnTo>
                    <a:pt x="34" y="32"/>
                  </a:lnTo>
                  <a:lnTo>
                    <a:pt x="34" y="40"/>
                  </a:lnTo>
                  <a:lnTo>
                    <a:pt x="34" y="40"/>
                  </a:lnTo>
                  <a:lnTo>
                    <a:pt x="28" y="58"/>
                  </a:lnTo>
                  <a:lnTo>
                    <a:pt x="22" y="70"/>
                  </a:lnTo>
                  <a:lnTo>
                    <a:pt x="18" y="76"/>
                  </a:lnTo>
                  <a:lnTo>
                    <a:pt x="14" y="78"/>
                  </a:lnTo>
                  <a:lnTo>
                    <a:pt x="14" y="78"/>
                  </a:lnTo>
                  <a:lnTo>
                    <a:pt x="2" y="50"/>
                  </a:lnTo>
                  <a:lnTo>
                    <a:pt x="2" y="50"/>
                  </a:lnTo>
                  <a:lnTo>
                    <a:pt x="0" y="42"/>
                  </a:lnTo>
                  <a:lnTo>
                    <a:pt x="0" y="32"/>
                  </a:lnTo>
                  <a:lnTo>
                    <a:pt x="2" y="24"/>
                  </a:lnTo>
                  <a:lnTo>
                    <a:pt x="6" y="16"/>
                  </a:lnTo>
                  <a:lnTo>
                    <a:pt x="14" y="4"/>
                  </a:lnTo>
                  <a:lnTo>
                    <a:pt x="18" y="0"/>
                  </a:lnTo>
                  <a:lnTo>
                    <a:pt x="18" y="0"/>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67" name="Freeform 23"/>
            <p:cNvSpPr>
              <a:spLocks/>
            </p:cNvSpPr>
            <p:nvPr/>
          </p:nvSpPr>
          <p:spPr bwMode="auto">
            <a:xfrm>
              <a:off x="10344150" y="2946400"/>
              <a:ext cx="117475" cy="139700"/>
            </a:xfrm>
            <a:custGeom>
              <a:avLst/>
              <a:gdLst>
                <a:gd name="T0" fmla="*/ 0 w 74"/>
                <a:gd name="T1" fmla="*/ 88 h 88"/>
                <a:gd name="T2" fmla="*/ 0 w 74"/>
                <a:gd name="T3" fmla="*/ 88 h 88"/>
                <a:gd name="T4" fmla="*/ 0 w 74"/>
                <a:gd name="T5" fmla="*/ 84 h 88"/>
                <a:gd name="T6" fmla="*/ 0 w 74"/>
                <a:gd name="T7" fmla="*/ 68 h 88"/>
                <a:gd name="T8" fmla="*/ 2 w 74"/>
                <a:gd name="T9" fmla="*/ 58 h 88"/>
                <a:gd name="T10" fmla="*/ 4 w 74"/>
                <a:gd name="T11" fmla="*/ 48 h 88"/>
                <a:gd name="T12" fmla="*/ 10 w 74"/>
                <a:gd name="T13" fmla="*/ 38 h 88"/>
                <a:gd name="T14" fmla="*/ 20 w 74"/>
                <a:gd name="T15" fmla="*/ 26 h 88"/>
                <a:gd name="T16" fmla="*/ 20 w 74"/>
                <a:gd name="T17" fmla="*/ 26 h 88"/>
                <a:gd name="T18" fmla="*/ 30 w 74"/>
                <a:gd name="T19" fmla="*/ 18 h 88"/>
                <a:gd name="T20" fmla="*/ 40 w 74"/>
                <a:gd name="T21" fmla="*/ 10 h 88"/>
                <a:gd name="T22" fmla="*/ 50 w 74"/>
                <a:gd name="T23" fmla="*/ 6 h 88"/>
                <a:gd name="T24" fmla="*/ 58 w 74"/>
                <a:gd name="T25" fmla="*/ 2 h 88"/>
                <a:gd name="T26" fmla="*/ 70 w 74"/>
                <a:gd name="T27" fmla="*/ 0 h 88"/>
                <a:gd name="T28" fmla="*/ 74 w 74"/>
                <a:gd name="T29" fmla="*/ 0 h 88"/>
                <a:gd name="T30" fmla="*/ 74 w 74"/>
                <a:gd name="T31" fmla="*/ 0 h 88"/>
                <a:gd name="T32" fmla="*/ 66 w 74"/>
                <a:gd name="T33" fmla="*/ 42 h 88"/>
                <a:gd name="T34" fmla="*/ 66 w 74"/>
                <a:gd name="T35" fmla="*/ 42 h 88"/>
                <a:gd name="T36" fmla="*/ 64 w 74"/>
                <a:gd name="T37" fmla="*/ 50 h 88"/>
                <a:gd name="T38" fmla="*/ 60 w 74"/>
                <a:gd name="T39" fmla="*/ 56 h 88"/>
                <a:gd name="T40" fmla="*/ 52 w 74"/>
                <a:gd name="T41" fmla="*/ 66 h 88"/>
                <a:gd name="T42" fmla="*/ 42 w 74"/>
                <a:gd name="T43" fmla="*/ 74 h 88"/>
                <a:gd name="T44" fmla="*/ 30 w 74"/>
                <a:gd name="T45" fmla="*/ 80 h 88"/>
                <a:gd name="T46" fmla="*/ 10 w 74"/>
                <a:gd name="T47" fmla="*/ 88 h 88"/>
                <a:gd name="T48" fmla="*/ 0 w 74"/>
                <a:gd name="T49" fmla="*/ 88 h 88"/>
                <a:gd name="T50" fmla="*/ 0 w 74"/>
                <a:gd name="T5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4" h="88">
                  <a:moveTo>
                    <a:pt x="0" y="88"/>
                  </a:moveTo>
                  <a:lnTo>
                    <a:pt x="0" y="88"/>
                  </a:lnTo>
                  <a:lnTo>
                    <a:pt x="0" y="84"/>
                  </a:lnTo>
                  <a:lnTo>
                    <a:pt x="0" y="68"/>
                  </a:lnTo>
                  <a:lnTo>
                    <a:pt x="2" y="58"/>
                  </a:lnTo>
                  <a:lnTo>
                    <a:pt x="4" y="48"/>
                  </a:lnTo>
                  <a:lnTo>
                    <a:pt x="10" y="38"/>
                  </a:lnTo>
                  <a:lnTo>
                    <a:pt x="20" y="26"/>
                  </a:lnTo>
                  <a:lnTo>
                    <a:pt x="20" y="26"/>
                  </a:lnTo>
                  <a:lnTo>
                    <a:pt x="30" y="18"/>
                  </a:lnTo>
                  <a:lnTo>
                    <a:pt x="40" y="10"/>
                  </a:lnTo>
                  <a:lnTo>
                    <a:pt x="50" y="6"/>
                  </a:lnTo>
                  <a:lnTo>
                    <a:pt x="58" y="2"/>
                  </a:lnTo>
                  <a:lnTo>
                    <a:pt x="70" y="0"/>
                  </a:lnTo>
                  <a:lnTo>
                    <a:pt x="74" y="0"/>
                  </a:lnTo>
                  <a:lnTo>
                    <a:pt x="74" y="0"/>
                  </a:lnTo>
                  <a:lnTo>
                    <a:pt x="66" y="42"/>
                  </a:lnTo>
                  <a:lnTo>
                    <a:pt x="66" y="42"/>
                  </a:lnTo>
                  <a:lnTo>
                    <a:pt x="64" y="50"/>
                  </a:lnTo>
                  <a:lnTo>
                    <a:pt x="60" y="56"/>
                  </a:lnTo>
                  <a:lnTo>
                    <a:pt x="52" y="66"/>
                  </a:lnTo>
                  <a:lnTo>
                    <a:pt x="42" y="74"/>
                  </a:lnTo>
                  <a:lnTo>
                    <a:pt x="30" y="80"/>
                  </a:lnTo>
                  <a:lnTo>
                    <a:pt x="10" y="88"/>
                  </a:lnTo>
                  <a:lnTo>
                    <a:pt x="0" y="88"/>
                  </a:lnTo>
                  <a:lnTo>
                    <a:pt x="0" y="8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68" name="Freeform 24"/>
            <p:cNvSpPr>
              <a:spLocks/>
            </p:cNvSpPr>
            <p:nvPr/>
          </p:nvSpPr>
          <p:spPr bwMode="auto">
            <a:xfrm>
              <a:off x="10356850" y="3079750"/>
              <a:ext cx="152400" cy="53975"/>
            </a:xfrm>
            <a:custGeom>
              <a:avLst/>
              <a:gdLst>
                <a:gd name="T0" fmla="*/ 0 w 96"/>
                <a:gd name="T1" fmla="*/ 16 h 34"/>
                <a:gd name="T2" fmla="*/ 0 w 96"/>
                <a:gd name="T3" fmla="*/ 16 h 34"/>
                <a:gd name="T4" fmla="*/ 6 w 96"/>
                <a:gd name="T5" fmla="*/ 20 h 34"/>
                <a:gd name="T6" fmla="*/ 18 w 96"/>
                <a:gd name="T7" fmla="*/ 28 h 34"/>
                <a:gd name="T8" fmla="*/ 28 w 96"/>
                <a:gd name="T9" fmla="*/ 32 h 34"/>
                <a:gd name="T10" fmla="*/ 36 w 96"/>
                <a:gd name="T11" fmla="*/ 34 h 34"/>
                <a:gd name="T12" fmla="*/ 46 w 96"/>
                <a:gd name="T13" fmla="*/ 34 h 34"/>
                <a:gd name="T14" fmla="*/ 54 w 96"/>
                <a:gd name="T15" fmla="*/ 34 h 34"/>
                <a:gd name="T16" fmla="*/ 54 w 96"/>
                <a:gd name="T17" fmla="*/ 34 h 34"/>
                <a:gd name="T18" fmla="*/ 62 w 96"/>
                <a:gd name="T19" fmla="*/ 30 h 34"/>
                <a:gd name="T20" fmla="*/ 70 w 96"/>
                <a:gd name="T21" fmla="*/ 26 h 34"/>
                <a:gd name="T22" fmla="*/ 84 w 96"/>
                <a:gd name="T23" fmla="*/ 14 h 34"/>
                <a:gd name="T24" fmla="*/ 96 w 96"/>
                <a:gd name="T25" fmla="*/ 2 h 34"/>
                <a:gd name="T26" fmla="*/ 96 w 96"/>
                <a:gd name="T27" fmla="*/ 2 h 34"/>
                <a:gd name="T28" fmla="*/ 82 w 96"/>
                <a:gd name="T29" fmla="*/ 4 h 34"/>
                <a:gd name="T30" fmla="*/ 70 w 96"/>
                <a:gd name="T31" fmla="*/ 4 h 34"/>
                <a:gd name="T32" fmla="*/ 62 w 96"/>
                <a:gd name="T33" fmla="*/ 4 h 34"/>
                <a:gd name="T34" fmla="*/ 56 w 96"/>
                <a:gd name="T35" fmla="*/ 0 h 34"/>
                <a:gd name="T36" fmla="*/ 56 w 96"/>
                <a:gd name="T37" fmla="*/ 0 h 34"/>
                <a:gd name="T38" fmla="*/ 50 w 96"/>
                <a:gd name="T39" fmla="*/ 0 h 34"/>
                <a:gd name="T40" fmla="*/ 42 w 96"/>
                <a:gd name="T41" fmla="*/ 0 h 34"/>
                <a:gd name="T42" fmla="*/ 22 w 96"/>
                <a:gd name="T43" fmla="*/ 6 h 34"/>
                <a:gd name="T44" fmla="*/ 6 w 96"/>
                <a:gd name="T45" fmla="*/ 14 h 34"/>
                <a:gd name="T46" fmla="*/ 0 w 96"/>
                <a:gd name="T47" fmla="*/ 16 h 34"/>
                <a:gd name="T48" fmla="*/ 0 w 96"/>
                <a:gd name="T49"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34">
                  <a:moveTo>
                    <a:pt x="0" y="16"/>
                  </a:moveTo>
                  <a:lnTo>
                    <a:pt x="0" y="16"/>
                  </a:lnTo>
                  <a:lnTo>
                    <a:pt x="6" y="20"/>
                  </a:lnTo>
                  <a:lnTo>
                    <a:pt x="18" y="28"/>
                  </a:lnTo>
                  <a:lnTo>
                    <a:pt x="28" y="32"/>
                  </a:lnTo>
                  <a:lnTo>
                    <a:pt x="36" y="34"/>
                  </a:lnTo>
                  <a:lnTo>
                    <a:pt x="46" y="34"/>
                  </a:lnTo>
                  <a:lnTo>
                    <a:pt x="54" y="34"/>
                  </a:lnTo>
                  <a:lnTo>
                    <a:pt x="54" y="34"/>
                  </a:lnTo>
                  <a:lnTo>
                    <a:pt x="62" y="30"/>
                  </a:lnTo>
                  <a:lnTo>
                    <a:pt x="70" y="26"/>
                  </a:lnTo>
                  <a:lnTo>
                    <a:pt x="84" y="14"/>
                  </a:lnTo>
                  <a:lnTo>
                    <a:pt x="96" y="2"/>
                  </a:lnTo>
                  <a:lnTo>
                    <a:pt x="96" y="2"/>
                  </a:lnTo>
                  <a:lnTo>
                    <a:pt x="82" y="4"/>
                  </a:lnTo>
                  <a:lnTo>
                    <a:pt x="70" y="4"/>
                  </a:lnTo>
                  <a:lnTo>
                    <a:pt x="62" y="4"/>
                  </a:lnTo>
                  <a:lnTo>
                    <a:pt x="56" y="0"/>
                  </a:lnTo>
                  <a:lnTo>
                    <a:pt x="56" y="0"/>
                  </a:lnTo>
                  <a:lnTo>
                    <a:pt x="50" y="0"/>
                  </a:lnTo>
                  <a:lnTo>
                    <a:pt x="42" y="0"/>
                  </a:lnTo>
                  <a:lnTo>
                    <a:pt x="22" y="6"/>
                  </a:lnTo>
                  <a:lnTo>
                    <a:pt x="6" y="14"/>
                  </a:lnTo>
                  <a:lnTo>
                    <a:pt x="0" y="16"/>
                  </a:lnTo>
                  <a:lnTo>
                    <a:pt x="0" y="16"/>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69" name="Freeform 25"/>
            <p:cNvSpPr>
              <a:spLocks/>
            </p:cNvSpPr>
            <p:nvPr/>
          </p:nvSpPr>
          <p:spPr bwMode="auto">
            <a:xfrm>
              <a:off x="10255250" y="3006725"/>
              <a:ext cx="76200" cy="139700"/>
            </a:xfrm>
            <a:custGeom>
              <a:avLst/>
              <a:gdLst>
                <a:gd name="T0" fmla="*/ 42 w 48"/>
                <a:gd name="T1" fmla="*/ 0 h 88"/>
                <a:gd name="T2" fmla="*/ 42 w 48"/>
                <a:gd name="T3" fmla="*/ 0 h 88"/>
                <a:gd name="T4" fmla="*/ 44 w 48"/>
                <a:gd name="T5" fmla="*/ 6 h 88"/>
                <a:gd name="T6" fmla="*/ 46 w 48"/>
                <a:gd name="T7" fmla="*/ 20 h 88"/>
                <a:gd name="T8" fmla="*/ 48 w 48"/>
                <a:gd name="T9" fmla="*/ 30 h 88"/>
                <a:gd name="T10" fmla="*/ 48 w 48"/>
                <a:gd name="T11" fmla="*/ 40 h 88"/>
                <a:gd name="T12" fmla="*/ 46 w 48"/>
                <a:gd name="T13" fmla="*/ 48 h 88"/>
                <a:gd name="T14" fmla="*/ 42 w 48"/>
                <a:gd name="T15" fmla="*/ 56 h 88"/>
                <a:gd name="T16" fmla="*/ 42 w 48"/>
                <a:gd name="T17" fmla="*/ 56 h 88"/>
                <a:gd name="T18" fmla="*/ 36 w 48"/>
                <a:gd name="T19" fmla="*/ 64 h 88"/>
                <a:gd name="T20" fmla="*/ 30 w 48"/>
                <a:gd name="T21" fmla="*/ 70 h 88"/>
                <a:gd name="T22" fmla="*/ 16 w 48"/>
                <a:gd name="T23" fmla="*/ 80 h 88"/>
                <a:gd name="T24" fmla="*/ 0 w 48"/>
                <a:gd name="T25" fmla="*/ 88 h 88"/>
                <a:gd name="T26" fmla="*/ 0 w 48"/>
                <a:gd name="T27" fmla="*/ 88 h 88"/>
                <a:gd name="T28" fmla="*/ 6 w 48"/>
                <a:gd name="T29" fmla="*/ 74 h 88"/>
                <a:gd name="T30" fmla="*/ 10 w 48"/>
                <a:gd name="T31" fmla="*/ 62 h 88"/>
                <a:gd name="T32" fmla="*/ 10 w 48"/>
                <a:gd name="T33" fmla="*/ 56 h 88"/>
                <a:gd name="T34" fmla="*/ 10 w 48"/>
                <a:gd name="T35" fmla="*/ 50 h 88"/>
                <a:gd name="T36" fmla="*/ 10 w 48"/>
                <a:gd name="T37" fmla="*/ 50 h 88"/>
                <a:gd name="T38" fmla="*/ 10 w 48"/>
                <a:gd name="T39" fmla="*/ 44 h 88"/>
                <a:gd name="T40" fmla="*/ 14 w 48"/>
                <a:gd name="T41" fmla="*/ 36 h 88"/>
                <a:gd name="T42" fmla="*/ 24 w 48"/>
                <a:gd name="T43" fmla="*/ 18 h 88"/>
                <a:gd name="T44" fmla="*/ 36 w 48"/>
                <a:gd name="T45" fmla="*/ 6 h 88"/>
                <a:gd name="T46" fmla="*/ 42 w 48"/>
                <a:gd name="T47" fmla="*/ 0 h 88"/>
                <a:gd name="T48" fmla="*/ 42 w 48"/>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88">
                  <a:moveTo>
                    <a:pt x="42" y="0"/>
                  </a:moveTo>
                  <a:lnTo>
                    <a:pt x="42" y="0"/>
                  </a:lnTo>
                  <a:lnTo>
                    <a:pt x="44" y="6"/>
                  </a:lnTo>
                  <a:lnTo>
                    <a:pt x="46" y="20"/>
                  </a:lnTo>
                  <a:lnTo>
                    <a:pt x="48" y="30"/>
                  </a:lnTo>
                  <a:lnTo>
                    <a:pt x="48" y="40"/>
                  </a:lnTo>
                  <a:lnTo>
                    <a:pt x="46" y="48"/>
                  </a:lnTo>
                  <a:lnTo>
                    <a:pt x="42" y="56"/>
                  </a:lnTo>
                  <a:lnTo>
                    <a:pt x="42" y="56"/>
                  </a:lnTo>
                  <a:lnTo>
                    <a:pt x="36" y="64"/>
                  </a:lnTo>
                  <a:lnTo>
                    <a:pt x="30" y="70"/>
                  </a:lnTo>
                  <a:lnTo>
                    <a:pt x="16" y="80"/>
                  </a:lnTo>
                  <a:lnTo>
                    <a:pt x="0" y="88"/>
                  </a:lnTo>
                  <a:lnTo>
                    <a:pt x="0" y="88"/>
                  </a:lnTo>
                  <a:lnTo>
                    <a:pt x="6" y="74"/>
                  </a:lnTo>
                  <a:lnTo>
                    <a:pt x="10" y="62"/>
                  </a:lnTo>
                  <a:lnTo>
                    <a:pt x="10" y="56"/>
                  </a:lnTo>
                  <a:lnTo>
                    <a:pt x="10" y="50"/>
                  </a:lnTo>
                  <a:lnTo>
                    <a:pt x="10" y="50"/>
                  </a:lnTo>
                  <a:lnTo>
                    <a:pt x="10" y="44"/>
                  </a:lnTo>
                  <a:lnTo>
                    <a:pt x="14" y="36"/>
                  </a:lnTo>
                  <a:lnTo>
                    <a:pt x="24" y="18"/>
                  </a:lnTo>
                  <a:lnTo>
                    <a:pt x="36" y="6"/>
                  </a:lnTo>
                  <a:lnTo>
                    <a:pt x="42" y="0"/>
                  </a:lnTo>
                  <a:lnTo>
                    <a:pt x="42" y="0"/>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70" name="Freeform 26"/>
            <p:cNvSpPr>
              <a:spLocks/>
            </p:cNvSpPr>
            <p:nvPr/>
          </p:nvSpPr>
          <p:spPr bwMode="auto">
            <a:xfrm>
              <a:off x="10194925" y="2997200"/>
              <a:ext cx="57150" cy="133350"/>
            </a:xfrm>
            <a:custGeom>
              <a:avLst/>
              <a:gdLst>
                <a:gd name="T0" fmla="*/ 2 w 36"/>
                <a:gd name="T1" fmla="*/ 0 h 84"/>
                <a:gd name="T2" fmla="*/ 2 w 36"/>
                <a:gd name="T3" fmla="*/ 0 h 84"/>
                <a:gd name="T4" fmla="*/ 4 w 36"/>
                <a:gd name="T5" fmla="*/ 2 h 84"/>
                <a:gd name="T6" fmla="*/ 12 w 36"/>
                <a:gd name="T7" fmla="*/ 8 h 84"/>
                <a:gd name="T8" fmla="*/ 22 w 36"/>
                <a:gd name="T9" fmla="*/ 20 h 84"/>
                <a:gd name="T10" fmla="*/ 28 w 36"/>
                <a:gd name="T11" fmla="*/ 28 h 84"/>
                <a:gd name="T12" fmla="*/ 32 w 36"/>
                <a:gd name="T13" fmla="*/ 38 h 84"/>
                <a:gd name="T14" fmla="*/ 32 w 36"/>
                <a:gd name="T15" fmla="*/ 38 h 84"/>
                <a:gd name="T16" fmla="*/ 34 w 36"/>
                <a:gd name="T17" fmla="*/ 48 h 84"/>
                <a:gd name="T18" fmla="*/ 36 w 36"/>
                <a:gd name="T19" fmla="*/ 56 h 84"/>
                <a:gd name="T20" fmla="*/ 34 w 36"/>
                <a:gd name="T21" fmla="*/ 64 h 84"/>
                <a:gd name="T22" fmla="*/ 34 w 36"/>
                <a:gd name="T23" fmla="*/ 72 h 84"/>
                <a:gd name="T24" fmla="*/ 30 w 36"/>
                <a:gd name="T25" fmla="*/ 80 h 84"/>
                <a:gd name="T26" fmla="*/ 28 w 36"/>
                <a:gd name="T27" fmla="*/ 84 h 84"/>
                <a:gd name="T28" fmla="*/ 28 w 36"/>
                <a:gd name="T29" fmla="*/ 84 h 84"/>
                <a:gd name="T30" fmla="*/ 6 w 36"/>
                <a:gd name="T31" fmla="*/ 60 h 84"/>
                <a:gd name="T32" fmla="*/ 6 w 36"/>
                <a:gd name="T33" fmla="*/ 60 h 84"/>
                <a:gd name="T34" fmla="*/ 2 w 36"/>
                <a:gd name="T35" fmla="*/ 54 h 84"/>
                <a:gd name="T36" fmla="*/ 2 w 36"/>
                <a:gd name="T37" fmla="*/ 46 h 84"/>
                <a:gd name="T38" fmla="*/ 0 w 36"/>
                <a:gd name="T39" fmla="*/ 26 h 84"/>
                <a:gd name="T40" fmla="*/ 2 w 36"/>
                <a:gd name="T41" fmla="*/ 0 h 84"/>
                <a:gd name="T42" fmla="*/ 2 w 36"/>
                <a:gd name="T4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84">
                  <a:moveTo>
                    <a:pt x="2" y="0"/>
                  </a:moveTo>
                  <a:lnTo>
                    <a:pt x="2" y="0"/>
                  </a:lnTo>
                  <a:lnTo>
                    <a:pt x="4" y="2"/>
                  </a:lnTo>
                  <a:lnTo>
                    <a:pt x="12" y="8"/>
                  </a:lnTo>
                  <a:lnTo>
                    <a:pt x="22" y="20"/>
                  </a:lnTo>
                  <a:lnTo>
                    <a:pt x="28" y="28"/>
                  </a:lnTo>
                  <a:lnTo>
                    <a:pt x="32" y="38"/>
                  </a:lnTo>
                  <a:lnTo>
                    <a:pt x="32" y="38"/>
                  </a:lnTo>
                  <a:lnTo>
                    <a:pt x="34" y="48"/>
                  </a:lnTo>
                  <a:lnTo>
                    <a:pt x="36" y="56"/>
                  </a:lnTo>
                  <a:lnTo>
                    <a:pt x="34" y="64"/>
                  </a:lnTo>
                  <a:lnTo>
                    <a:pt x="34" y="72"/>
                  </a:lnTo>
                  <a:lnTo>
                    <a:pt x="30" y="80"/>
                  </a:lnTo>
                  <a:lnTo>
                    <a:pt x="28" y="84"/>
                  </a:lnTo>
                  <a:lnTo>
                    <a:pt x="28" y="84"/>
                  </a:lnTo>
                  <a:lnTo>
                    <a:pt x="6" y="60"/>
                  </a:lnTo>
                  <a:lnTo>
                    <a:pt x="6" y="60"/>
                  </a:lnTo>
                  <a:lnTo>
                    <a:pt x="2" y="54"/>
                  </a:lnTo>
                  <a:lnTo>
                    <a:pt x="2" y="46"/>
                  </a:lnTo>
                  <a:lnTo>
                    <a:pt x="0" y="26"/>
                  </a:lnTo>
                  <a:lnTo>
                    <a:pt x="2" y="0"/>
                  </a:lnTo>
                  <a:lnTo>
                    <a:pt x="2" y="0"/>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71" name="Freeform 27"/>
            <p:cNvSpPr>
              <a:spLocks/>
            </p:cNvSpPr>
            <p:nvPr/>
          </p:nvSpPr>
          <p:spPr bwMode="auto">
            <a:xfrm>
              <a:off x="10245725" y="3143250"/>
              <a:ext cx="174625" cy="85725"/>
            </a:xfrm>
            <a:custGeom>
              <a:avLst/>
              <a:gdLst>
                <a:gd name="T0" fmla="*/ 110 w 110"/>
                <a:gd name="T1" fmla="*/ 12 h 54"/>
                <a:gd name="T2" fmla="*/ 110 w 110"/>
                <a:gd name="T3" fmla="*/ 12 h 54"/>
                <a:gd name="T4" fmla="*/ 106 w 110"/>
                <a:gd name="T5" fmla="*/ 8 h 54"/>
                <a:gd name="T6" fmla="*/ 92 w 110"/>
                <a:gd name="T7" fmla="*/ 2 h 54"/>
                <a:gd name="T8" fmla="*/ 82 w 110"/>
                <a:gd name="T9" fmla="*/ 0 h 54"/>
                <a:gd name="T10" fmla="*/ 72 w 110"/>
                <a:gd name="T11" fmla="*/ 0 h 54"/>
                <a:gd name="T12" fmla="*/ 60 w 110"/>
                <a:gd name="T13" fmla="*/ 0 h 54"/>
                <a:gd name="T14" fmla="*/ 46 w 110"/>
                <a:gd name="T15" fmla="*/ 4 h 54"/>
                <a:gd name="T16" fmla="*/ 46 w 110"/>
                <a:gd name="T17" fmla="*/ 4 h 54"/>
                <a:gd name="T18" fmla="*/ 34 w 110"/>
                <a:gd name="T19" fmla="*/ 10 h 54"/>
                <a:gd name="T20" fmla="*/ 24 w 110"/>
                <a:gd name="T21" fmla="*/ 18 h 54"/>
                <a:gd name="T22" fmla="*/ 16 w 110"/>
                <a:gd name="T23" fmla="*/ 24 h 54"/>
                <a:gd name="T24" fmla="*/ 10 w 110"/>
                <a:gd name="T25" fmla="*/ 30 h 54"/>
                <a:gd name="T26" fmla="*/ 2 w 110"/>
                <a:gd name="T27" fmla="*/ 40 h 54"/>
                <a:gd name="T28" fmla="*/ 0 w 110"/>
                <a:gd name="T29" fmla="*/ 44 h 54"/>
                <a:gd name="T30" fmla="*/ 0 w 110"/>
                <a:gd name="T31" fmla="*/ 44 h 54"/>
                <a:gd name="T32" fmla="*/ 42 w 110"/>
                <a:gd name="T33" fmla="*/ 54 h 54"/>
                <a:gd name="T34" fmla="*/ 42 w 110"/>
                <a:gd name="T35" fmla="*/ 54 h 54"/>
                <a:gd name="T36" fmla="*/ 50 w 110"/>
                <a:gd name="T37" fmla="*/ 54 h 54"/>
                <a:gd name="T38" fmla="*/ 58 w 110"/>
                <a:gd name="T39" fmla="*/ 54 h 54"/>
                <a:gd name="T40" fmla="*/ 70 w 110"/>
                <a:gd name="T41" fmla="*/ 50 h 54"/>
                <a:gd name="T42" fmla="*/ 82 w 110"/>
                <a:gd name="T43" fmla="*/ 44 h 54"/>
                <a:gd name="T44" fmla="*/ 92 w 110"/>
                <a:gd name="T45" fmla="*/ 36 h 54"/>
                <a:gd name="T46" fmla="*/ 106 w 110"/>
                <a:gd name="T47" fmla="*/ 20 h 54"/>
                <a:gd name="T48" fmla="*/ 110 w 110"/>
                <a:gd name="T49" fmla="*/ 12 h 54"/>
                <a:gd name="T50" fmla="*/ 110 w 110"/>
                <a:gd name="T5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54">
                  <a:moveTo>
                    <a:pt x="110" y="12"/>
                  </a:moveTo>
                  <a:lnTo>
                    <a:pt x="110" y="12"/>
                  </a:lnTo>
                  <a:lnTo>
                    <a:pt x="106" y="8"/>
                  </a:lnTo>
                  <a:lnTo>
                    <a:pt x="92" y="2"/>
                  </a:lnTo>
                  <a:lnTo>
                    <a:pt x="82" y="0"/>
                  </a:lnTo>
                  <a:lnTo>
                    <a:pt x="72" y="0"/>
                  </a:lnTo>
                  <a:lnTo>
                    <a:pt x="60" y="0"/>
                  </a:lnTo>
                  <a:lnTo>
                    <a:pt x="46" y="4"/>
                  </a:lnTo>
                  <a:lnTo>
                    <a:pt x="46" y="4"/>
                  </a:lnTo>
                  <a:lnTo>
                    <a:pt x="34" y="10"/>
                  </a:lnTo>
                  <a:lnTo>
                    <a:pt x="24" y="18"/>
                  </a:lnTo>
                  <a:lnTo>
                    <a:pt x="16" y="24"/>
                  </a:lnTo>
                  <a:lnTo>
                    <a:pt x="10" y="30"/>
                  </a:lnTo>
                  <a:lnTo>
                    <a:pt x="2" y="40"/>
                  </a:lnTo>
                  <a:lnTo>
                    <a:pt x="0" y="44"/>
                  </a:lnTo>
                  <a:lnTo>
                    <a:pt x="0" y="44"/>
                  </a:lnTo>
                  <a:lnTo>
                    <a:pt x="42" y="54"/>
                  </a:lnTo>
                  <a:lnTo>
                    <a:pt x="42" y="54"/>
                  </a:lnTo>
                  <a:lnTo>
                    <a:pt x="50" y="54"/>
                  </a:lnTo>
                  <a:lnTo>
                    <a:pt x="58" y="54"/>
                  </a:lnTo>
                  <a:lnTo>
                    <a:pt x="70" y="50"/>
                  </a:lnTo>
                  <a:lnTo>
                    <a:pt x="82" y="44"/>
                  </a:lnTo>
                  <a:lnTo>
                    <a:pt x="92" y="36"/>
                  </a:lnTo>
                  <a:lnTo>
                    <a:pt x="106" y="20"/>
                  </a:lnTo>
                  <a:lnTo>
                    <a:pt x="110" y="12"/>
                  </a:lnTo>
                  <a:lnTo>
                    <a:pt x="110" y="12"/>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72" name="Freeform 28"/>
            <p:cNvSpPr>
              <a:spLocks/>
            </p:cNvSpPr>
            <p:nvPr/>
          </p:nvSpPr>
          <p:spPr bwMode="auto">
            <a:xfrm>
              <a:off x="10229850" y="3238500"/>
              <a:ext cx="60325" cy="149225"/>
            </a:xfrm>
            <a:custGeom>
              <a:avLst/>
              <a:gdLst>
                <a:gd name="T0" fmla="*/ 38 w 38"/>
                <a:gd name="T1" fmla="*/ 0 h 94"/>
                <a:gd name="T2" fmla="*/ 38 w 38"/>
                <a:gd name="T3" fmla="*/ 0 h 94"/>
                <a:gd name="T4" fmla="*/ 32 w 38"/>
                <a:gd name="T5" fmla="*/ 4 h 94"/>
                <a:gd name="T6" fmla="*/ 20 w 38"/>
                <a:gd name="T7" fmla="*/ 12 h 94"/>
                <a:gd name="T8" fmla="*/ 14 w 38"/>
                <a:gd name="T9" fmla="*/ 20 h 94"/>
                <a:gd name="T10" fmla="*/ 8 w 38"/>
                <a:gd name="T11" fmla="*/ 26 h 94"/>
                <a:gd name="T12" fmla="*/ 2 w 38"/>
                <a:gd name="T13" fmla="*/ 34 h 94"/>
                <a:gd name="T14" fmla="*/ 0 w 38"/>
                <a:gd name="T15" fmla="*/ 44 h 94"/>
                <a:gd name="T16" fmla="*/ 0 w 38"/>
                <a:gd name="T17" fmla="*/ 44 h 94"/>
                <a:gd name="T18" fmla="*/ 0 w 38"/>
                <a:gd name="T19" fmla="*/ 52 h 94"/>
                <a:gd name="T20" fmla="*/ 0 w 38"/>
                <a:gd name="T21" fmla="*/ 62 h 94"/>
                <a:gd name="T22" fmla="*/ 4 w 38"/>
                <a:gd name="T23" fmla="*/ 78 h 94"/>
                <a:gd name="T24" fmla="*/ 10 w 38"/>
                <a:gd name="T25" fmla="*/ 94 h 94"/>
                <a:gd name="T26" fmla="*/ 10 w 38"/>
                <a:gd name="T27" fmla="*/ 94 h 94"/>
                <a:gd name="T28" fmla="*/ 14 w 38"/>
                <a:gd name="T29" fmla="*/ 80 h 94"/>
                <a:gd name="T30" fmla="*/ 20 w 38"/>
                <a:gd name="T31" fmla="*/ 68 h 94"/>
                <a:gd name="T32" fmla="*/ 24 w 38"/>
                <a:gd name="T33" fmla="*/ 64 h 94"/>
                <a:gd name="T34" fmla="*/ 28 w 38"/>
                <a:gd name="T35" fmla="*/ 58 h 94"/>
                <a:gd name="T36" fmla="*/ 28 w 38"/>
                <a:gd name="T37" fmla="*/ 58 h 94"/>
                <a:gd name="T38" fmla="*/ 32 w 38"/>
                <a:gd name="T39" fmla="*/ 54 h 94"/>
                <a:gd name="T40" fmla="*/ 36 w 38"/>
                <a:gd name="T41" fmla="*/ 46 h 94"/>
                <a:gd name="T42" fmla="*/ 38 w 38"/>
                <a:gd name="T43" fmla="*/ 26 h 94"/>
                <a:gd name="T44" fmla="*/ 38 w 38"/>
                <a:gd name="T45" fmla="*/ 8 h 94"/>
                <a:gd name="T46" fmla="*/ 38 w 38"/>
                <a:gd name="T47" fmla="*/ 0 h 94"/>
                <a:gd name="T48" fmla="*/ 38 w 38"/>
                <a:gd name="T4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94">
                  <a:moveTo>
                    <a:pt x="38" y="0"/>
                  </a:moveTo>
                  <a:lnTo>
                    <a:pt x="38" y="0"/>
                  </a:lnTo>
                  <a:lnTo>
                    <a:pt x="32" y="4"/>
                  </a:lnTo>
                  <a:lnTo>
                    <a:pt x="20" y="12"/>
                  </a:lnTo>
                  <a:lnTo>
                    <a:pt x="14" y="20"/>
                  </a:lnTo>
                  <a:lnTo>
                    <a:pt x="8" y="26"/>
                  </a:lnTo>
                  <a:lnTo>
                    <a:pt x="2" y="34"/>
                  </a:lnTo>
                  <a:lnTo>
                    <a:pt x="0" y="44"/>
                  </a:lnTo>
                  <a:lnTo>
                    <a:pt x="0" y="44"/>
                  </a:lnTo>
                  <a:lnTo>
                    <a:pt x="0" y="52"/>
                  </a:lnTo>
                  <a:lnTo>
                    <a:pt x="0" y="62"/>
                  </a:lnTo>
                  <a:lnTo>
                    <a:pt x="4" y="78"/>
                  </a:lnTo>
                  <a:lnTo>
                    <a:pt x="10" y="94"/>
                  </a:lnTo>
                  <a:lnTo>
                    <a:pt x="10" y="94"/>
                  </a:lnTo>
                  <a:lnTo>
                    <a:pt x="14" y="80"/>
                  </a:lnTo>
                  <a:lnTo>
                    <a:pt x="20" y="68"/>
                  </a:lnTo>
                  <a:lnTo>
                    <a:pt x="24" y="64"/>
                  </a:lnTo>
                  <a:lnTo>
                    <a:pt x="28" y="58"/>
                  </a:lnTo>
                  <a:lnTo>
                    <a:pt x="28" y="58"/>
                  </a:lnTo>
                  <a:lnTo>
                    <a:pt x="32" y="54"/>
                  </a:lnTo>
                  <a:lnTo>
                    <a:pt x="36" y="46"/>
                  </a:lnTo>
                  <a:lnTo>
                    <a:pt x="38" y="26"/>
                  </a:lnTo>
                  <a:lnTo>
                    <a:pt x="38" y="8"/>
                  </a:lnTo>
                  <a:lnTo>
                    <a:pt x="38" y="0"/>
                  </a:lnTo>
                  <a:lnTo>
                    <a:pt x="38" y="0"/>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73" name="Freeform 29"/>
            <p:cNvSpPr>
              <a:spLocks/>
            </p:cNvSpPr>
            <p:nvPr/>
          </p:nvSpPr>
          <p:spPr bwMode="auto">
            <a:xfrm>
              <a:off x="10309225" y="3232150"/>
              <a:ext cx="88900" cy="88900"/>
            </a:xfrm>
            <a:custGeom>
              <a:avLst/>
              <a:gdLst>
                <a:gd name="T0" fmla="*/ 56 w 56"/>
                <a:gd name="T1" fmla="*/ 0 h 56"/>
                <a:gd name="T2" fmla="*/ 56 w 56"/>
                <a:gd name="T3" fmla="*/ 0 h 56"/>
                <a:gd name="T4" fmla="*/ 56 w 56"/>
                <a:gd name="T5" fmla="*/ 4 h 56"/>
                <a:gd name="T6" fmla="*/ 54 w 56"/>
                <a:gd name="T7" fmla="*/ 14 h 56"/>
                <a:gd name="T8" fmla="*/ 52 w 56"/>
                <a:gd name="T9" fmla="*/ 20 h 56"/>
                <a:gd name="T10" fmla="*/ 50 w 56"/>
                <a:gd name="T11" fmla="*/ 28 h 56"/>
                <a:gd name="T12" fmla="*/ 46 w 56"/>
                <a:gd name="T13" fmla="*/ 34 h 56"/>
                <a:gd name="T14" fmla="*/ 38 w 56"/>
                <a:gd name="T15" fmla="*/ 42 h 56"/>
                <a:gd name="T16" fmla="*/ 38 w 56"/>
                <a:gd name="T17" fmla="*/ 42 h 56"/>
                <a:gd name="T18" fmla="*/ 24 w 56"/>
                <a:gd name="T19" fmla="*/ 50 h 56"/>
                <a:gd name="T20" fmla="*/ 12 w 56"/>
                <a:gd name="T21" fmla="*/ 56 h 56"/>
                <a:gd name="T22" fmla="*/ 2 w 56"/>
                <a:gd name="T23" fmla="*/ 56 h 56"/>
                <a:gd name="T24" fmla="*/ 0 w 56"/>
                <a:gd name="T25" fmla="*/ 56 h 56"/>
                <a:gd name="T26" fmla="*/ 0 w 56"/>
                <a:gd name="T27" fmla="*/ 56 h 56"/>
                <a:gd name="T28" fmla="*/ 8 w 56"/>
                <a:gd name="T29" fmla="*/ 28 h 56"/>
                <a:gd name="T30" fmla="*/ 8 w 56"/>
                <a:gd name="T31" fmla="*/ 28 h 56"/>
                <a:gd name="T32" fmla="*/ 12 w 56"/>
                <a:gd name="T33" fmla="*/ 18 h 56"/>
                <a:gd name="T34" fmla="*/ 20 w 56"/>
                <a:gd name="T35" fmla="*/ 12 h 56"/>
                <a:gd name="T36" fmla="*/ 26 w 56"/>
                <a:gd name="T37" fmla="*/ 8 h 56"/>
                <a:gd name="T38" fmla="*/ 34 w 56"/>
                <a:gd name="T39" fmla="*/ 4 h 56"/>
                <a:gd name="T40" fmla="*/ 50 w 56"/>
                <a:gd name="T41" fmla="*/ 0 h 56"/>
                <a:gd name="T42" fmla="*/ 56 w 56"/>
                <a:gd name="T43" fmla="*/ 0 h 56"/>
                <a:gd name="T44" fmla="*/ 56 w 56"/>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56">
                  <a:moveTo>
                    <a:pt x="56" y="0"/>
                  </a:moveTo>
                  <a:lnTo>
                    <a:pt x="56" y="0"/>
                  </a:lnTo>
                  <a:lnTo>
                    <a:pt x="56" y="4"/>
                  </a:lnTo>
                  <a:lnTo>
                    <a:pt x="54" y="14"/>
                  </a:lnTo>
                  <a:lnTo>
                    <a:pt x="52" y="20"/>
                  </a:lnTo>
                  <a:lnTo>
                    <a:pt x="50" y="28"/>
                  </a:lnTo>
                  <a:lnTo>
                    <a:pt x="46" y="34"/>
                  </a:lnTo>
                  <a:lnTo>
                    <a:pt x="38" y="42"/>
                  </a:lnTo>
                  <a:lnTo>
                    <a:pt x="38" y="42"/>
                  </a:lnTo>
                  <a:lnTo>
                    <a:pt x="24" y="50"/>
                  </a:lnTo>
                  <a:lnTo>
                    <a:pt x="12" y="56"/>
                  </a:lnTo>
                  <a:lnTo>
                    <a:pt x="2" y="56"/>
                  </a:lnTo>
                  <a:lnTo>
                    <a:pt x="0" y="56"/>
                  </a:lnTo>
                  <a:lnTo>
                    <a:pt x="0" y="56"/>
                  </a:lnTo>
                  <a:lnTo>
                    <a:pt x="8" y="28"/>
                  </a:lnTo>
                  <a:lnTo>
                    <a:pt x="8" y="28"/>
                  </a:lnTo>
                  <a:lnTo>
                    <a:pt x="12" y="18"/>
                  </a:lnTo>
                  <a:lnTo>
                    <a:pt x="20" y="12"/>
                  </a:lnTo>
                  <a:lnTo>
                    <a:pt x="26" y="8"/>
                  </a:lnTo>
                  <a:lnTo>
                    <a:pt x="34" y="4"/>
                  </a:lnTo>
                  <a:lnTo>
                    <a:pt x="50" y="0"/>
                  </a:lnTo>
                  <a:lnTo>
                    <a:pt x="56" y="0"/>
                  </a:lnTo>
                  <a:lnTo>
                    <a:pt x="56" y="0"/>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74" name="Freeform 30"/>
            <p:cNvSpPr>
              <a:spLocks/>
            </p:cNvSpPr>
            <p:nvPr/>
          </p:nvSpPr>
          <p:spPr bwMode="auto">
            <a:xfrm>
              <a:off x="10194925" y="3117850"/>
              <a:ext cx="31750" cy="76200"/>
            </a:xfrm>
            <a:custGeom>
              <a:avLst/>
              <a:gdLst>
                <a:gd name="T0" fmla="*/ 8 w 20"/>
                <a:gd name="T1" fmla="*/ 48 h 48"/>
                <a:gd name="T2" fmla="*/ 8 w 20"/>
                <a:gd name="T3" fmla="*/ 48 h 48"/>
                <a:gd name="T4" fmla="*/ 4 w 20"/>
                <a:gd name="T5" fmla="*/ 40 h 48"/>
                <a:gd name="T6" fmla="*/ 0 w 20"/>
                <a:gd name="T7" fmla="*/ 34 h 48"/>
                <a:gd name="T8" fmla="*/ 0 w 20"/>
                <a:gd name="T9" fmla="*/ 22 h 48"/>
                <a:gd name="T10" fmla="*/ 0 w 20"/>
                <a:gd name="T11" fmla="*/ 22 h 48"/>
                <a:gd name="T12" fmla="*/ 2 w 20"/>
                <a:gd name="T13" fmla="*/ 12 h 48"/>
                <a:gd name="T14" fmla="*/ 6 w 20"/>
                <a:gd name="T15" fmla="*/ 6 h 48"/>
                <a:gd name="T16" fmla="*/ 10 w 20"/>
                <a:gd name="T17" fmla="*/ 0 h 48"/>
                <a:gd name="T18" fmla="*/ 10 w 20"/>
                <a:gd name="T19" fmla="*/ 0 h 48"/>
                <a:gd name="T20" fmla="*/ 18 w 20"/>
                <a:gd name="T21" fmla="*/ 16 h 48"/>
                <a:gd name="T22" fmla="*/ 18 w 20"/>
                <a:gd name="T23" fmla="*/ 16 h 48"/>
                <a:gd name="T24" fmla="*/ 20 w 20"/>
                <a:gd name="T25" fmla="*/ 22 h 48"/>
                <a:gd name="T26" fmla="*/ 20 w 20"/>
                <a:gd name="T27" fmla="*/ 28 h 48"/>
                <a:gd name="T28" fmla="*/ 16 w 20"/>
                <a:gd name="T29" fmla="*/ 38 h 48"/>
                <a:gd name="T30" fmla="*/ 12 w 20"/>
                <a:gd name="T31" fmla="*/ 44 h 48"/>
                <a:gd name="T32" fmla="*/ 8 w 20"/>
                <a:gd name="T33" fmla="*/ 48 h 48"/>
                <a:gd name="T34" fmla="*/ 8 w 20"/>
                <a:gd name="T35"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48">
                  <a:moveTo>
                    <a:pt x="8" y="48"/>
                  </a:moveTo>
                  <a:lnTo>
                    <a:pt x="8" y="48"/>
                  </a:lnTo>
                  <a:lnTo>
                    <a:pt x="4" y="40"/>
                  </a:lnTo>
                  <a:lnTo>
                    <a:pt x="0" y="34"/>
                  </a:lnTo>
                  <a:lnTo>
                    <a:pt x="0" y="22"/>
                  </a:lnTo>
                  <a:lnTo>
                    <a:pt x="0" y="22"/>
                  </a:lnTo>
                  <a:lnTo>
                    <a:pt x="2" y="12"/>
                  </a:lnTo>
                  <a:lnTo>
                    <a:pt x="6" y="6"/>
                  </a:lnTo>
                  <a:lnTo>
                    <a:pt x="10" y="0"/>
                  </a:lnTo>
                  <a:lnTo>
                    <a:pt x="10" y="0"/>
                  </a:lnTo>
                  <a:lnTo>
                    <a:pt x="18" y="16"/>
                  </a:lnTo>
                  <a:lnTo>
                    <a:pt x="18" y="16"/>
                  </a:lnTo>
                  <a:lnTo>
                    <a:pt x="20" y="22"/>
                  </a:lnTo>
                  <a:lnTo>
                    <a:pt x="20" y="28"/>
                  </a:lnTo>
                  <a:lnTo>
                    <a:pt x="16" y="38"/>
                  </a:lnTo>
                  <a:lnTo>
                    <a:pt x="12" y="44"/>
                  </a:lnTo>
                  <a:lnTo>
                    <a:pt x="8" y="48"/>
                  </a:lnTo>
                  <a:lnTo>
                    <a:pt x="8" y="4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75" name="Freeform 31"/>
            <p:cNvSpPr>
              <a:spLocks/>
            </p:cNvSpPr>
            <p:nvPr/>
          </p:nvSpPr>
          <p:spPr bwMode="auto">
            <a:xfrm>
              <a:off x="10287000" y="2898775"/>
              <a:ext cx="66675" cy="38100"/>
            </a:xfrm>
            <a:custGeom>
              <a:avLst/>
              <a:gdLst>
                <a:gd name="T0" fmla="*/ 0 w 42"/>
                <a:gd name="T1" fmla="*/ 22 h 24"/>
                <a:gd name="T2" fmla="*/ 0 w 42"/>
                <a:gd name="T3" fmla="*/ 22 h 24"/>
                <a:gd name="T4" fmla="*/ 2 w 42"/>
                <a:gd name="T5" fmla="*/ 14 h 24"/>
                <a:gd name="T6" fmla="*/ 8 w 42"/>
                <a:gd name="T7" fmla="*/ 8 h 24"/>
                <a:gd name="T8" fmla="*/ 18 w 42"/>
                <a:gd name="T9" fmla="*/ 2 h 24"/>
                <a:gd name="T10" fmla="*/ 18 w 42"/>
                <a:gd name="T11" fmla="*/ 2 h 24"/>
                <a:gd name="T12" fmla="*/ 28 w 42"/>
                <a:gd name="T13" fmla="*/ 0 h 24"/>
                <a:gd name="T14" fmla="*/ 36 w 42"/>
                <a:gd name="T15" fmla="*/ 0 h 24"/>
                <a:gd name="T16" fmla="*/ 42 w 42"/>
                <a:gd name="T17" fmla="*/ 2 h 24"/>
                <a:gd name="T18" fmla="*/ 42 w 42"/>
                <a:gd name="T19" fmla="*/ 2 h 24"/>
                <a:gd name="T20" fmla="*/ 32 w 42"/>
                <a:gd name="T21" fmla="*/ 16 h 24"/>
                <a:gd name="T22" fmla="*/ 32 w 42"/>
                <a:gd name="T23" fmla="*/ 16 h 24"/>
                <a:gd name="T24" fmla="*/ 28 w 42"/>
                <a:gd name="T25" fmla="*/ 20 h 24"/>
                <a:gd name="T26" fmla="*/ 22 w 42"/>
                <a:gd name="T27" fmla="*/ 22 h 24"/>
                <a:gd name="T28" fmla="*/ 12 w 42"/>
                <a:gd name="T29" fmla="*/ 24 h 24"/>
                <a:gd name="T30" fmla="*/ 4 w 42"/>
                <a:gd name="T31" fmla="*/ 22 h 24"/>
                <a:gd name="T32" fmla="*/ 0 w 42"/>
                <a:gd name="T33" fmla="*/ 22 h 24"/>
                <a:gd name="T34" fmla="*/ 0 w 42"/>
                <a:gd name="T35"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24">
                  <a:moveTo>
                    <a:pt x="0" y="22"/>
                  </a:moveTo>
                  <a:lnTo>
                    <a:pt x="0" y="22"/>
                  </a:lnTo>
                  <a:lnTo>
                    <a:pt x="2" y="14"/>
                  </a:lnTo>
                  <a:lnTo>
                    <a:pt x="8" y="8"/>
                  </a:lnTo>
                  <a:lnTo>
                    <a:pt x="18" y="2"/>
                  </a:lnTo>
                  <a:lnTo>
                    <a:pt x="18" y="2"/>
                  </a:lnTo>
                  <a:lnTo>
                    <a:pt x="28" y="0"/>
                  </a:lnTo>
                  <a:lnTo>
                    <a:pt x="36" y="0"/>
                  </a:lnTo>
                  <a:lnTo>
                    <a:pt x="42" y="2"/>
                  </a:lnTo>
                  <a:lnTo>
                    <a:pt x="42" y="2"/>
                  </a:lnTo>
                  <a:lnTo>
                    <a:pt x="32" y="16"/>
                  </a:lnTo>
                  <a:lnTo>
                    <a:pt x="32" y="16"/>
                  </a:lnTo>
                  <a:lnTo>
                    <a:pt x="28" y="20"/>
                  </a:lnTo>
                  <a:lnTo>
                    <a:pt x="22" y="22"/>
                  </a:lnTo>
                  <a:lnTo>
                    <a:pt x="12" y="24"/>
                  </a:lnTo>
                  <a:lnTo>
                    <a:pt x="4" y="22"/>
                  </a:lnTo>
                  <a:lnTo>
                    <a:pt x="0" y="22"/>
                  </a:lnTo>
                  <a:lnTo>
                    <a:pt x="0" y="22"/>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grpSp>
      <p:grpSp>
        <p:nvGrpSpPr>
          <p:cNvPr id="4" name="Group 3">
            <a:extLst>
              <a:ext uri="{FF2B5EF4-FFF2-40B4-BE49-F238E27FC236}">
                <a16:creationId xmlns:a16="http://schemas.microsoft.com/office/drawing/2014/main" xmlns="" id="{9A462881-2B82-48C8-9ADD-EBBB93550E4D}"/>
              </a:ext>
            </a:extLst>
          </p:cNvPr>
          <p:cNvGrpSpPr/>
          <p:nvPr/>
        </p:nvGrpSpPr>
        <p:grpSpPr>
          <a:xfrm>
            <a:off x="7039594" y="2133600"/>
            <a:ext cx="2244679" cy="1074360"/>
            <a:chOff x="7940741" y="3697357"/>
            <a:chExt cx="2244679" cy="1114116"/>
          </a:xfrm>
        </p:grpSpPr>
        <p:sp>
          <p:nvSpPr>
            <p:cNvPr id="18" name="Rounded Rectangle 17"/>
            <p:cNvSpPr/>
            <p:nvPr/>
          </p:nvSpPr>
          <p:spPr>
            <a:xfrm>
              <a:off x="7940741" y="3697357"/>
              <a:ext cx="2244679" cy="1114116"/>
            </a:xfrm>
            <a:prstGeom prst="roundRect">
              <a:avLst/>
            </a:prstGeom>
            <a:solidFill>
              <a:sysClr val="window" lastClr="FFFFFF">
                <a:lumMod val="85000"/>
              </a:sysClr>
            </a:solidFill>
            <a:ln w="12700" cap="flat" cmpd="sng" algn="ctr">
              <a:solidFill>
                <a:srgbClr val="5B9BD5">
                  <a:shade val="50000"/>
                </a:srgbClr>
              </a:solidFill>
              <a:prstDash val="solid"/>
              <a:miter lim="800000"/>
            </a:ln>
            <a:effectLst/>
          </p:spPr>
          <p:txBody>
            <a:bodyPr rtlCol="0" anchor="ctr"/>
            <a:lstStyle/>
            <a:p>
              <a:pPr algn="ctr">
                <a:defRPr/>
              </a:pPr>
              <a:r>
                <a:rPr lang="en-US" sz="2400" kern="0" dirty="0">
                  <a:solidFill>
                    <a:prstClr val="black"/>
                  </a:solidFill>
                  <a:latin typeface="Arial" charset="0"/>
                  <a:ea typeface="Arial" charset="0"/>
                  <a:cs typeface="Arial" charset="0"/>
                </a:rPr>
                <a:t>Genetics </a:t>
              </a:r>
            </a:p>
            <a:p>
              <a:pPr algn="ctr">
                <a:defRPr/>
              </a:pPr>
              <a:endParaRPr lang="en-US" sz="2400" kern="0" dirty="0">
                <a:solidFill>
                  <a:prstClr val="black"/>
                </a:solidFill>
              </a:endParaRPr>
            </a:p>
            <a:p>
              <a:pPr algn="ctr">
                <a:defRPr/>
              </a:pPr>
              <a:endParaRPr lang="en-US" sz="2400" kern="0" dirty="0">
                <a:solidFill>
                  <a:prstClr val="black"/>
                </a:solidFill>
              </a:endParaRPr>
            </a:p>
          </p:txBody>
        </p:sp>
        <p:grpSp>
          <p:nvGrpSpPr>
            <p:cNvPr id="76" name="Group 75"/>
            <p:cNvGrpSpPr/>
            <p:nvPr/>
          </p:nvGrpSpPr>
          <p:grpSpPr>
            <a:xfrm>
              <a:off x="8774293" y="4193059"/>
              <a:ext cx="577571" cy="575652"/>
              <a:chOff x="9820275" y="3025775"/>
              <a:chExt cx="955675" cy="952500"/>
            </a:xfrm>
          </p:grpSpPr>
          <p:sp>
            <p:nvSpPr>
              <p:cNvPr id="77" name="Freeform 112"/>
              <p:cNvSpPr>
                <a:spLocks/>
              </p:cNvSpPr>
              <p:nvPr/>
            </p:nvSpPr>
            <p:spPr bwMode="auto">
              <a:xfrm>
                <a:off x="10226675" y="3644900"/>
                <a:ext cx="63500" cy="66675"/>
              </a:xfrm>
              <a:custGeom>
                <a:avLst/>
                <a:gdLst>
                  <a:gd name="T0" fmla="*/ 34 w 40"/>
                  <a:gd name="T1" fmla="*/ 6 h 42"/>
                  <a:gd name="T2" fmla="*/ 34 w 40"/>
                  <a:gd name="T3" fmla="*/ 6 h 42"/>
                  <a:gd name="T4" fmla="*/ 28 w 40"/>
                  <a:gd name="T5" fmla="*/ 2 h 42"/>
                  <a:gd name="T6" fmla="*/ 20 w 40"/>
                  <a:gd name="T7" fmla="*/ 0 h 42"/>
                  <a:gd name="T8" fmla="*/ 12 w 40"/>
                  <a:gd name="T9" fmla="*/ 2 h 42"/>
                  <a:gd name="T10" fmla="*/ 6 w 40"/>
                  <a:gd name="T11" fmla="*/ 6 h 42"/>
                  <a:gd name="T12" fmla="*/ 6 w 40"/>
                  <a:gd name="T13" fmla="*/ 6 h 42"/>
                  <a:gd name="T14" fmla="*/ 2 w 40"/>
                  <a:gd name="T15" fmla="*/ 14 h 42"/>
                  <a:gd name="T16" fmla="*/ 0 w 40"/>
                  <a:gd name="T17" fmla="*/ 20 h 42"/>
                  <a:gd name="T18" fmla="*/ 2 w 40"/>
                  <a:gd name="T19" fmla="*/ 28 h 42"/>
                  <a:gd name="T20" fmla="*/ 6 w 40"/>
                  <a:gd name="T21" fmla="*/ 36 h 42"/>
                  <a:gd name="T22" fmla="*/ 6 w 40"/>
                  <a:gd name="T23" fmla="*/ 36 h 42"/>
                  <a:gd name="T24" fmla="*/ 12 w 40"/>
                  <a:gd name="T25" fmla="*/ 40 h 42"/>
                  <a:gd name="T26" fmla="*/ 20 w 40"/>
                  <a:gd name="T27" fmla="*/ 42 h 42"/>
                  <a:gd name="T28" fmla="*/ 28 w 40"/>
                  <a:gd name="T29" fmla="*/ 40 h 42"/>
                  <a:gd name="T30" fmla="*/ 34 w 40"/>
                  <a:gd name="T31" fmla="*/ 36 h 42"/>
                  <a:gd name="T32" fmla="*/ 34 w 40"/>
                  <a:gd name="T33" fmla="*/ 36 h 42"/>
                  <a:gd name="T34" fmla="*/ 40 w 40"/>
                  <a:gd name="T35" fmla="*/ 28 h 42"/>
                  <a:gd name="T36" fmla="*/ 40 w 40"/>
                  <a:gd name="T37" fmla="*/ 20 h 42"/>
                  <a:gd name="T38" fmla="*/ 40 w 40"/>
                  <a:gd name="T39" fmla="*/ 14 h 42"/>
                  <a:gd name="T40" fmla="*/ 34 w 40"/>
                  <a:gd name="T41" fmla="*/ 6 h 42"/>
                  <a:gd name="T42" fmla="*/ 34 w 40"/>
                  <a:gd name="T43"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2">
                    <a:moveTo>
                      <a:pt x="34" y="6"/>
                    </a:moveTo>
                    <a:lnTo>
                      <a:pt x="34" y="6"/>
                    </a:lnTo>
                    <a:lnTo>
                      <a:pt x="28" y="2"/>
                    </a:lnTo>
                    <a:lnTo>
                      <a:pt x="20" y="0"/>
                    </a:lnTo>
                    <a:lnTo>
                      <a:pt x="12" y="2"/>
                    </a:lnTo>
                    <a:lnTo>
                      <a:pt x="6" y="6"/>
                    </a:lnTo>
                    <a:lnTo>
                      <a:pt x="6" y="6"/>
                    </a:lnTo>
                    <a:lnTo>
                      <a:pt x="2" y="14"/>
                    </a:lnTo>
                    <a:lnTo>
                      <a:pt x="0" y="20"/>
                    </a:lnTo>
                    <a:lnTo>
                      <a:pt x="2" y="28"/>
                    </a:lnTo>
                    <a:lnTo>
                      <a:pt x="6" y="36"/>
                    </a:lnTo>
                    <a:lnTo>
                      <a:pt x="6" y="36"/>
                    </a:lnTo>
                    <a:lnTo>
                      <a:pt x="12" y="40"/>
                    </a:lnTo>
                    <a:lnTo>
                      <a:pt x="20" y="42"/>
                    </a:lnTo>
                    <a:lnTo>
                      <a:pt x="28" y="40"/>
                    </a:lnTo>
                    <a:lnTo>
                      <a:pt x="34" y="36"/>
                    </a:lnTo>
                    <a:lnTo>
                      <a:pt x="34" y="36"/>
                    </a:lnTo>
                    <a:lnTo>
                      <a:pt x="40" y="28"/>
                    </a:lnTo>
                    <a:lnTo>
                      <a:pt x="40" y="20"/>
                    </a:lnTo>
                    <a:lnTo>
                      <a:pt x="40" y="14"/>
                    </a:lnTo>
                    <a:lnTo>
                      <a:pt x="34" y="6"/>
                    </a:lnTo>
                    <a:lnTo>
                      <a:pt x="34" y="6"/>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78" name="Freeform 113"/>
              <p:cNvSpPr>
                <a:spLocks/>
              </p:cNvSpPr>
              <p:nvPr/>
            </p:nvSpPr>
            <p:spPr bwMode="auto">
              <a:xfrm>
                <a:off x="10325100" y="3657600"/>
                <a:ext cx="73025" cy="73025"/>
              </a:xfrm>
              <a:custGeom>
                <a:avLst/>
                <a:gdLst>
                  <a:gd name="T0" fmla="*/ 38 w 46"/>
                  <a:gd name="T1" fmla="*/ 8 h 46"/>
                  <a:gd name="T2" fmla="*/ 38 w 46"/>
                  <a:gd name="T3" fmla="*/ 8 h 46"/>
                  <a:gd name="T4" fmla="*/ 32 w 46"/>
                  <a:gd name="T5" fmla="*/ 2 h 46"/>
                  <a:gd name="T6" fmla="*/ 22 w 46"/>
                  <a:gd name="T7" fmla="*/ 0 h 46"/>
                  <a:gd name="T8" fmla="*/ 14 w 46"/>
                  <a:gd name="T9" fmla="*/ 2 h 46"/>
                  <a:gd name="T10" fmla="*/ 6 w 46"/>
                  <a:gd name="T11" fmla="*/ 8 h 46"/>
                  <a:gd name="T12" fmla="*/ 6 w 46"/>
                  <a:gd name="T13" fmla="*/ 8 h 46"/>
                  <a:gd name="T14" fmla="*/ 2 w 46"/>
                  <a:gd name="T15" fmla="*/ 14 h 46"/>
                  <a:gd name="T16" fmla="*/ 0 w 46"/>
                  <a:gd name="T17" fmla="*/ 24 h 46"/>
                  <a:gd name="T18" fmla="*/ 2 w 46"/>
                  <a:gd name="T19" fmla="*/ 32 h 46"/>
                  <a:gd name="T20" fmla="*/ 6 w 46"/>
                  <a:gd name="T21" fmla="*/ 38 h 46"/>
                  <a:gd name="T22" fmla="*/ 6 w 46"/>
                  <a:gd name="T23" fmla="*/ 38 h 46"/>
                  <a:gd name="T24" fmla="*/ 14 w 46"/>
                  <a:gd name="T25" fmla="*/ 44 h 46"/>
                  <a:gd name="T26" fmla="*/ 22 w 46"/>
                  <a:gd name="T27" fmla="*/ 46 h 46"/>
                  <a:gd name="T28" fmla="*/ 32 w 46"/>
                  <a:gd name="T29" fmla="*/ 44 h 46"/>
                  <a:gd name="T30" fmla="*/ 38 w 46"/>
                  <a:gd name="T31" fmla="*/ 38 h 46"/>
                  <a:gd name="T32" fmla="*/ 38 w 46"/>
                  <a:gd name="T33" fmla="*/ 38 h 46"/>
                  <a:gd name="T34" fmla="*/ 44 w 46"/>
                  <a:gd name="T35" fmla="*/ 32 h 46"/>
                  <a:gd name="T36" fmla="*/ 46 w 46"/>
                  <a:gd name="T37" fmla="*/ 24 h 46"/>
                  <a:gd name="T38" fmla="*/ 44 w 46"/>
                  <a:gd name="T39" fmla="*/ 14 h 46"/>
                  <a:gd name="T40" fmla="*/ 38 w 46"/>
                  <a:gd name="T41" fmla="*/ 8 h 46"/>
                  <a:gd name="T42" fmla="*/ 38 w 46"/>
                  <a:gd name="T43"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46">
                    <a:moveTo>
                      <a:pt x="38" y="8"/>
                    </a:moveTo>
                    <a:lnTo>
                      <a:pt x="38" y="8"/>
                    </a:lnTo>
                    <a:lnTo>
                      <a:pt x="32" y="2"/>
                    </a:lnTo>
                    <a:lnTo>
                      <a:pt x="22" y="0"/>
                    </a:lnTo>
                    <a:lnTo>
                      <a:pt x="14" y="2"/>
                    </a:lnTo>
                    <a:lnTo>
                      <a:pt x="6" y="8"/>
                    </a:lnTo>
                    <a:lnTo>
                      <a:pt x="6" y="8"/>
                    </a:lnTo>
                    <a:lnTo>
                      <a:pt x="2" y="14"/>
                    </a:lnTo>
                    <a:lnTo>
                      <a:pt x="0" y="24"/>
                    </a:lnTo>
                    <a:lnTo>
                      <a:pt x="2" y="32"/>
                    </a:lnTo>
                    <a:lnTo>
                      <a:pt x="6" y="38"/>
                    </a:lnTo>
                    <a:lnTo>
                      <a:pt x="6" y="38"/>
                    </a:lnTo>
                    <a:lnTo>
                      <a:pt x="14" y="44"/>
                    </a:lnTo>
                    <a:lnTo>
                      <a:pt x="22" y="46"/>
                    </a:lnTo>
                    <a:lnTo>
                      <a:pt x="32" y="44"/>
                    </a:lnTo>
                    <a:lnTo>
                      <a:pt x="38" y="38"/>
                    </a:lnTo>
                    <a:lnTo>
                      <a:pt x="38" y="38"/>
                    </a:lnTo>
                    <a:lnTo>
                      <a:pt x="44" y="32"/>
                    </a:lnTo>
                    <a:lnTo>
                      <a:pt x="46" y="24"/>
                    </a:lnTo>
                    <a:lnTo>
                      <a:pt x="44" y="14"/>
                    </a:lnTo>
                    <a:lnTo>
                      <a:pt x="38" y="8"/>
                    </a:lnTo>
                    <a:lnTo>
                      <a:pt x="38" y="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79" name="Freeform 114"/>
              <p:cNvSpPr>
                <a:spLocks/>
              </p:cNvSpPr>
              <p:nvPr/>
            </p:nvSpPr>
            <p:spPr bwMode="auto">
              <a:xfrm>
                <a:off x="10423525" y="3629025"/>
                <a:ext cx="76200" cy="76200"/>
              </a:xfrm>
              <a:custGeom>
                <a:avLst/>
                <a:gdLst>
                  <a:gd name="T0" fmla="*/ 40 w 48"/>
                  <a:gd name="T1" fmla="*/ 6 h 48"/>
                  <a:gd name="T2" fmla="*/ 40 w 48"/>
                  <a:gd name="T3" fmla="*/ 6 h 48"/>
                  <a:gd name="T4" fmla="*/ 32 w 48"/>
                  <a:gd name="T5" fmla="*/ 2 h 48"/>
                  <a:gd name="T6" fmla="*/ 24 w 48"/>
                  <a:gd name="T7" fmla="*/ 0 h 48"/>
                  <a:gd name="T8" fmla="*/ 14 w 48"/>
                  <a:gd name="T9" fmla="*/ 2 h 48"/>
                  <a:gd name="T10" fmla="*/ 6 w 48"/>
                  <a:gd name="T11" fmla="*/ 6 h 48"/>
                  <a:gd name="T12" fmla="*/ 6 w 48"/>
                  <a:gd name="T13" fmla="*/ 6 h 48"/>
                  <a:gd name="T14" fmla="*/ 2 w 48"/>
                  <a:gd name="T15" fmla="*/ 14 h 48"/>
                  <a:gd name="T16" fmla="*/ 0 w 48"/>
                  <a:gd name="T17" fmla="*/ 24 h 48"/>
                  <a:gd name="T18" fmla="*/ 2 w 48"/>
                  <a:gd name="T19" fmla="*/ 32 h 48"/>
                  <a:gd name="T20" fmla="*/ 6 w 48"/>
                  <a:gd name="T21" fmla="*/ 40 h 48"/>
                  <a:gd name="T22" fmla="*/ 6 w 48"/>
                  <a:gd name="T23" fmla="*/ 40 h 48"/>
                  <a:gd name="T24" fmla="*/ 14 w 48"/>
                  <a:gd name="T25" fmla="*/ 46 h 48"/>
                  <a:gd name="T26" fmla="*/ 24 w 48"/>
                  <a:gd name="T27" fmla="*/ 48 h 48"/>
                  <a:gd name="T28" fmla="*/ 32 w 48"/>
                  <a:gd name="T29" fmla="*/ 46 h 48"/>
                  <a:gd name="T30" fmla="*/ 40 w 48"/>
                  <a:gd name="T31" fmla="*/ 40 h 48"/>
                  <a:gd name="T32" fmla="*/ 40 w 48"/>
                  <a:gd name="T33" fmla="*/ 40 h 48"/>
                  <a:gd name="T34" fmla="*/ 46 w 48"/>
                  <a:gd name="T35" fmla="*/ 32 h 48"/>
                  <a:gd name="T36" fmla="*/ 48 w 48"/>
                  <a:gd name="T37" fmla="*/ 24 h 48"/>
                  <a:gd name="T38" fmla="*/ 46 w 48"/>
                  <a:gd name="T39" fmla="*/ 14 h 48"/>
                  <a:gd name="T40" fmla="*/ 40 w 48"/>
                  <a:gd name="T41" fmla="*/ 6 h 48"/>
                  <a:gd name="T42" fmla="*/ 40 w 48"/>
                  <a:gd name="T43" fmla="*/ 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40" y="6"/>
                    </a:moveTo>
                    <a:lnTo>
                      <a:pt x="40" y="6"/>
                    </a:lnTo>
                    <a:lnTo>
                      <a:pt x="32" y="2"/>
                    </a:lnTo>
                    <a:lnTo>
                      <a:pt x="24" y="0"/>
                    </a:lnTo>
                    <a:lnTo>
                      <a:pt x="14" y="2"/>
                    </a:lnTo>
                    <a:lnTo>
                      <a:pt x="6" y="6"/>
                    </a:lnTo>
                    <a:lnTo>
                      <a:pt x="6" y="6"/>
                    </a:lnTo>
                    <a:lnTo>
                      <a:pt x="2" y="14"/>
                    </a:lnTo>
                    <a:lnTo>
                      <a:pt x="0" y="24"/>
                    </a:lnTo>
                    <a:lnTo>
                      <a:pt x="2" y="32"/>
                    </a:lnTo>
                    <a:lnTo>
                      <a:pt x="6" y="40"/>
                    </a:lnTo>
                    <a:lnTo>
                      <a:pt x="6" y="40"/>
                    </a:lnTo>
                    <a:lnTo>
                      <a:pt x="14" y="46"/>
                    </a:lnTo>
                    <a:lnTo>
                      <a:pt x="24" y="48"/>
                    </a:lnTo>
                    <a:lnTo>
                      <a:pt x="32" y="46"/>
                    </a:lnTo>
                    <a:lnTo>
                      <a:pt x="40" y="40"/>
                    </a:lnTo>
                    <a:lnTo>
                      <a:pt x="40" y="40"/>
                    </a:lnTo>
                    <a:lnTo>
                      <a:pt x="46" y="32"/>
                    </a:lnTo>
                    <a:lnTo>
                      <a:pt x="48" y="24"/>
                    </a:lnTo>
                    <a:lnTo>
                      <a:pt x="46" y="14"/>
                    </a:lnTo>
                    <a:lnTo>
                      <a:pt x="40" y="6"/>
                    </a:lnTo>
                    <a:lnTo>
                      <a:pt x="40" y="6"/>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80" name="Freeform 115"/>
              <p:cNvSpPr>
                <a:spLocks/>
              </p:cNvSpPr>
              <p:nvPr/>
            </p:nvSpPr>
            <p:spPr bwMode="auto">
              <a:xfrm>
                <a:off x="10033000" y="3568700"/>
                <a:ext cx="63500" cy="66675"/>
              </a:xfrm>
              <a:custGeom>
                <a:avLst/>
                <a:gdLst>
                  <a:gd name="T0" fmla="*/ 6 w 40"/>
                  <a:gd name="T1" fmla="*/ 36 h 42"/>
                  <a:gd name="T2" fmla="*/ 6 w 40"/>
                  <a:gd name="T3" fmla="*/ 36 h 42"/>
                  <a:gd name="T4" fmla="*/ 12 w 40"/>
                  <a:gd name="T5" fmla="*/ 40 h 42"/>
                  <a:gd name="T6" fmla="*/ 20 w 40"/>
                  <a:gd name="T7" fmla="*/ 42 h 42"/>
                  <a:gd name="T8" fmla="*/ 28 w 40"/>
                  <a:gd name="T9" fmla="*/ 40 h 42"/>
                  <a:gd name="T10" fmla="*/ 34 w 40"/>
                  <a:gd name="T11" fmla="*/ 36 h 42"/>
                  <a:gd name="T12" fmla="*/ 34 w 40"/>
                  <a:gd name="T13" fmla="*/ 36 h 42"/>
                  <a:gd name="T14" fmla="*/ 38 w 40"/>
                  <a:gd name="T15" fmla="*/ 28 h 42"/>
                  <a:gd name="T16" fmla="*/ 40 w 40"/>
                  <a:gd name="T17" fmla="*/ 20 h 42"/>
                  <a:gd name="T18" fmla="*/ 38 w 40"/>
                  <a:gd name="T19" fmla="*/ 14 h 42"/>
                  <a:gd name="T20" fmla="*/ 34 w 40"/>
                  <a:gd name="T21" fmla="*/ 6 h 42"/>
                  <a:gd name="T22" fmla="*/ 34 w 40"/>
                  <a:gd name="T23" fmla="*/ 6 h 42"/>
                  <a:gd name="T24" fmla="*/ 28 w 40"/>
                  <a:gd name="T25" fmla="*/ 2 h 42"/>
                  <a:gd name="T26" fmla="*/ 20 w 40"/>
                  <a:gd name="T27" fmla="*/ 0 h 42"/>
                  <a:gd name="T28" fmla="*/ 12 w 40"/>
                  <a:gd name="T29" fmla="*/ 2 h 42"/>
                  <a:gd name="T30" fmla="*/ 6 w 40"/>
                  <a:gd name="T31" fmla="*/ 6 h 42"/>
                  <a:gd name="T32" fmla="*/ 6 w 40"/>
                  <a:gd name="T33" fmla="*/ 6 h 42"/>
                  <a:gd name="T34" fmla="*/ 0 w 40"/>
                  <a:gd name="T35" fmla="*/ 14 h 42"/>
                  <a:gd name="T36" fmla="*/ 0 w 40"/>
                  <a:gd name="T37" fmla="*/ 20 h 42"/>
                  <a:gd name="T38" fmla="*/ 0 w 40"/>
                  <a:gd name="T39" fmla="*/ 28 h 42"/>
                  <a:gd name="T40" fmla="*/ 6 w 40"/>
                  <a:gd name="T41" fmla="*/ 36 h 42"/>
                  <a:gd name="T42" fmla="*/ 6 w 40"/>
                  <a:gd name="T43" fmla="*/ 3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2">
                    <a:moveTo>
                      <a:pt x="6" y="36"/>
                    </a:moveTo>
                    <a:lnTo>
                      <a:pt x="6" y="36"/>
                    </a:lnTo>
                    <a:lnTo>
                      <a:pt x="12" y="40"/>
                    </a:lnTo>
                    <a:lnTo>
                      <a:pt x="20" y="42"/>
                    </a:lnTo>
                    <a:lnTo>
                      <a:pt x="28" y="40"/>
                    </a:lnTo>
                    <a:lnTo>
                      <a:pt x="34" y="36"/>
                    </a:lnTo>
                    <a:lnTo>
                      <a:pt x="34" y="36"/>
                    </a:lnTo>
                    <a:lnTo>
                      <a:pt x="38" y="28"/>
                    </a:lnTo>
                    <a:lnTo>
                      <a:pt x="40" y="20"/>
                    </a:lnTo>
                    <a:lnTo>
                      <a:pt x="38" y="14"/>
                    </a:lnTo>
                    <a:lnTo>
                      <a:pt x="34" y="6"/>
                    </a:lnTo>
                    <a:lnTo>
                      <a:pt x="34" y="6"/>
                    </a:lnTo>
                    <a:lnTo>
                      <a:pt x="28" y="2"/>
                    </a:lnTo>
                    <a:lnTo>
                      <a:pt x="20" y="0"/>
                    </a:lnTo>
                    <a:lnTo>
                      <a:pt x="12" y="2"/>
                    </a:lnTo>
                    <a:lnTo>
                      <a:pt x="6" y="6"/>
                    </a:lnTo>
                    <a:lnTo>
                      <a:pt x="6" y="6"/>
                    </a:lnTo>
                    <a:lnTo>
                      <a:pt x="0" y="14"/>
                    </a:lnTo>
                    <a:lnTo>
                      <a:pt x="0" y="20"/>
                    </a:lnTo>
                    <a:lnTo>
                      <a:pt x="0" y="28"/>
                    </a:lnTo>
                    <a:lnTo>
                      <a:pt x="6" y="36"/>
                    </a:lnTo>
                    <a:lnTo>
                      <a:pt x="6" y="36"/>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81" name="Freeform 116"/>
              <p:cNvSpPr>
                <a:spLocks/>
              </p:cNvSpPr>
              <p:nvPr/>
            </p:nvSpPr>
            <p:spPr bwMode="auto">
              <a:xfrm>
                <a:off x="9925050" y="3549650"/>
                <a:ext cx="73025" cy="73025"/>
              </a:xfrm>
              <a:custGeom>
                <a:avLst/>
                <a:gdLst>
                  <a:gd name="T0" fmla="*/ 8 w 46"/>
                  <a:gd name="T1" fmla="*/ 38 h 46"/>
                  <a:gd name="T2" fmla="*/ 8 w 46"/>
                  <a:gd name="T3" fmla="*/ 38 h 46"/>
                  <a:gd name="T4" fmla="*/ 14 w 46"/>
                  <a:gd name="T5" fmla="*/ 44 h 46"/>
                  <a:gd name="T6" fmla="*/ 24 w 46"/>
                  <a:gd name="T7" fmla="*/ 46 h 46"/>
                  <a:gd name="T8" fmla="*/ 32 w 46"/>
                  <a:gd name="T9" fmla="*/ 44 h 46"/>
                  <a:gd name="T10" fmla="*/ 40 w 46"/>
                  <a:gd name="T11" fmla="*/ 38 h 46"/>
                  <a:gd name="T12" fmla="*/ 40 w 46"/>
                  <a:gd name="T13" fmla="*/ 38 h 46"/>
                  <a:gd name="T14" fmla="*/ 44 w 46"/>
                  <a:gd name="T15" fmla="*/ 32 h 46"/>
                  <a:gd name="T16" fmla="*/ 46 w 46"/>
                  <a:gd name="T17" fmla="*/ 22 h 46"/>
                  <a:gd name="T18" fmla="*/ 44 w 46"/>
                  <a:gd name="T19" fmla="*/ 14 h 46"/>
                  <a:gd name="T20" fmla="*/ 40 w 46"/>
                  <a:gd name="T21" fmla="*/ 6 h 46"/>
                  <a:gd name="T22" fmla="*/ 40 w 46"/>
                  <a:gd name="T23" fmla="*/ 6 h 46"/>
                  <a:gd name="T24" fmla="*/ 32 w 46"/>
                  <a:gd name="T25" fmla="*/ 2 h 46"/>
                  <a:gd name="T26" fmla="*/ 24 w 46"/>
                  <a:gd name="T27" fmla="*/ 0 h 46"/>
                  <a:gd name="T28" fmla="*/ 14 w 46"/>
                  <a:gd name="T29" fmla="*/ 2 h 46"/>
                  <a:gd name="T30" fmla="*/ 8 w 46"/>
                  <a:gd name="T31" fmla="*/ 6 h 46"/>
                  <a:gd name="T32" fmla="*/ 8 w 46"/>
                  <a:gd name="T33" fmla="*/ 6 h 46"/>
                  <a:gd name="T34" fmla="*/ 2 w 46"/>
                  <a:gd name="T35" fmla="*/ 14 h 46"/>
                  <a:gd name="T36" fmla="*/ 0 w 46"/>
                  <a:gd name="T37" fmla="*/ 22 h 46"/>
                  <a:gd name="T38" fmla="*/ 2 w 46"/>
                  <a:gd name="T39" fmla="*/ 32 h 46"/>
                  <a:gd name="T40" fmla="*/ 8 w 46"/>
                  <a:gd name="T41" fmla="*/ 38 h 46"/>
                  <a:gd name="T42" fmla="*/ 8 w 46"/>
                  <a:gd name="T43"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46">
                    <a:moveTo>
                      <a:pt x="8" y="38"/>
                    </a:moveTo>
                    <a:lnTo>
                      <a:pt x="8" y="38"/>
                    </a:lnTo>
                    <a:lnTo>
                      <a:pt x="14" y="44"/>
                    </a:lnTo>
                    <a:lnTo>
                      <a:pt x="24" y="46"/>
                    </a:lnTo>
                    <a:lnTo>
                      <a:pt x="32" y="44"/>
                    </a:lnTo>
                    <a:lnTo>
                      <a:pt x="40" y="38"/>
                    </a:lnTo>
                    <a:lnTo>
                      <a:pt x="40" y="38"/>
                    </a:lnTo>
                    <a:lnTo>
                      <a:pt x="44" y="32"/>
                    </a:lnTo>
                    <a:lnTo>
                      <a:pt x="46" y="22"/>
                    </a:lnTo>
                    <a:lnTo>
                      <a:pt x="44" y="14"/>
                    </a:lnTo>
                    <a:lnTo>
                      <a:pt x="40" y="6"/>
                    </a:lnTo>
                    <a:lnTo>
                      <a:pt x="40" y="6"/>
                    </a:lnTo>
                    <a:lnTo>
                      <a:pt x="32" y="2"/>
                    </a:lnTo>
                    <a:lnTo>
                      <a:pt x="24" y="0"/>
                    </a:lnTo>
                    <a:lnTo>
                      <a:pt x="14" y="2"/>
                    </a:lnTo>
                    <a:lnTo>
                      <a:pt x="8" y="6"/>
                    </a:lnTo>
                    <a:lnTo>
                      <a:pt x="8" y="6"/>
                    </a:lnTo>
                    <a:lnTo>
                      <a:pt x="2" y="14"/>
                    </a:lnTo>
                    <a:lnTo>
                      <a:pt x="0" y="22"/>
                    </a:lnTo>
                    <a:lnTo>
                      <a:pt x="2" y="32"/>
                    </a:lnTo>
                    <a:lnTo>
                      <a:pt x="8" y="38"/>
                    </a:lnTo>
                    <a:lnTo>
                      <a:pt x="8" y="3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82" name="Freeform 117"/>
              <p:cNvSpPr>
                <a:spLocks/>
              </p:cNvSpPr>
              <p:nvPr/>
            </p:nvSpPr>
            <p:spPr bwMode="auto">
              <a:xfrm>
                <a:off x="9820275" y="3575050"/>
                <a:ext cx="76200" cy="76200"/>
              </a:xfrm>
              <a:custGeom>
                <a:avLst/>
                <a:gdLst>
                  <a:gd name="T0" fmla="*/ 8 w 48"/>
                  <a:gd name="T1" fmla="*/ 42 h 48"/>
                  <a:gd name="T2" fmla="*/ 8 w 48"/>
                  <a:gd name="T3" fmla="*/ 42 h 48"/>
                  <a:gd name="T4" fmla="*/ 16 w 48"/>
                  <a:gd name="T5" fmla="*/ 48 h 48"/>
                  <a:gd name="T6" fmla="*/ 24 w 48"/>
                  <a:gd name="T7" fmla="*/ 48 h 48"/>
                  <a:gd name="T8" fmla="*/ 34 w 48"/>
                  <a:gd name="T9" fmla="*/ 48 h 48"/>
                  <a:gd name="T10" fmla="*/ 42 w 48"/>
                  <a:gd name="T11" fmla="*/ 42 h 48"/>
                  <a:gd name="T12" fmla="*/ 42 w 48"/>
                  <a:gd name="T13" fmla="*/ 42 h 48"/>
                  <a:gd name="T14" fmla="*/ 48 w 48"/>
                  <a:gd name="T15" fmla="*/ 34 h 48"/>
                  <a:gd name="T16" fmla="*/ 48 w 48"/>
                  <a:gd name="T17" fmla="*/ 24 h 48"/>
                  <a:gd name="T18" fmla="*/ 48 w 48"/>
                  <a:gd name="T19" fmla="*/ 16 h 48"/>
                  <a:gd name="T20" fmla="*/ 42 w 48"/>
                  <a:gd name="T21" fmla="*/ 8 h 48"/>
                  <a:gd name="T22" fmla="*/ 42 w 48"/>
                  <a:gd name="T23" fmla="*/ 8 h 48"/>
                  <a:gd name="T24" fmla="*/ 34 w 48"/>
                  <a:gd name="T25" fmla="*/ 2 h 48"/>
                  <a:gd name="T26" fmla="*/ 24 w 48"/>
                  <a:gd name="T27" fmla="*/ 0 h 48"/>
                  <a:gd name="T28" fmla="*/ 16 w 48"/>
                  <a:gd name="T29" fmla="*/ 2 h 48"/>
                  <a:gd name="T30" fmla="*/ 8 w 48"/>
                  <a:gd name="T31" fmla="*/ 8 h 48"/>
                  <a:gd name="T32" fmla="*/ 8 w 48"/>
                  <a:gd name="T33" fmla="*/ 8 h 48"/>
                  <a:gd name="T34" fmla="*/ 2 w 48"/>
                  <a:gd name="T35" fmla="*/ 16 h 48"/>
                  <a:gd name="T36" fmla="*/ 0 w 48"/>
                  <a:gd name="T37" fmla="*/ 24 h 48"/>
                  <a:gd name="T38" fmla="*/ 2 w 48"/>
                  <a:gd name="T39" fmla="*/ 34 h 48"/>
                  <a:gd name="T40" fmla="*/ 8 w 48"/>
                  <a:gd name="T41" fmla="*/ 42 h 48"/>
                  <a:gd name="T42" fmla="*/ 8 w 48"/>
                  <a:gd name="T43" fmla="*/ 4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8" y="42"/>
                    </a:moveTo>
                    <a:lnTo>
                      <a:pt x="8" y="42"/>
                    </a:lnTo>
                    <a:lnTo>
                      <a:pt x="16" y="48"/>
                    </a:lnTo>
                    <a:lnTo>
                      <a:pt x="24" y="48"/>
                    </a:lnTo>
                    <a:lnTo>
                      <a:pt x="34" y="48"/>
                    </a:lnTo>
                    <a:lnTo>
                      <a:pt x="42" y="42"/>
                    </a:lnTo>
                    <a:lnTo>
                      <a:pt x="42" y="42"/>
                    </a:lnTo>
                    <a:lnTo>
                      <a:pt x="48" y="34"/>
                    </a:lnTo>
                    <a:lnTo>
                      <a:pt x="48" y="24"/>
                    </a:lnTo>
                    <a:lnTo>
                      <a:pt x="48" y="16"/>
                    </a:lnTo>
                    <a:lnTo>
                      <a:pt x="42" y="8"/>
                    </a:lnTo>
                    <a:lnTo>
                      <a:pt x="42" y="8"/>
                    </a:lnTo>
                    <a:lnTo>
                      <a:pt x="34" y="2"/>
                    </a:lnTo>
                    <a:lnTo>
                      <a:pt x="24" y="0"/>
                    </a:lnTo>
                    <a:lnTo>
                      <a:pt x="16" y="2"/>
                    </a:lnTo>
                    <a:lnTo>
                      <a:pt x="8" y="8"/>
                    </a:lnTo>
                    <a:lnTo>
                      <a:pt x="8" y="8"/>
                    </a:lnTo>
                    <a:lnTo>
                      <a:pt x="2" y="16"/>
                    </a:lnTo>
                    <a:lnTo>
                      <a:pt x="0" y="24"/>
                    </a:lnTo>
                    <a:lnTo>
                      <a:pt x="2" y="34"/>
                    </a:lnTo>
                    <a:lnTo>
                      <a:pt x="8" y="42"/>
                    </a:lnTo>
                    <a:lnTo>
                      <a:pt x="8" y="42"/>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83" name="Freeform 118"/>
              <p:cNvSpPr>
                <a:spLocks/>
              </p:cNvSpPr>
              <p:nvPr/>
            </p:nvSpPr>
            <p:spPr bwMode="auto">
              <a:xfrm>
                <a:off x="10442575" y="3432175"/>
                <a:ext cx="63500" cy="63500"/>
              </a:xfrm>
              <a:custGeom>
                <a:avLst/>
                <a:gdLst>
                  <a:gd name="T0" fmla="*/ 6 w 40"/>
                  <a:gd name="T1" fmla="*/ 34 h 40"/>
                  <a:gd name="T2" fmla="*/ 6 w 40"/>
                  <a:gd name="T3" fmla="*/ 34 h 40"/>
                  <a:gd name="T4" fmla="*/ 0 w 40"/>
                  <a:gd name="T5" fmla="*/ 28 h 40"/>
                  <a:gd name="T6" fmla="*/ 0 w 40"/>
                  <a:gd name="T7" fmla="*/ 20 h 40"/>
                  <a:gd name="T8" fmla="*/ 0 w 40"/>
                  <a:gd name="T9" fmla="*/ 12 h 40"/>
                  <a:gd name="T10" fmla="*/ 6 w 40"/>
                  <a:gd name="T11" fmla="*/ 6 h 40"/>
                  <a:gd name="T12" fmla="*/ 6 w 40"/>
                  <a:gd name="T13" fmla="*/ 6 h 40"/>
                  <a:gd name="T14" fmla="*/ 12 w 40"/>
                  <a:gd name="T15" fmla="*/ 0 h 40"/>
                  <a:gd name="T16" fmla="*/ 20 w 40"/>
                  <a:gd name="T17" fmla="*/ 0 h 40"/>
                  <a:gd name="T18" fmla="*/ 28 w 40"/>
                  <a:gd name="T19" fmla="*/ 0 h 40"/>
                  <a:gd name="T20" fmla="*/ 34 w 40"/>
                  <a:gd name="T21" fmla="*/ 6 h 40"/>
                  <a:gd name="T22" fmla="*/ 34 w 40"/>
                  <a:gd name="T23" fmla="*/ 6 h 40"/>
                  <a:gd name="T24" fmla="*/ 38 w 40"/>
                  <a:gd name="T25" fmla="*/ 12 h 40"/>
                  <a:gd name="T26" fmla="*/ 40 w 40"/>
                  <a:gd name="T27" fmla="*/ 20 h 40"/>
                  <a:gd name="T28" fmla="*/ 38 w 40"/>
                  <a:gd name="T29" fmla="*/ 28 h 40"/>
                  <a:gd name="T30" fmla="*/ 34 w 40"/>
                  <a:gd name="T31" fmla="*/ 34 h 40"/>
                  <a:gd name="T32" fmla="*/ 34 w 40"/>
                  <a:gd name="T33" fmla="*/ 34 h 40"/>
                  <a:gd name="T34" fmla="*/ 28 w 40"/>
                  <a:gd name="T35" fmla="*/ 38 h 40"/>
                  <a:gd name="T36" fmla="*/ 20 w 40"/>
                  <a:gd name="T37" fmla="*/ 40 h 40"/>
                  <a:gd name="T38" fmla="*/ 12 w 40"/>
                  <a:gd name="T39" fmla="*/ 38 h 40"/>
                  <a:gd name="T40" fmla="*/ 6 w 40"/>
                  <a:gd name="T41" fmla="*/ 34 h 40"/>
                  <a:gd name="T42" fmla="*/ 6 w 40"/>
                  <a:gd name="T43" fmla="*/ 3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6" y="34"/>
                    </a:moveTo>
                    <a:lnTo>
                      <a:pt x="6" y="34"/>
                    </a:lnTo>
                    <a:lnTo>
                      <a:pt x="0" y="28"/>
                    </a:lnTo>
                    <a:lnTo>
                      <a:pt x="0" y="20"/>
                    </a:lnTo>
                    <a:lnTo>
                      <a:pt x="0" y="12"/>
                    </a:lnTo>
                    <a:lnTo>
                      <a:pt x="6" y="6"/>
                    </a:lnTo>
                    <a:lnTo>
                      <a:pt x="6" y="6"/>
                    </a:lnTo>
                    <a:lnTo>
                      <a:pt x="12" y="0"/>
                    </a:lnTo>
                    <a:lnTo>
                      <a:pt x="20" y="0"/>
                    </a:lnTo>
                    <a:lnTo>
                      <a:pt x="28" y="0"/>
                    </a:lnTo>
                    <a:lnTo>
                      <a:pt x="34" y="6"/>
                    </a:lnTo>
                    <a:lnTo>
                      <a:pt x="34" y="6"/>
                    </a:lnTo>
                    <a:lnTo>
                      <a:pt x="38" y="12"/>
                    </a:lnTo>
                    <a:lnTo>
                      <a:pt x="40" y="20"/>
                    </a:lnTo>
                    <a:lnTo>
                      <a:pt x="38" y="28"/>
                    </a:lnTo>
                    <a:lnTo>
                      <a:pt x="34" y="34"/>
                    </a:lnTo>
                    <a:lnTo>
                      <a:pt x="34" y="34"/>
                    </a:lnTo>
                    <a:lnTo>
                      <a:pt x="28" y="38"/>
                    </a:lnTo>
                    <a:lnTo>
                      <a:pt x="20" y="40"/>
                    </a:lnTo>
                    <a:lnTo>
                      <a:pt x="12" y="38"/>
                    </a:lnTo>
                    <a:lnTo>
                      <a:pt x="6" y="34"/>
                    </a:lnTo>
                    <a:lnTo>
                      <a:pt x="6" y="34"/>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84" name="Freeform 119"/>
              <p:cNvSpPr>
                <a:spLocks/>
              </p:cNvSpPr>
              <p:nvPr/>
            </p:nvSpPr>
            <p:spPr bwMode="auto">
              <a:xfrm>
                <a:off x="10455275" y="3530600"/>
                <a:ext cx="69850" cy="69850"/>
              </a:xfrm>
              <a:custGeom>
                <a:avLst/>
                <a:gdLst>
                  <a:gd name="T0" fmla="*/ 6 w 44"/>
                  <a:gd name="T1" fmla="*/ 38 h 44"/>
                  <a:gd name="T2" fmla="*/ 6 w 44"/>
                  <a:gd name="T3" fmla="*/ 38 h 44"/>
                  <a:gd name="T4" fmla="*/ 0 w 44"/>
                  <a:gd name="T5" fmla="*/ 30 h 44"/>
                  <a:gd name="T6" fmla="*/ 0 w 44"/>
                  <a:gd name="T7" fmla="*/ 22 h 44"/>
                  <a:gd name="T8" fmla="*/ 0 w 44"/>
                  <a:gd name="T9" fmla="*/ 14 h 44"/>
                  <a:gd name="T10" fmla="*/ 6 w 44"/>
                  <a:gd name="T11" fmla="*/ 6 h 44"/>
                  <a:gd name="T12" fmla="*/ 6 w 44"/>
                  <a:gd name="T13" fmla="*/ 6 h 44"/>
                  <a:gd name="T14" fmla="*/ 14 w 44"/>
                  <a:gd name="T15" fmla="*/ 2 h 44"/>
                  <a:gd name="T16" fmla="*/ 22 w 44"/>
                  <a:gd name="T17" fmla="*/ 0 h 44"/>
                  <a:gd name="T18" fmla="*/ 30 w 44"/>
                  <a:gd name="T19" fmla="*/ 2 h 44"/>
                  <a:gd name="T20" fmla="*/ 38 w 44"/>
                  <a:gd name="T21" fmla="*/ 6 h 44"/>
                  <a:gd name="T22" fmla="*/ 38 w 44"/>
                  <a:gd name="T23" fmla="*/ 6 h 44"/>
                  <a:gd name="T24" fmla="*/ 42 w 44"/>
                  <a:gd name="T25" fmla="*/ 14 h 44"/>
                  <a:gd name="T26" fmla="*/ 44 w 44"/>
                  <a:gd name="T27" fmla="*/ 22 h 44"/>
                  <a:gd name="T28" fmla="*/ 42 w 44"/>
                  <a:gd name="T29" fmla="*/ 30 h 44"/>
                  <a:gd name="T30" fmla="*/ 38 w 44"/>
                  <a:gd name="T31" fmla="*/ 38 h 44"/>
                  <a:gd name="T32" fmla="*/ 38 w 44"/>
                  <a:gd name="T33" fmla="*/ 38 h 44"/>
                  <a:gd name="T34" fmla="*/ 30 w 44"/>
                  <a:gd name="T35" fmla="*/ 44 h 44"/>
                  <a:gd name="T36" fmla="*/ 22 w 44"/>
                  <a:gd name="T37" fmla="*/ 44 h 44"/>
                  <a:gd name="T38" fmla="*/ 14 w 44"/>
                  <a:gd name="T39" fmla="*/ 44 h 44"/>
                  <a:gd name="T40" fmla="*/ 6 w 44"/>
                  <a:gd name="T41" fmla="*/ 38 h 44"/>
                  <a:gd name="T42" fmla="*/ 6 w 44"/>
                  <a:gd name="T43"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44">
                    <a:moveTo>
                      <a:pt x="6" y="38"/>
                    </a:moveTo>
                    <a:lnTo>
                      <a:pt x="6" y="38"/>
                    </a:lnTo>
                    <a:lnTo>
                      <a:pt x="0" y="30"/>
                    </a:lnTo>
                    <a:lnTo>
                      <a:pt x="0" y="22"/>
                    </a:lnTo>
                    <a:lnTo>
                      <a:pt x="0" y="14"/>
                    </a:lnTo>
                    <a:lnTo>
                      <a:pt x="6" y="6"/>
                    </a:lnTo>
                    <a:lnTo>
                      <a:pt x="6" y="6"/>
                    </a:lnTo>
                    <a:lnTo>
                      <a:pt x="14" y="2"/>
                    </a:lnTo>
                    <a:lnTo>
                      <a:pt x="22" y="0"/>
                    </a:lnTo>
                    <a:lnTo>
                      <a:pt x="30" y="2"/>
                    </a:lnTo>
                    <a:lnTo>
                      <a:pt x="38" y="6"/>
                    </a:lnTo>
                    <a:lnTo>
                      <a:pt x="38" y="6"/>
                    </a:lnTo>
                    <a:lnTo>
                      <a:pt x="42" y="14"/>
                    </a:lnTo>
                    <a:lnTo>
                      <a:pt x="44" y="22"/>
                    </a:lnTo>
                    <a:lnTo>
                      <a:pt x="42" y="30"/>
                    </a:lnTo>
                    <a:lnTo>
                      <a:pt x="38" y="38"/>
                    </a:lnTo>
                    <a:lnTo>
                      <a:pt x="38" y="38"/>
                    </a:lnTo>
                    <a:lnTo>
                      <a:pt x="30" y="44"/>
                    </a:lnTo>
                    <a:lnTo>
                      <a:pt x="22" y="44"/>
                    </a:lnTo>
                    <a:lnTo>
                      <a:pt x="14" y="44"/>
                    </a:lnTo>
                    <a:lnTo>
                      <a:pt x="6" y="38"/>
                    </a:lnTo>
                    <a:lnTo>
                      <a:pt x="6" y="3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85" name="Freeform 120"/>
              <p:cNvSpPr>
                <a:spLocks/>
              </p:cNvSpPr>
              <p:nvPr/>
            </p:nvSpPr>
            <p:spPr bwMode="auto">
              <a:xfrm>
                <a:off x="10363200" y="3235325"/>
                <a:ext cx="66675" cy="66675"/>
              </a:xfrm>
              <a:custGeom>
                <a:avLst/>
                <a:gdLst>
                  <a:gd name="T0" fmla="*/ 36 w 42"/>
                  <a:gd name="T1" fmla="*/ 6 h 42"/>
                  <a:gd name="T2" fmla="*/ 36 w 42"/>
                  <a:gd name="T3" fmla="*/ 6 h 42"/>
                  <a:gd name="T4" fmla="*/ 40 w 42"/>
                  <a:gd name="T5" fmla="*/ 14 h 42"/>
                  <a:gd name="T6" fmla="*/ 42 w 42"/>
                  <a:gd name="T7" fmla="*/ 22 h 42"/>
                  <a:gd name="T8" fmla="*/ 40 w 42"/>
                  <a:gd name="T9" fmla="*/ 28 h 42"/>
                  <a:gd name="T10" fmla="*/ 36 w 42"/>
                  <a:gd name="T11" fmla="*/ 36 h 42"/>
                  <a:gd name="T12" fmla="*/ 36 w 42"/>
                  <a:gd name="T13" fmla="*/ 36 h 42"/>
                  <a:gd name="T14" fmla="*/ 30 w 42"/>
                  <a:gd name="T15" fmla="*/ 40 h 42"/>
                  <a:gd name="T16" fmla="*/ 22 w 42"/>
                  <a:gd name="T17" fmla="*/ 42 h 42"/>
                  <a:gd name="T18" fmla="*/ 14 w 42"/>
                  <a:gd name="T19" fmla="*/ 40 h 42"/>
                  <a:gd name="T20" fmla="*/ 6 w 42"/>
                  <a:gd name="T21" fmla="*/ 36 h 42"/>
                  <a:gd name="T22" fmla="*/ 6 w 42"/>
                  <a:gd name="T23" fmla="*/ 36 h 42"/>
                  <a:gd name="T24" fmla="*/ 2 w 42"/>
                  <a:gd name="T25" fmla="*/ 28 h 42"/>
                  <a:gd name="T26" fmla="*/ 0 w 42"/>
                  <a:gd name="T27" fmla="*/ 22 h 42"/>
                  <a:gd name="T28" fmla="*/ 2 w 42"/>
                  <a:gd name="T29" fmla="*/ 14 h 42"/>
                  <a:gd name="T30" fmla="*/ 6 w 42"/>
                  <a:gd name="T31" fmla="*/ 6 h 42"/>
                  <a:gd name="T32" fmla="*/ 6 w 42"/>
                  <a:gd name="T33" fmla="*/ 6 h 42"/>
                  <a:gd name="T34" fmla="*/ 14 w 42"/>
                  <a:gd name="T35" fmla="*/ 2 h 42"/>
                  <a:gd name="T36" fmla="*/ 22 w 42"/>
                  <a:gd name="T37" fmla="*/ 0 h 42"/>
                  <a:gd name="T38" fmla="*/ 30 w 42"/>
                  <a:gd name="T39" fmla="*/ 2 h 42"/>
                  <a:gd name="T40" fmla="*/ 36 w 42"/>
                  <a:gd name="T41" fmla="*/ 6 h 42"/>
                  <a:gd name="T42" fmla="*/ 36 w 42"/>
                  <a:gd name="T43"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2">
                    <a:moveTo>
                      <a:pt x="36" y="6"/>
                    </a:moveTo>
                    <a:lnTo>
                      <a:pt x="36" y="6"/>
                    </a:lnTo>
                    <a:lnTo>
                      <a:pt x="40" y="14"/>
                    </a:lnTo>
                    <a:lnTo>
                      <a:pt x="42" y="22"/>
                    </a:lnTo>
                    <a:lnTo>
                      <a:pt x="40" y="28"/>
                    </a:lnTo>
                    <a:lnTo>
                      <a:pt x="36" y="36"/>
                    </a:lnTo>
                    <a:lnTo>
                      <a:pt x="36" y="36"/>
                    </a:lnTo>
                    <a:lnTo>
                      <a:pt x="30" y="40"/>
                    </a:lnTo>
                    <a:lnTo>
                      <a:pt x="22" y="42"/>
                    </a:lnTo>
                    <a:lnTo>
                      <a:pt x="14" y="40"/>
                    </a:lnTo>
                    <a:lnTo>
                      <a:pt x="6" y="36"/>
                    </a:lnTo>
                    <a:lnTo>
                      <a:pt x="6" y="36"/>
                    </a:lnTo>
                    <a:lnTo>
                      <a:pt x="2" y="28"/>
                    </a:lnTo>
                    <a:lnTo>
                      <a:pt x="0" y="22"/>
                    </a:lnTo>
                    <a:lnTo>
                      <a:pt x="2" y="14"/>
                    </a:lnTo>
                    <a:lnTo>
                      <a:pt x="6" y="6"/>
                    </a:lnTo>
                    <a:lnTo>
                      <a:pt x="6" y="6"/>
                    </a:lnTo>
                    <a:lnTo>
                      <a:pt x="14" y="2"/>
                    </a:lnTo>
                    <a:lnTo>
                      <a:pt x="22" y="0"/>
                    </a:lnTo>
                    <a:lnTo>
                      <a:pt x="30" y="2"/>
                    </a:lnTo>
                    <a:lnTo>
                      <a:pt x="36" y="6"/>
                    </a:lnTo>
                    <a:lnTo>
                      <a:pt x="36" y="6"/>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86" name="Freeform 121"/>
              <p:cNvSpPr>
                <a:spLocks/>
              </p:cNvSpPr>
              <p:nvPr/>
            </p:nvSpPr>
            <p:spPr bwMode="auto">
              <a:xfrm>
                <a:off x="10344150" y="3130550"/>
                <a:ext cx="73025" cy="73025"/>
              </a:xfrm>
              <a:custGeom>
                <a:avLst/>
                <a:gdLst>
                  <a:gd name="T0" fmla="*/ 40 w 46"/>
                  <a:gd name="T1" fmla="*/ 6 h 46"/>
                  <a:gd name="T2" fmla="*/ 40 w 46"/>
                  <a:gd name="T3" fmla="*/ 6 h 46"/>
                  <a:gd name="T4" fmla="*/ 44 w 46"/>
                  <a:gd name="T5" fmla="*/ 14 h 46"/>
                  <a:gd name="T6" fmla="*/ 46 w 46"/>
                  <a:gd name="T7" fmla="*/ 22 h 46"/>
                  <a:gd name="T8" fmla="*/ 44 w 46"/>
                  <a:gd name="T9" fmla="*/ 32 h 46"/>
                  <a:gd name="T10" fmla="*/ 40 w 46"/>
                  <a:gd name="T11" fmla="*/ 38 h 46"/>
                  <a:gd name="T12" fmla="*/ 40 w 46"/>
                  <a:gd name="T13" fmla="*/ 38 h 46"/>
                  <a:gd name="T14" fmla="*/ 32 w 46"/>
                  <a:gd name="T15" fmla="*/ 44 h 46"/>
                  <a:gd name="T16" fmla="*/ 24 w 46"/>
                  <a:gd name="T17" fmla="*/ 46 h 46"/>
                  <a:gd name="T18" fmla="*/ 14 w 46"/>
                  <a:gd name="T19" fmla="*/ 44 h 46"/>
                  <a:gd name="T20" fmla="*/ 8 w 46"/>
                  <a:gd name="T21" fmla="*/ 38 h 46"/>
                  <a:gd name="T22" fmla="*/ 8 w 46"/>
                  <a:gd name="T23" fmla="*/ 38 h 46"/>
                  <a:gd name="T24" fmla="*/ 2 w 46"/>
                  <a:gd name="T25" fmla="*/ 32 h 46"/>
                  <a:gd name="T26" fmla="*/ 0 w 46"/>
                  <a:gd name="T27" fmla="*/ 22 h 46"/>
                  <a:gd name="T28" fmla="*/ 2 w 46"/>
                  <a:gd name="T29" fmla="*/ 14 h 46"/>
                  <a:gd name="T30" fmla="*/ 8 w 46"/>
                  <a:gd name="T31" fmla="*/ 6 h 46"/>
                  <a:gd name="T32" fmla="*/ 8 w 46"/>
                  <a:gd name="T33" fmla="*/ 6 h 46"/>
                  <a:gd name="T34" fmla="*/ 14 w 46"/>
                  <a:gd name="T35" fmla="*/ 2 h 46"/>
                  <a:gd name="T36" fmla="*/ 24 w 46"/>
                  <a:gd name="T37" fmla="*/ 0 h 46"/>
                  <a:gd name="T38" fmla="*/ 32 w 46"/>
                  <a:gd name="T39" fmla="*/ 2 h 46"/>
                  <a:gd name="T40" fmla="*/ 40 w 46"/>
                  <a:gd name="T41" fmla="*/ 6 h 46"/>
                  <a:gd name="T42" fmla="*/ 40 w 46"/>
                  <a:gd name="T43"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46">
                    <a:moveTo>
                      <a:pt x="40" y="6"/>
                    </a:moveTo>
                    <a:lnTo>
                      <a:pt x="40" y="6"/>
                    </a:lnTo>
                    <a:lnTo>
                      <a:pt x="44" y="14"/>
                    </a:lnTo>
                    <a:lnTo>
                      <a:pt x="46" y="22"/>
                    </a:lnTo>
                    <a:lnTo>
                      <a:pt x="44" y="32"/>
                    </a:lnTo>
                    <a:lnTo>
                      <a:pt x="40" y="38"/>
                    </a:lnTo>
                    <a:lnTo>
                      <a:pt x="40" y="38"/>
                    </a:lnTo>
                    <a:lnTo>
                      <a:pt x="32" y="44"/>
                    </a:lnTo>
                    <a:lnTo>
                      <a:pt x="24" y="46"/>
                    </a:lnTo>
                    <a:lnTo>
                      <a:pt x="14" y="44"/>
                    </a:lnTo>
                    <a:lnTo>
                      <a:pt x="8" y="38"/>
                    </a:lnTo>
                    <a:lnTo>
                      <a:pt x="8" y="38"/>
                    </a:lnTo>
                    <a:lnTo>
                      <a:pt x="2" y="32"/>
                    </a:lnTo>
                    <a:lnTo>
                      <a:pt x="0" y="22"/>
                    </a:lnTo>
                    <a:lnTo>
                      <a:pt x="2" y="14"/>
                    </a:lnTo>
                    <a:lnTo>
                      <a:pt x="8" y="6"/>
                    </a:lnTo>
                    <a:lnTo>
                      <a:pt x="8" y="6"/>
                    </a:lnTo>
                    <a:lnTo>
                      <a:pt x="14" y="2"/>
                    </a:lnTo>
                    <a:lnTo>
                      <a:pt x="24" y="0"/>
                    </a:lnTo>
                    <a:lnTo>
                      <a:pt x="32" y="2"/>
                    </a:lnTo>
                    <a:lnTo>
                      <a:pt x="40" y="6"/>
                    </a:lnTo>
                    <a:lnTo>
                      <a:pt x="40" y="6"/>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87" name="Freeform 122"/>
              <p:cNvSpPr>
                <a:spLocks/>
              </p:cNvSpPr>
              <p:nvPr/>
            </p:nvSpPr>
            <p:spPr bwMode="auto">
              <a:xfrm>
                <a:off x="10372725" y="3025775"/>
                <a:ext cx="76200" cy="76200"/>
              </a:xfrm>
              <a:custGeom>
                <a:avLst/>
                <a:gdLst>
                  <a:gd name="T0" fmla="*/ 40 w 48"/>
                  <a:gd name="T1" fmla="*/ 8 h 48"/>
                  <a:gd name="T2" fmla="*/ 40 w 48"/>
                  <a:gd name="T3" fmla="*/ 8 h 48"/>
                  <a:gd name="T4" fmla="*/ 46 w 48"/>
                  <a:gd name="T5" fmla="*/ 16 h 48"/>
                  <a:gd name="T6" fmla="*/ 48 w 48"/>
                  <a:gd name="T7" fmla="*/ 24 h 48"/>
                  <a:gd name="T8" fmla="*/ 46 w 48"/>
                  <a:gd name="T9" fmla="*/ 34 h 48"/>
                  <a:gd name="T10" fmla="*/ 40 w 48"/>
                  <a:gd name="T11" fmla="*/ 42 h 48"/>
                  <a:gd name="T12" fmla="*/ 40 w 48"/>
                  <a:gd name="T13" fmla="*/ 42 h 48"/>
                  <a:gd name="T14" fmla="*/ 32 w 48"/>
                  <a:gd name="T15" fmla="*/ 46 h 48"/>
                  <a:gd name="T16" fmla="*/ 24 w 48"/>
                  <a:gd name="T17" fmla="*/ 48 h 48"/>
                  <a:gd name="T18" fmla="*/ 14 w 48"/>
                  <a:gd name="T19" fmla="*/ 46 h 48"/>
                  <a:gd name="T20" fmla="*/ 6 w 48"/>
                  <a:gd name="T21" fmla="*/ 42 h 48"/>
                  <a:gd name="T22" fmla="*/ 6 w 48"/>
                  <a:gd name="T23" fmla="*/ 42 h 48"/>
                  <a:gd name="T24" fmla="*/ 2 w 48"/>
                  <a:gd name="T25" fmla="*/ 34 h 48"/>
                  <a:gd name="T26" fmla="*/ 0 w 48"/>
                  <a:gd name="T27" fmla="*/ 24 h 48"/>
                  <a:gd name="T28" fmla="*/ 2 w 48"/>
                  <a:gd name="T29" fmla="*/ 16 h 48"/>
                  <a:gd name="T30" fmla="*/ 6 w 48"/>
                  <a:gd name="T31" fmla="*/ 8 h 48"/>
                  <a:gd name="T32" fmla="*/ 6 w 48"/>
                  <a:gd name="T33" fmla="*/ 8 h 48"/>
                  <a:gd name="T34" fmla="*/ 14 w 48"/>
                  <a:gd name="T35" fmla="*/ 2 h 48"/>
                  <a:gd name="T36" fmla="*/ 24 w 48"/>
                  <a:gd name="T37" fmla="*/ 0 h 48"/>
                  <a:gd name="T38" fmla="*/ 32 w 48"/>
                  <a:gd name="T39" fmla="*/ 2 h 48"/>
                  <a:gd name="T40" fmla="*/ 40 w 48"/>
                  <a:gd name="T41" fmla="*/ 8 h 48"/>
                  <a:gd name="T42" fmla="*/ 40 w 48"/>
                  <a:gd name="T43"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40" y="8"/>
                    </a:moveTo>
                    <a:lnTo>
                      <a:pt x="40" y="8"/>
                    </a:lnTo>
                    <a:lnTo>
                      <a:pt x="46" y="16"/>
                    </a:lnTo>
                    <a:lnTo>
                      <a:pt x="48" y="24"/>
                    </a:lnTo>
                    <a:lnTo>
                      <a:pt x="46" y="34"/>
                    </a:lnTo>
                    <a:lnTo>
                      <a:pt x="40" y="42"/>
                    </a:lnTo>
                    <a:lnTo>
                      <a:pt x="40" y="42"/>
                    </a:lnTo>
                    <a:lnTo>
                      <a:pt x="32" y="46"/>
                    </a:lnTo>
                    <a:lnTo>
                      <a:pt x="24" y="48"/>
                    </a:lnTo>
                    <a:lnTo>
                      <a:pt x="14" y="46"/>
                    </a:lnTo>
                    <a:lnTo>
                      <a:pt x="6" y="42"/>
                    </a:lnTo>
                    <a:lnTo>
                      <a:pt x="6" y="42"/>
                    </a:lnTo>
                    <a:lnTo>
                      <a:pt x="2" y="34"/>
                    </a:lnTo>
                    <a:lnTo>
                      <a:pt x="0" y="24"/>
                    </a:lnTo>
                    <a:lnTo>
                      <a:pt x="2" y="16"/>
                    </a:lnTo>
                    <a:lnTo>
                      <a:pt x="6" y="8"/>
                    </a:lnTo>
                    <a:lnTo>
                      <a:pt x="6" y="8"/>
                    </a:lnTo>
                    <a:lnTo>
                      <a:pt x="14" y="2"/>
                    </a:lnTo>
                    <a:lnTo>
                      <a:pt x="24" y="0"/>
                    </a:lnTo>
                    <a:lnTo>
                      <a:pt x="32" y="2"/>
                    </a:lnTo>
                    <a:lnTo>
                      <a:pt x="40" y="8"/>
                    </a:lnTo>
                    <a:lnTo>
                      <a:pt x="40" y="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88" name="Freeform 123"/>
              <p:cNvSpPr>
                <a:spLocks/>
              </p:cNvSpPr>
              <p:nvPr/>
            </p:nvSpPr>
            <p:spPr bwMode="auto">
              <a:xfrm>
                <a:off x="10090150" y="3511550"/>
                <a:ext cx="66675" cy="63500"/>
              </a:xfrm>
              <a:custGeom>
                <a:avLst/>
                <a:gdLst>
                  <a:gd name="T0" fmla="*/ 36 w 42"/>
                  <a:gd name="T1" fmla="*/ 6 h 40"/>
                  <a:gd name="T2" fmla="*/ 36 w 42"/>
                  <a:gd name="T3" fmla="*/ 6 h 40"/>
                  <a:gd name="T4" fmla="*/ 40 w 42"/>
                  <a:gd name="T5" fmla="*/ 12 h 40"/>
                  <a:gd name="T6" fmla="*/ 42 w 42"/>
                  <a:gd name="T7" fmla="*/ 20 h 40"/>
                  <a:gd name="T8" fmla="*/ 40 w 42"/>
                  <a:gd name="T9" fmla="*/ 28 h 40"/>
                  <a:gd name="T10" fmla="*/ 36 w 42"/>
                  <a:gd name="T11" fmla="*/ 34 h 40"/>
                  <a:gd name="T12" fmla="*/ 36 w 42"/>
                  <a:gd name="T13" fmla="*/ 34 h 40"/>
                  <a:gd name="T14" fmla="*/ 28 w 42"/>
                  <a:gd name="T15" fmla="*/ 38 h 40"/>
                  <a:gd name="T16" fmla="*/ 20 w 42"/>
                  <a:gd name="T17" fmla="*/ 40 h 40"/>
                  <a:gd name="T18" fmla="*/ 14 w 42"/>
                  <a:gd name="T19" fmla="*/ 38 h 40"/>
                  <a:gd name="T20" fmla="*/ 6 w 42"/>
                  <a:gd name="T21" fmla="*/ 34 h 40"/>
                  <a:gd name="T22" fmla="*/ 6 w 42"/>
                  <a:gd name="T23" fmla="*/ 34 h 40"/>
                  <a:gd name="T24" fmla="*/ 2 w 42"/>
                  <a:gd name="T25" fmla="*/ 28 h 40"/>
                  <a:gd name="T26" fmla="*/ 0 w 42"/>
                  <a:gd name="T27" fmla="*/ 20 h 40"/>
                  <a:gd name="T28" fmla="*/ 2 w 42"/>
                  <a:gd name="T29" fmla="*/ 12 h 40"/>
                  <a:gd name="T30" fmla="*/ 6 w 42"/>
                  <a:gd name="T31" fmla="*/ 6 h 40"/>
                  <a:gd name="T32" fmla="*/ 6 w 42"/>
                  <a:gd name="T33" fmla="*/ 6 h 40"/>
                  <a:gd name="T34" fmla="*/ 14 w 42"/>
                  <a:gd name="T35" fmla="*/ 0 h 40"/>
                  <a:gd name="T36" fmla="*/ 20 w 42"/>
                  <a:gd name="T37" fmla="*/ 0 h 40"/>
                  <a:gd name="T38" fmla="*/ 28 w 42"/>
                  <a:gd name="T39" fmla="*/ 0 h 40"/>
                  <a:gd name="T40" fmla="*/ 36 w 42"/>
                  <a:gd name="T41" fmla="*/ 6 h 40"/>
                  <a:gd name="T42" fmla="*/ 36 w 42"/>
                  <a:gd name="T4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0">
                    <a:moveTo>
                      <a:pt x="36" y="6"/>
                    </a:moveTo>
                    <a:lnTo>
                      <a:pt x="36" y="6"/>
                    </a:lnTo>
                    <a:lnTo>
                      <a:pt x="40" y="12"/>
                    </a:lnTo>
                    <a:lnTo>
                      <a:pt x="42" y="20"/>
                    </a:lnTo>
                    <a:lnTo>
                      <a:pt x="40" y="28"/>
                    </a:lnTo>
                    <a:lnTo>
                      <a:pt x="36" y="34"/>
                    </a:lnTo>
                    <a:lnTo>
                      <a:pt x="36" y="34"/>
                    </a:lnTo>
                    <a:lnTo>
                      <a:pt x="28" y="38"/>
                    </a:lnTo>
                    <a:lnTo>
                      <a:pt x="20" y="40"/>
                    </a:lnTo>
                    <a:lnTo>
                      <a:pt x="14" y="38"/>
                    </a:lnTo>
                    <a:lnTo>
                      <a:pt x="6" y="34"/>
                    </a:lnTo>
                    <a:lnTo>
                      <a:pt x="6" y="34"/>
                    </a:lnTo>
                    <a:lnTo>
                      <a:pt x="2" y="28"/>
                    </a:lnTo>
                    <a:lnTo>
                      <a:pt x="0" y="20"/>
                    </a:lnTo>
                    <a:lnTo>
                      <a:pt x="2" y="12"/>
                    </a:lnTo>
                    <a:lnTo>
                      <a:pt x="6" y="6"/>
                    </a:lnTo>
                    <a:lnTo>
                      <a:pt x="6" y="6"/>
                    </a:lnTo>
                    <a:lnTo>
                      <a:pt x="14" y="0"/>
                    </a:lnTo>
                    <a:lnTo>
                      <a:pt x="20" y="0"/>
                    </a:lnTo>
                    <a:lnTo>
                      <a:pt x="28" y="0"/>
                    </a:lnTo>
                    <a:lnTo>
                      <a:pt x="36" y="6"/>
                    </a:lnTo>
                    <a:lnTo>
                      <a:pt x="36" y="6"/>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89" name="Freeform 124"/>
              <p:cNvSpPr>
                <a:spLocks/>
              </p:cNvSpPr>
              <p:nvPr/>
            </p:nvSpPr>
            <p:spPr bwMode="auto">
              <a:xfrm>
                <a:off x="10102850" y="3521075"/>
                <a:ext cx="41275" cy="44450"/>
              </a:xfrm>
              <a:custGeom>
                <a:avLst/>
                <a:gdLst>
                  <a:gd name="T0" fmla="*/ 22 w 26"/>
                  <a:gd name="T1" fmla="*/ 4 h 28"/>
                  <a:gd name="T2" fmla="*/ 22 w 26"/>
                  <a:gd name="T3" fmla="*/ 4 h 28"/>
                  <a:gd name="T4" fmla="*/ 26 w 26"/>
                  <a:gd name="T5" fmla="*/ 8 h 28"/>
                  <a:gd name="T6" fmla="*/ 26 w 26"/>
                  <a:gd name="T7" fmla="*/ 14 h 28"/>
                  <a:gd name="T8" fmla="*/ 26 w 26"/>
                  <a:gd name="T9" fmla="*/ 18 h 28"/>
                  <a:gd name="T10" fmla="*/ 22 w 26"/>
                  <a:gd name="T11" fmla="*/ 24 h 28"/>
                  <a:gd name="T12" fmla="*/ 22 w 26"/>
                  <a:gd name="T13" fmla="*/ 24 h 28"/>
                  <a:gd name="T14" fmla="*/ 18 w 26"/>
                  <a:gd name="T15" fmla="*/ 26 h 28"/>
                  <a:gd name="T16" fmla="*/ 12 w 26"/>
                  <a:gd name="T17" fmla="*/ 28 h 28"/>
                  <a:gd name="T18" fmla="*/ 8 w 26"/>
                  <a:gd name="T19" fmla="*/ 26 h 28"/>
                  <a:gd name="T20" fmla="*/ 4 w 26"/>
                  <a:gd name="T21" fmla="*/ 24 h 28"/>
                  <a:gd name="T22" fmla="*/ 4 w 26"/>
                  <a:gd name="T23" fmla="*/ 24 h 28"/>
                  <a:gd name="T24" fmla="*/ 0 w 26"/>
                  <a:gd name="T25" fmla="*/ 18 h 28"/>
                  <a:gd name="T26" fmla="*/ 0 w 26"/>
                  <a:gd name="T27" fmla="*/ 14 h 28"/>
                  <a:gd name="T28" fmla="*/ 0 w 26"/>
                  <a:gd name="T29" fmla="*/ 8 h 28"/>
                  <a:gd name="T30" fmla="*/ 4 w 26"/>
                  <a:gd name="T31" fmla="*/ 4 h 28"/>
                  <a:gd name="T32" fmla="*/ 4 w 26"/>
                  <a:gd name="T33" fmla="*/ 4 h 28"/>
                  <a:gd name="T34" fmla="*/ 8 w 26"/>
                  <a:gd name="T35" fmla="*/ 0 h 28"/>
                  <a:gd name="T36" fmla="*/ 12 w 26"/>
                  <a:gd name="T37" fmla="*/ 0 h 28"/>
                  <a:gd name="T38" fmla="*/ 18 w 26"/>
                  <a:gd name="T39" fmla="*/ 0 h 28"/>
                  <a:gd name="T40" fmla="*/ 22 w 26"/>
                  <a:gd name="T41" fmla="*/ 4 h 28"/>
                  <a:gd name="T42" fmla="*/ 22 w 26"/>
                  <a:gd name="T4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28">
                    <a:moveTo>
                      <a:pt x="22" y="4"/>
                    </a:moveTo>
                    <a:lnTo>
                      <a:pt x="22" y="4"/>
                    </a:lnTo>
                    <a:lnTo>
                      <a:pt x="26" y="8"/>
                    </a:lnTo>
                    <a:lnTo>
                      <a:pt x="26" y="14"/>
                    </a:lnTo>
                    <a:lnTo>
                      <a:pt x="26" y="18"/>
                    </a:lnTo>
                    <a:lnTo>
                      <a:pt x="22" y="24"/>
                    </a:lnTo>
                    <a:lnTo>
                      <a:pt x="22" y="24"/>
                    </a:lnTo>
                    <a:lnTo>
                      <a:pt x="18" y="26"/>
                    </a:lnTo>
                    <a:lnTo>
                      <a:pt x="12" y="28"/>
                    </a:lnTo>
                    <a:lnTo>
                      <a:pt x="8" y="26"/>
                    </a:lnTo>
                    <a:lnTo>
                      <a:pt x="4" y="24"/>
                    </a:lnTo>
                    <a:lnTo>
                      <a:pt x="4" y="24"/>
                    </a:lnTo>
                    <a:lnTo>
                      <a:pt x="0" y="18"/>
                    </a:lnTo>
                    <a:lnTo>
                      <a:pt x="0" y="14"/>
                    </a:lnTo>
                    <a:lnTo>
                      <a:pt x="0" y="8"/>
                    </a:lnTo>
                    <a:lnTo>
                      <a:pt x="4" y="4"/>
                    </a:lnTo>
                    <a:lnTo>
                      <a:pt x="4" y="4"/>
                    </a:lnTo>
                    <a:lnTo>
                      <a:pt x="8" y="0"/>
                    </a:lnTo>
                    <a:lnTo>
                      <a:pt x="12" y="0"/>
                    </a:lnTo>
                    <a:lnTo>
                      <a:pt x="18" y="0"/>
                    </a:lnTo>
                    <a:lnTo>
                      <a:pt x="22" y="4"/>
                    </a:lnTo>
                    <a:lnTo>
                      <a:pt x="22" y="4"/>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90" name="Freeform 125"/>
              <p:cNvSpPr>
                <a:spLocks/>
              </p:cNvSpPr>
              <p:nvPr/>
            </p:nvSpPr>
            <p:spPr bwMode="auto">
              <a:xfrm>
                <a:off x="10499725" y="3371850"/>
                <a:ext cx="66675" cy="63500"/>
              </a:xfrm>
              <a:custGeom>
                <a:avLst/>
                <a:gdLst>
                  <a:gd name="T0" fmla="*/ 36 w 42"/>
                  <a:gd name="T1" fmla="*/ 6 h 40"/>
                  <a:gd name="T2" fmla="*/ 36 w 42"/>
                  <a:gd name="T3" fmla="*/ 6 h 40"/>
                  <a:gd name="T4" fmla="*/ 40 w 42"/>
                  <a:gd name="T5" fmla="*/ 12 h 40"/>
                  <a:gd name="T6" fmla="*/ 42 w 42"/>
                  <a:gd name="T7" fmla="*/ 20 h 40"/>
                  <a:gd name="T8" fmla="*/ 40 w 42"/>
                  <a:gd name="T9" fmla="*/ 28 h 40"/>
                  <a:gd name="T10" fmla="*/ 36 w 42"/>
                  <a:gd name="T11" fmla="*/ 34 h 40"/>
                  <a:gd name="T12" fmla="*/ 36 w 42"/>
                  <a:gd name="T13" fmla="*/ 34 h 40"/>
                  <a:gd name="T14" fmla="*/ 28 w 42"/>
                  <a:gd name="T15" fmla="*/ 40 h 40"/>
                  <a:gd name="T16" fmla="*/ 20 w 42"/>
                  <a:gd name="T17" fmla="*/ 40 h 40"/>
                  <a:gd name="T18" fmla="*/ 14 w 42"/>
                  <a:gd name="T19" fmla="*/ 40 h 40"/>
                  <a:gd name="T20" fmla="*/ 6 w 42"/>
                  <a:gd name="T21" fmla="*/ 34 h 40"/>
                  <a:gd name="T22" fmla="*/ 6 w 42"/>
                  <a:gd name="T23" fmla="*/ 34 h 40"/>
                  <a:gd name="T24" fmla="*/ 2 w 42"/>
                  <a:gd name="T25" fmla="*/ 28 h 40"/>
                  <a:gd name="T26" fmla="*/ 0 w 42"/>
                  <a:gd name="T27" fmla="*/ 20 h 40"/>
                  <a:gd name="T28" fmla="*/ 2 w 42"/>
                  <a:gd name="T29" fmla="*/ 12 h 40"/>
                  <a:gd name="T30" fmla="*/ 6 w 42"/>
                  <a:gd name="T31" fmla="*/ 6 h 40"/>
                  <a:gd name="T32" fmla="*/ 6 w 42"/>
                  <a:gd name="T33" fmla="*/ 6 h 40"/>
                  <a:gd name="T34" fmla="*/ 14 w 42"/>
                  <a:gd name="T35" fmla="*/ 2 h 40"/>
                  <a:gd name="T36" fmla="*/ 20 w 42"/>
                  <a:gd name="T37" fmla="*/ 0 h 40"/>
                  <a:gd name="T38" fmla="*/ 28 w 42"/>
                  <a:gd name="T39" fmla="*/ 2 h 40"/>
                  <a:gd name="T40" fmla="*/ 36 w 42"/>
                  <a:gd name="T41" fmla="*/ 6 h 40"/>
                  <a:gd name="T42" fmla="*/ 36 w 42"/>
                  <a:gd name="T4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0">
                    <a:moveTo>
                      <a:pt x="36" y="6"/>
                    </a:moveTo>
                    <a:lnTo>
                      <a:pt x="36" y="6"/>
                    </a:lnTo>
                    <a:lnTo>
                      <a:pt x="40" y="12"/>
                    </a:lnTo>
                    <a:lnTo>
                      <a:pt x="42" y="20"/>
                    </a:lnTo>
                    <a:lnTo>
                      <a:pt x="40" y="28"/>
                    </a:lnTo>
                    <a:lnTo>
                      <a:pt x="36" y="34"/>
                    </a:lnTo>
                    <a:lnTo>
                      <a:pt x="36" y="34"/>
                    </a:lnTo>
                    <a:lnTo>
                      <a:pt x="28" y="40"/>
                    </a:lnTo>
                    <a:lnTo>
                      <a:pt x="20" y="40"/>
                    </a:lnTo>
                    <a:lnTo>
                      <a:pt x="14" y="40"/>
                    </a:lnTo>
                    <a:lnTo>
                      <a:pt x="6" y="34"/>
                    </a:lnTo>
                    <a:lnTo>
                      <a:pt x="6" y="34"/>
                    </a:lnTo>
                    <a:lnTo>
                      <a:pt x="2" y="28"/>
                    </a:lnTo>
                    <a:lnTo>
                      <a:pt x="0" y="20"/>
                    </a:lnTo>
                    <a:lnTo>
                      <a:pt x="2" y="12"/>
                    </a:lnTo>
                    <a:lnTo>
                      <a:pt x="6" y="6"/>
                    </a:lnTo>
                    <a:lnTo>
                      <a:pt x="6" y="6"/>
                    </a:lnTo>
                    <a:lnTo>
                      <a:pt x="14" y="2"/>
                    </a:lnTo>
                    <a:lnTo>
                      <a:pt x="20" y="0"/>
                    </a:lnTo>
                    <a:lnTo>
                      <a:pt x="28" y="2"/>
                    </a:lnTo>
                    <a:lnTo>
                      <a:pt x="36" y="6"/>
                    </a:lnTo>
                    <a:lnTo>
                      <a:pt x="36" y="6"/>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91" name="Freeform 126"/>
              <p:cNvSpPr>
                <a:spLocks/>
              </p:cNvSpPr>
              <p:nvPr/>
            </p:nvSpPr>
            <p:spPr bwMode="auto">
              <a:xfrm>
                <a:off x="10512425" y="3381375"/>
                <a:ext cx="41275" cy="44450"/>
              </a:xfrm>
              <a:custGeom>
                <a:avLst/>
                <a:gdLst>
                  <a:gd name="T0" fmla="*/ 22 w 26"/>
                  <a:gd name="T1" fmla="*/ 4 h 28"/>
                  <a:gd name="T2" fmla="*/ 22 w 26"/>
                  <a:gd name="T3" fmla="*/ 4 h 28"/>
                  <a:gd name="T4" fmla="*/ 26 w 26"/>
                  <a:gd name="T5" fmla="*/ 10 h 28"/>
                  <a:gd name="T6" fmla="*/ 26 w 26"/>
                  <a:gd name="T7" fmla="*/ 14 h 28"/>
                  <a:gd name="T8" fmla="*/ 26 w 26"/>
                  <a:gd name="T9" fmla="*/ 20 h 28"/>
                  <a:gd name="T10" fmla="*/ 22 w 26"/>
                  <a:gd name="T11" fmla="*/ 24 h 28"/>
                  <a:gd name="T12" fmla="*/ 22 w 26"/>
                  <a:gd name="T13" fmla="*/ 24 h 28"/>
                  <a:gd name="T14" fmla="*/ 18 w 26"/>
                  <a:gd name="T15" fmla="*/ 28 h 28"/>
                  <a:gd name="T16" fmla="*/ 12 w 26"/>
                  <a:gd name="T17" fmla="*/ 28 h 28"/>
                  <a:gd name="T18" fmla="*/ 8 w 26"/>
                  <a:gd name="T19" fmla="*/ 28 h 28"/>
                  <a:gd name="T20" fmla="*/ 4 w 26"/>
                  <a:gd name="T21" fmla="*/ 24 h 28"/>
                  <a:gd name="T22" fmla="*/ 4 w 26"/>
                  <a:gd name="T23" fmla="*/ 24 h 28"/>
                  <a:gd name="T24" fmla="*/ 0 w 26"/>
                  <a:gd name="T25" fmla="*/ 20 h 28"/>
                  <a:gd name="T26" fmla="*/ 0 w 26"/>
                  <a:gd name="T27" fmla="*/ 14 h 28"/>
                  <a:gd name="T28" fmla="*/ 0 w 26"/>
                  <a:gd name="T29" fmla="*/ 10 h 28"/>
                  <a:gd name="T30" fmla="*/ 4 w 26"/>
                  <a:gd name="T31" fmla="*/ 4 h 28"/>
                  <a:gd name="T32" fmla="*/ 4 w 26"/>
                  <a:gd name="T33" fmla="*/ 4 h 28"/>
                  <a:gd name="T34" fmla="*/ 8 w 26"/>
                  <a:gd name="T35" fmla="*/ 2 h 28"/>
                  <a:gd name="T36" fmla="*/ 12 w 26"/>
                  <a:gd name="T37" fmla="*/ 0 h 28"/>
                  <a:gd name="T38" fmla="*/ 18 w 26"/>
                  <a:gd name="T39" fmla="*/ 2 h 28"/>
                  <a:gd name="T40" fmla="*/ 22 w 26"/>
                  <a:gd name="T41" fmla="*/ 4 h 28"/>
                  <a:gd name="T42" fmla="*/ 22 w 26"/>
                  <a:gd name="T4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28">
                    <a:moveTo>
                      <a:pt x="22" y="4"/>
                    </a:moveTo>
                    <a:lnTo>
                      <a:pt x="22" y="4"/>
                    </a:lnTo>
                    <a:lnTo>
                      <a:pt x="26" y="10"/>
                    </a:lnTo>
                    <a:lnTo>
                      <a:pt x="26" y="14"/>
                    </a:lnTo>
                    <a:lnTo>
                      <a:pt x="26" y="20"/>
                    </a:lnTo>
                    <a:lnTo>
                      <a:pt x="22" y="24"/>
                    </a:lnTo>
                    <a:lnTo>
                      <a:pt x="22" y="24"/>
                    </a:lnTo>
                    <a:lnTo>
                      <a:pt x="18" y="28"/>
                    </a:lnTo>
                    <a:lnTo>
                      <a:pt x="12" y="28"/>
                    </a:lnTo>
                    <a:lnTo>
                      <a:pt x="8" y="28"/>
                    </a:lnTo>
                    <a:lnTo>
                      <a:pt x="4" y="24"/>
                    </a:lnTo>
                    <a:lnTo>
                      <a:pt x="4" y="24"/>
                    </a:lnTo>
                    <a:lnTo>
                      <a:pt x="0" y="20"/>
                    </a:lnTo>
                    <a:lnTo>
                      <a:pt x="0" y="14"/>
                    </a:lnTo>
                    <a:lnTo>
                      <a:pt x="0" y="10"/>
                    </a:lnTo>
                    <a:lnTo>
                      <a:pt x="4" y="4"/>
                    </a:lnTo>
                    <a:lnTo>
                      <a:pt x="4" y="4"/>
                    </a:lnTo>
                    <a:lnTo>
                      <a:pt x="8" y="2"/>
                    </a:lnTo>
                    <a:lnTo>
                      <a:pt x="12" y="0"/>
                    </a:lnTo>
                    <a:lnTo>
                      <a:pt x="18" y="2"/>
                    </a:lnTo>
                    <a:lnTo>
                      <a:pt x="22" y="4"/>
                    </a:lnTo>
                    <a:lnTo>
                      <a:pt x="22" y="4"/>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92" name="Freeform 127"/>
              <p:cNvSpPr>
                <a:spLocks/>
              </p:cNvSpPr>
              <p:nvPr/>
            </p:nvSpPr>
            <p:spPr bwMode="auto">
              <a:xfrm>
                <a:off x="10071100" y="3403600"/>
                <a:ext cx="73025" cy="73025"/>
              </a:xfrm>
              <a:custGeom>
                <a:avLst/>
                <a:gdLst>
                  <a:gd name="T0" fmla="*/ 38 w 46"/>
                  <a:gd name="T1" fmla="*/ 8 h 46"/>
                  <a:gd name="T2" fmla="*/ 38 w 46"/>
                  <a:gd name="T3" fmla="*/ 8 h 46"/>
                  <a:gd name="T4" fmla="*/ 44 w 46"/>
                  <a:gd name="T5" fmla="*/ 14 h 46"/>
                  <a:gd name="T6" fmla="*/ 46 w 46"/>
                  <a:gd name="T7" fmla="*/ 22 h 46"/>
                  <a:gd name="T8" fmla="*/ 44 w 46"/>
                  <a:gd name="T9" fmla="*/ 32 h 46"/>
                  <a:gd name="T10" fmla="*/ 38 w 46"/>
                  <a:gd name="T11" fmla="*/ 38 h 46"/>
                  <a:gd name="T12" fmla="*/ 38 w 46"/>
                  <a:gd name="T13" fmla="*/ 38 h 46"/>
                  <a:gd name="T14" fmla="*/ 32 w 46"/>
                  <a:gd name="T15" fmla="*/ 44 h 46"/>
                  <a:gd name="T16" fmla="*/ 22 w 46"/>
                  <a:gd name="T17" fmla="*/ 46 h 46"/>
                  <a:gd name="T18" fmla="*/ 14 w 46"/>
                  <a:gd name="T19" fmla="*/ 44 h 46"/>
                  <a:gd name="T20" fmla="*/ 6 w 46"/>
                  <a:gd name="T21" fmla="*/ 38 h 46"/>
                  <a:gd name="T22" fmla="*/ 6 w 46"/>
                  <a:gd name="T23" fmla="*/ 38 h 46"/>
                  <a:gd name="T24" fmla="*/ 2 w 46"/>
                  <a:gd name="T25" fmla="*/ 32 h 46"/>
                  <a:gd name="T26" fmla="*/ 0 w 46"/>
                  <a:gd name="T27" fmla="*/ 22 h 46"/>
                  <a:gd name="T28" fmla="*/ 2 w 46"/>
                  <a:gd name="T29" fmla="*/ 14 h 46"/>
                  <a:gd name="T30" fmla="*/ 6 w 46"/>
                  <a:gd name="T31" fmla="*/ 8 h 46"/>
                  <a:gd name="T32" fmla="*/ 6 w 46"/>
                  <a:gd name="T33" fmla="*/ 8 h 46"/>
                  <a:gd name="T34" fmla="*/ 14 w 46"/>
                  <a:gd name="T35" fmla="*/ 2 h 46"/>
                  <a:gd name="T36" fmla="*/ 22 w 46"/>
                  <a:gd name="T37" fmla="*/ 0 h 46"/>
                  <a:gd name="T38" fmla="*/ 32 w 46"/>
                  <a:gd name="T39" fmla="*/ 2 h 46"/>
                  <a:gd name="T40" fmla="*/ 38 w 46"/>
                  <a:gd name="T41" fmla="*/ 8 h 46"/>
                  <a:gd name="T42" fmla="*/ 38 w 46"/>
                  <a:gd name="T43"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46">
                    <a:moveTo>
                      <a:pt x="38" y="8"/>
                    </a:moveTo>
                    <a:lnTo>
                      <a:pt x="38" y="8"/>
                    </a:lnTo>
                    <a:lnTo>
                      <a:pt x="44" y="14"/>
                    </a:lnTo>
                    <a:lnTo>
                      <a:pt x="46" y="22"/>
                    </a:lnTo>
                    <a:lnTo>
                      <a:pt x="44" y="32"/>
                    </a:lnTo>
                    <a:lnTo>
                      <a:pt x="38" y="38"/>
                    </a:lnTo>
                    <a:lnTo>
                      <a:pt x="38" y="38"/>
                    </a:lnTo>
                    <a:lnTo>
                      <a:pt x="32" y="44"/>
                    </a:lnTo>
                    <a:lnTo>
                      <a:pt x="22" y="46"/>
                    </a:lnTo>
                    <a:lnTo>
                      <a:pt x="14" y="44"/>
                    </a:lnTo>
                    <a:lnTo>
                      <a:pt x="6" y="38"/>
                    </a:lnTo>
                    <a:lnTo>
                      <a:pt x="6" y="38"/>
                    </a:lnTo>
                    <a:lnTo>
                      <a:pt x="2" y="32"/>
                    </a:lnTo>
                    <a:lnTo>
                      <a:pt x="0" y="22"/>
                    </a:lnTo>
                    <a:lnTo>
                      <a:pt x="2" y="14"/>
                    </a:lnTo>
                    <a:lnTo>
                      <a:pt x="6" y="8"/>
                    </a:lnTo>
                    <a:lnTo>
                      <a:pt x="6" y="8"/>
                    </a:lnTo>
                    <a:lnTo>
                      <a:pt x="14" y="2"/>
                    </a:lnTo>
                    <a:lnTo>
                      <a:pt x="22" y="0"/>
                    </a:lnTo>
                    <a:lnTo>
                      <a:pt x="32" y="2"/>
                    </a:lnTo>
                    <a:lnTo>
                      <a:pt x="38" y="8"/>
                    </a:lnTo>
                    <a:lnTo>
                      <a:pt x="38" y="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93" name="Freeform 128"/>
              <p:cNvSpPr>
                <a:spLocks/>
              </p:cNvSpPr>
              <p:nvPr/>
            </p:nvSpPr>
            <p:spPr bwMode="auto">
              <a:xfrm>
                <a:off x="10083800" y="3416300"/>
                <a:ext cx="47625" cy="47625"/>
              </a:xfrm>
              <a:custGeom>
                <a:avLst/>
                <a:gdLst>
                  <a:gd name="T0" fmla="*/ 26 w 30"/>
                  <a:gd name="T1" fmla="*/ 4 h 30"/>
                  <a:gd name="T2" fmla="*/ 26 w 30"/>
                  <a:gd name="T3" fmla="*/ 4 h 30"/>
                  <a:gd name="T4" fmla="*/ 30 w 30"/>
                  <a:gd name="T5" fmla="*/ 10 h 30"/>
                  <a:gd name="T6" fmla="*/ 30 w 30"/>
                  <a:gd name="T7" fmla="*/ 14 h 30"/>
                  <a:gd name="T8" fmla="*/ 30 w 30"/>
                  <a:gd name="T9" fmla="*/ 20 h 30"/>
                  <a:gd name="T10" fmla="*/ 26 w 30"/>
                  <a:gd name="T11" fmla="*/ 26 h 30"/>
                  <a:gd name="T12" fmla="*/ 26 w 30"/>
                  <a:gd name="T13" fmla="*/ 26 h 30"/>
                  <a:gd name="T14" fmla="*/ 20 w 30"/>
                  <a:gd name="T15" fmla="*/ 30 h 30"/>
                  <a:gd name="T16" fmla="*/ 14 w 30"/>
                  <a:gd name="T17" fmla="*/ 30 h 30"/>
                  <a:gd name="T18" fmla="*/ 8 w 30"/>
                  <a:gd name="T19" fmla="*/ 30 h 30"/>
                  <a:gd name="T20" fmla="*/ 4 w 30"/>
                  <a:gd name="T21" fmla="*/ 26 h 30"/>
                  <a:gd name="T22" fmla="*/ 4 w 30"/>
                  <a:gd name="T23" fmla="*/ 26 h 30"/>
                  <a:gd name="T24" fmla="*/ 0 w 30"/>
                  <a:gd name="T25" fmla="*/ 20 h 30"/>
                  <a:gd name="T26" fmla="*/ 0 w 30"/>
                  <a:gd name="T27" fmla="*/ 14 h 30"/>
                  <a:gd name="T28" fmla="*/ 0 w 30"/>
                  <a:gd name="T29" fmla="*/ 10 h 30"/>
                  <a:gd name="T30" fmla="*/ 4 w 30"/>
                  <a:gd name="T31" fmla="*/ 4 h 30"/>
                  <a:gd name="T32" fmla="*/ 4 w 30"/>
                  <a:gd name="T33" fmla="*/ 4 h 30"/>
                  <a:gd name="T34" fmla="*/ 8 w 30"/>
                  <a:gd name="T35" fmla="*/ 0 h 30"/>
                  <a:gd name="T36" fmla="*/ 14 w 30"/>
                  <a:gd name="T37" fmla="*/ 0 h 30"/>
                  <a:gd name="T38" fmla="*/ 20 w 30"/>
                  <a:gd name="T39" fmla="*/ 0 h 30"/>
                  <a:gd name="T40" fmla="*/ 26 w 30"/>
                  <a:gd name="T41" fmla="*/ 4 h 30"/>
                  <a:gd name="T42" fmla="*/ 26 w 30"/>
                  <a:gd name="T43"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30">
                    <a:moveTo>
                      <a:pt x="26" y="4"/>
                    </a:moveTo>
                    <a:lnTo>
                      <a:pt x="26" y="4"/>
                    </a:lnTo>
                    <a:lnTo>
                      <a:pt x="30" y="10"/>
                    </a:lnTo>
                    <a:lnTo>
                      <a:pt x="30" y="14"/>
                    </a:lnTo>
                    <a:lnTo>
                      <a:pt x="30" y="20"/>
                    </a:lnTo>
                    <a:lnTo>
                      <a:pt x="26" y="26"/>
                    </a:lnTo>
                    <a:lnTo>
                      <a:pt x="26" y="26"/>
                    </a:lnTo>
                    <a:lnTo>
                      <a:pt x="20" y="30"/>
                    </a:lnTo>
                    <a:lnTo>
                      <a:pt x="14" y="30"/>
                    </a:lnTo>
                    <a:lnTo>
                      <a:pt x="8" y="30"/>
                    </a:lnTo>
                    <a:lnTo>
                      <a:pt x="4" y="26"/>
                    </a:lnTo>
                    <a:lnTo>
                      <a:pt x="4" y="26"/>
                    </a:lnTo>
                    <a:lnTo>
                      <a:pt x="0" y="20"/>
                    </a:lnTo>
                    <a:lnTo>
                      <a:pt x="0" y="14"/>
                    </a:lnTo>
                    <a:lnTo>
                      <a:pt x="0" y="10"/>
                    </a:lnTo>
                    <a:lnTo>
                      <a:pt x="4" y="4"/>
                    </a:lnTo>
                    <a:lnTo>
                      <a:pt x="4" y="4"/>
                    </a:lnTo>
                    <a:lnTo>
                      <a:pt x="8" y="0"/>
                    </a:lnTo>
                    <a:lnTo>
                      <a:pt x="14" y="0"/>
                    </a:lnTo>
                    <a:lnTo>
                      <a:pt x="20" y="0"/>
                    </a:lnTo>
                    <a:lnTo>
                      <a:pt x="26" y="4"/>
                    </a:lnTo>
                    <a:lnTo>
                      <a:pt x="26" y="4"/>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94" name="Freeform 129"/>
              <p:cNvSpPr>
                <a:spLocks/>
              </p:cNvSpPr>
              <p:nvPr/>
            </p:nvSpPr>
            <p:spPr bwMode="auto">
              <a:xfrm>
                <a:off x="10179050" y="3803650"/>
                <a:ext cx="73025" cy="73025"/>
              </a:xfrm>
              <a:custGeom>
                <a:avLst/>
                <a:gdLst>
                  <a:gd name="T0" fmla="*/ 8 w 46"/>
                  <a:gd name="T1" fmla="*/ 38 h 46"/>
                  <a:gd name="T2" fmla="*/ 8 w 46"/>
                  <a:gd name="T3" fmla="*/ 38 h 46"/>
                  <a:gd name="T4" fmla="*/ 2 w 46"/>
                  <a:gd name="T5" fmla="*/ 32 h 46"/>
                  <a:gd name="T6" fmla="*/ 0 w 46"/>
                  <a:gd name="T7" fmla="*/ 22 h 46"/>
                  <a:gd name="T8" fmla="*/ 2 w 46"/>
                  <a:gd name="T9" fmla="*/ 14 h 46"/>
                  <a:gd name="T10" fmla="*/ 8 w 46"/>
                  <a:gd name="T11" fmla="*/ 6 h 46"/>
                  <a:gd name="T12" fmla="*/ 8 w 46"/>
                  <a:gd name="T13" fmla="*/ 6 h 46"/>
                  <a:gd name="T14" fmla="*/ 14 w 46"/>
                  <a:gd name="T15" fmla="*/ 2 h 46"/>
                  <a:gd name="T16" fmla="*/ 24 w 46"/>
                  <a:gd name="T17" fmla="*/ 0 h 46"/>
                  <a:gd name="T18" fmla="*/ 32 w 46"/>
                  <a:gd name="T19" fmla="*/ 2 h 46"/>
                  <a:gd name="T20" fmla="*/ 40 w 46"/>
                  <a:gd name="T21" fmla="*/ 6 h 46"/>
                  <a:gd name="T22" fmla="*/ 40 w 46"/>
                  <a:gd name="T23" fmla="*/ 6 h 46"/>
                  <a:gd name="T24" fmla="*/ 44 w 46"/>
                  <a:gd name="T25" fmla="*/ 14 h 46"/>
                  <a:gd name="T26" fmla="*/ 46 w 46"/>
                  <a:gd name="T27" fmla="*/ 22 h 46"/>
                  <a:gd name="T28" fmla="*/ 44 w 46"/>
                  <a:gd name="T29" fmla="*/ 32 h 46"/>
                  <a:gd name="T30" fmla="*/ 40 w 46"/>
                  <a:gd name="T31" fmla="*/ 38 h 46"/>
                  <a:gd name="T32" fmla="*/ 40 w 46"/>
                  <a:gd name="T33" fmla="*/ 38 h 46"/>
                  <a:gd name="T34" fmla="*/ 32 w 46"/>
                  <a:gd name="T35" fmla="*/ 44 h 46"/>
                  <a:gd name="T36" fmla="*/ 24 w 46"/>
                  <a:gd name="T37" fmla="*/ 46 h 46"/>
                  <a:gd name="T38" fmla="*/ 14 w 46"/>
                  <a:gd name="T39" fmla="*/ 44 h 46"/>
                  <a:gd name="T40" fmla="*/ 8 w 46"/>
                  <a:gd name="T41" fmla="*/ 38 h 46"/>
                  <a:gd name="T42" fmla="*/ 8 w 46"/>
                  <a:gd name="T43"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46">
                    <a:moveTo>
                      <a:pt x="8" y="38"/>
                    </a:moveTo>
                    <a:lnTo>
                      <a:pt x="8" y="38"/>
                    </a:lnTo>
                    <a:lnTo>
                      <a:pt x="2" y="32"/>
                    </a:lnTo>
                    <a:lnTo>
                      <a:pt x="0" y="22"/>
                    </a:lnTo>
                    <a:lnTo>
                      <a:pt x="2" y="14"/>
                    </a:lnTo>
                    <a:lnTo>
                      <a:pt x="8" y="6"/>
                    </a:lnTo>
                    <a:lnTo>
                      <a:pt x="8" y="6"/>
                    </a:lnTo>
                    <a:lnTo>
                      <a:pt x="14" y="2"/>
                    </a:lnTo>
                    <a:lnTo>
                      <a:pt x="24" y="0"/>
                    </a:lnTo>
                    <a:lnTo>
                      <a:pt x="32" y="2"/>
                    </a:lnTo>
                    <a:lnTo>
                      <a:pt x="40" y="6"/>
                    </a:lnTo>
                    <a:lnTo>
                      <a:pt x="40" y="6"/>
                    </a:lnTo>
                    <a:lnTo>
                      <a:pt x="44" y="14"/>
                    </a:lnTo>
                    <a:lnTo>
                      <a:pt x="46" y="22"/>
                    </a:lnTo>
                    <a:lnTo>
                      <a:pt x="44" y="32"/>
                    </a:lnTo>
                    <a:lnTo>
                      <a:pt x="40" y="38"/>
                    </a:lnTo>
                    <a:lnTo>
                      <a:pt x="40" y="38"/>
                    </a:lnTo>
                    <a:lnTo>
                      <a:pt x="32" y="44"/>
                    </a:lnTo>
                    <a:lnTo>
                      <a:pt x="24" y="46"/>
                    </a:lnTo>
                    <a:lnTo>
                      <a:pt x="14" y="44"/>
                    </a:lnTo>
                    <a:lnTo>
                      <a:pt x="8" y="38"/>
                    </a:lnTo>
                    <a:lnTo>
                      <a:pt x="8" y="3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95" name="Freeform 130"/>
              <p:cNvSpPr>
                <a:spLocks/>
              </p:cNvSpPr>
              <p:nvPr/>
            </p:nvSpPr>
            <p:spPr bwMode="auto">
              <a:xfrm>
                <a:off x="10191750" y="3816350"/>
                <a:ext cx="47625" cy="47625"/>
              </a:xfrm>
              <a:custGeom>
                <a:avLst/>
                <a:gdLst>
                  <a:gd name="T0" fmla="*/ 4 w 30"/>
                  <a:gd name="T1" fmla="*/ 26 h 30"/>
                  <a:gd name="T2" fmla="*/ 4 w 30"/>
                  <a:gd name="T3" fmla="*/ 26 h 30"/>
                  <a:gd name="T4" fmla="*/ 0 w 30"/>
                  <a:gd name="T5" fmla="*/ 20 h 30"/>
                  <a:gd name="T6" fmla="*/ 0 w 30"/>
                  <a:gd name="T7" fmla="*/ 14 h 30"/>
                  <a:gd name="T8" fmla="*/ 0 w 30"/>
                  <a:gd name="T9" fmla="*/ 8 h 30"/>
                  <a:gd name="T10" fmla="*/ 4 w 30"/>
                  <a:gd name="T11" fmla="*/ 4 h 30"/>
                  <a:gd name="T12" fmla="*/ 4 w 30"/>
                  <a:gd name="T13" fmla="*/ 4 h 30"/>
                  <a:gd name="T14" fmla="*/ 10 w 30"/>
                  <a:gd name="T15" fmla="*/ 0 h 30"/>
                  <a:gd name="T16" fmla="*/ 16 w 30"/>
                  <a:gd name="T17" fmla="*/ 0 h 30"/>
                  <a:gd name="T18" fmla="*/ 22 w 30"/>
                  <a:gd name="T19" fmla="*/ 0 h 30"/>
                  <a:gd name="T20" fmla="*/ 26 w 30"/>
                  <a:gd name="T21" fmla="*/ 4 h 30"/>
                  <a:gd name="T22" fmla="*/ 26 w 30"/>
                  <a:gd name="T23" fmla="*/ 4 h 30"/>
                  <a:gd name="T24" fmla="*/ 30 w 30"/>
                  <a:gd name="T25" fmla="*/ 8 h 30"/>
                  <a:gd name="T26" fmla="*/ 30 w 30"/>
                  <a:gd name="T27" fmla="*/ 14 h 30"/>
                  <a:gd name="T28" fmla="*/ 30 w 30"/>
                  <a:gd name="T29" fmla="*/ 20 h 30"/>
                  <a:gd name="T30" fmla="*/ 26 w 30"/>
                  <a:gd name="T31" fmla="*/ 26 h 30"/>
                  <a:gd name="T32" fmla="*/ 26 w 30"/>
                  <a:gd name="T33" fmla="*/ 26 h 30"/>
                  <a:gd name="T34" fmla="*/ 22 w 30"/>
                  <a:gd name="T35" fmla="*/ 30 h 30"/>
                  <a:gd name="T36" fmla="*/ 16 w 30"/>
                  <a:gd name="T37" fmla="*/ 30 h 30"/>
                  <a:gd name="T38" fmla="*/ 10 w 30"/>
                  <a:gd name="T39" fmla="*/ 30 h 30"/>
                  <a:gd name="T40" fmla="*/ 4 w 30"/>
                  <a:gd name="T41" fmla="*/ 26 h 30"/>
                  <a:gd name="T42" fmla="*/ 4 w 30"/>
                  <a:gd name="T43"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30">
                    <a:moveTo>
                      <a:pt x="4" y="26"/>
                    </a:moveTo>
                    <a:lnTo>
                      <a:pt x="4" y="26"/>
                    </a:lnTo>
                    <a:lnTo>
                      <a:pt x="0" y="20"/>
                    </a:lnTo>
                    <a:lnTo>
                      <a:pt x="0" y="14"/>
                    </a:lnTo>
                    <a:lnTo>
                      <a:pt x="0" y="8"/>
                    </a:lnTo>
                    <a:lnTo>
                      <a:pt x="4" y="4"/>
                    </a:lnTo>
                    <a:lnTo>
                      <a:pt x="4" y="4"/>
                    </a:lnTo>
                    <a:lnTo>
                      <a:pt x="10" y="0"/>
                    </a:lnTo>
                    <a:lnTo>
                      <a:pt x="16" y="0"/>
                    </a:lnTo>
                    <a:lnTo>
                      <a:pt x="22" y="0"/>
                    </a:lnTo>
                    <a:lnTo>
                      <a:pt x="26" y="4"/>
                    </a:lnTo>
                    <a:lnTo>
                      <a:pt x="26" y="4"/>
                    </a:lnTo>
                    <a:lnTo>
                      <a:pt x="30" y="8"/>
                    </a:lnTo>
                    <a:lnTo>
                      <a:pt x="30" y="14"/>
                    </a:lnTo>
                    <a:lnTo>
                      <a:pt x="30" y="20"/>
                    </a:lnTo>
                    <a:lnTo>
                      <a:pt x="26" y="26"/>
                    </a:lnTo>
                    <a:lnTo>
                      <a:pt x="26" y="26"/>
                    </a:lnTo>
                    <a:lnTo>
                      <a:pt x="22" y="30"/>
                    </a:lnTo>
                    <a:lnTo>
                      <a:pt x="16" y="30"/>
                    </a:lnTo>
                    <a:lnTo>
                      <a:pt x="10" y="30"/>
                    </a:lnTo>
                    <a:lnTo>
                      <a:pt x="4" y="26"/>
                    </a:lnTo>
                    <a:lnTo>
                      <a:pt x="4" y="26"/>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96" name="Freeform 131"/>
              <p:cNvSpPr>
                <a:spLocks/>
              </p:cNvSpPr>
              <p:nvPr/>
            </p:nvSpPr>
            <p:spPr bwMode="auto">
              <a:xfrm>
                <a:off x="10598150" y="3384550"/>
                <a:ext cx="73025" cy="73025"/>
              </a:xfrm>
              <a:custGeom>
                <a:avLst/>
                <a:gdLst>
                  <a:gd name="T0" fmla="*/ 8 w 46"/>
                  <a:gd name="T1" fmla="*/ 38 h 46"/>
                  <a:gd name="T2" fmla="*/ 8 w 46"/>
                  <a:gd name="T3" fmla="*/ 38 h 46"/>
                  <a:gd name="T4" fmla="*/ 2 w 46"/>
                  <a:gd name="T5" fmla="*/ 32 h 46"/>
                  <a:gd name="T6" fmla="*/ 0 w 46"/>
                  <a:gd name="T7" fmla="*/ 22 h 46"/>
                  <a:gd name="T8" fmla="*/ 2 w 46"/>
                  <a:gd name="T9" fmla="*/ 14 h 46"/>
                  <a:gd name="T10" fmla="*/ 8 w 46"/>
                  <a:gd name="T11" fmla="*/ 6 h 46"/>
                  <a:gd name="T12" fmla="*/ 8 w 46"/>
                  <a:gd name="T13" fmla="*/ 6 h 46"/>
                  <a:gd name="T14" fmla="*/ 14 w 46"/>
                  <a:gd name="T15" fmla="*/ 2 h 46"/>
                  <a:gd name="T16" fmla="*/ 24 w 46"/>
                  <a:gd name="T17" fmla="*/ 0 h 46"/>
                  <a:gd name="T18" fmla="*/ 32 w 46"/>
                  <a:gd name="T19" fmla="*/ 2 h 46"/>
                  <a:gd name="T20" fmla="*/ 40 w 46"/>
                  <a:gd name="T21" fmla="*/ 6 h 46"/>
                  <a:gd name="T22" fmla="*/ 40 w 46"/>
                  <a:gd name="T23" fmla="*/ 6 h 46"/>
                  <a:gd name="T24" fmla="*/ 44 w 46"/>
                  <a:gd name="T25" fmla="*/ 14 h 46"/>
                  <a:gd name="T26" fmla="*/ 46 w 46"/>
                  <a:gd name="T27" fmla="*/ 22 h 46"/>
                  <a:gd name="T28" fmla="*/ 44 w 46"/>
                  <a:gd name="T29" fmla="*/ 32 h 46"/>
                  <a:gd name="T30" fmla="*/ 40 w 46"/>
                  <a:gd name="T31" fmla="*/ 38 h 46"/>
                  <a:gd name="T32" fmla="*/ 40 w 46"/>
                  <a:gd name="T33" fmla="*/ 38 h 46"/>
                  <a:gd name="T34" fmla="*/ 32 w 46"/>
                  <a:gd name="T35" fmla="*/ 44 h 46"/>
                  <a:gd name="T36" fmla="*/ 24 w 46"/>
                  <a:gd name="T37" fmla="*/ 46 h 46"/>
                  <a:gd name="T38" fmla="*/ 14 w 46"/>
                  <a:gd name="T39" fmla="*/ 44 h 46"/>
                  <a:gd name="T40" fmla="*/ 8 w 46"/>
                  <a:gd name="T41" fmla="*/ 38 h 46"/>
                  <a:gd name="T42" fmla="*/ 8 w 46"/>
                  <a:gd name="T43"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46">
                    <a:moveTo>
                      <a:pt x="8" y="38"/>
                    </a:moveTo>
                    <a:lnTo>
                      <a:pt x="8" y="38"/>
                    </a:lnTo>
                    <a:lnTo>
                      <a:pt x="2" y="32"/>
                    </a:lnTo>
                    <a:lnTo>
                      <a:pt x="0" y="22"/>
                    </a:lnTo>
                    <a:lnTo>
                      <a:pt x="2" y="14"/>
                    </a:lnTo>
                    <a:lnTo>
                      <a:pt x="8" y="6"/>
                    </a:lnTo>
                    <a:lnTo>
                      <a:pt x="8" y="6"/>
                    </a:lnTo>
                    <a:lnTo>
                      <a:pt x="14" y="2"/>
                    </a:lnTo>
                    <a:lnTo>
                      <a:pt x="24" y="0"/>
                    </a:lnTo>
                    <a:lnTo>
                      <a:pt x="32" y="2"/>
                    </a:lnTo>
                    <a:lnTo>
                      <a:pt x="40" y="6"/>
                    </a:lnTo>
                    <a:lnTo>
                      <a:pt x="40" y="6"/>
                    </a:lnTo>
                    <a:lnTo>
                      <a:pt x="44" y="14"/>
                    </a:lnTo>
                    <a:lnTo>
                      <a:pt x="46" y="22"/>
                    </a:lnTo>
                    <a:lnTo>
                      <a:pt x="44" y="32"/>
                    </a:lnTo>
                    <a:lnTo>
                      <a:pt x="40" y="38"/>
                    </a:lnTo>
                    <a:lnTo>
                      <a:pt x="40" y="38"/>
                    </a:lnTo>
                    <a:lnTo>
                      <a:pt x="32" y="44"/>
                    </a:lnTo>
                    <a:lnTo>
                      <a:pt x="24" y="46"/>
                    </a:lnTo>
                    <a:lnTo>
                      <a:pt x="14" y="44"/>
                    </a:lnTo>
                    <a:lnTo>
                      <a:pt x="8" y="38"/>
                    </a:lnTo>
                    <a:lnTo>
                      <a:pt x="8" y="3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97" name="Freeform 132"/>
              <p:cNvSpPr>
                <a:spLocks/>
              </p:cNvSpPr>
              <p:nvPr/>
            </p:nvSpPr>
            <p:spPr bwMode="auto">
              <a:xfrm>
                <a:off x="10610850" y="3394075"/>
                <a:ext cx="50800" cy="50800"/>
              </a:xfrm>
              <a:custGeom>
                <a:avLst/>
                <a:gdLst>
                  <a:gd name="T0" fmla="*/ 4 w 32"/>
                  <a:gd name="T1" fmla="*/ 28 h 32"/>
                  <a:gd name="T2" fmla="*/ 4 w 32"/>
                  <a:gd name="T3" fmla="*/ 28 h 32"/>
                  <a:gd name="T4" fmla="*/ 0 w 32"/>
                  <a:gd name="T5" fmla="*/ 22 h 32"/>
                  <a:gd name="T6" fmla="*/ 0 w 32"/>
                  <a:gd name="T7" fmla="*/ 16 h 32"/>
                  <a:gd name="T8" fmla="*/ 0 w 32"/>
                  <a:gd name="T9" fmla="*/ 10 h 32"/>
                  <a:gd name="T10" fmla="*/ 4 w 32"/>
                  <a:gd name="T11" fmla="*/ 6 h 32"/>
                  <a:gd name="T12" fmla="*/ 4 w 32"/>
                  <a:gd name="T13" fmla="*/ 6 h 32"/>
                  <a:gd name="T14" fmla="*/ 10 w 32"/>
                  <a:gd name="T15" fmla="*/ 2 h 32"/>
                  <a:gd name="T16" fmla="*/ 16 w 32"/>
                  <a:gd name="T17" fmla="*/ 0 h 32"/>
                  <a:gd name="T18" fmla="*/ 22 w 32"/>
                  <a:gd name="T19" fmla="*/ 2 h 32"/>
                  <a:gd name="T20" fmla="*/ 26 w 32"/>
                  <a:gd name="T21" fmla="*/ 6 h 32"/>
                  <a:gd name="T22" fmla="*/ 26 w 32"/>
                  <a:gd name="T23" fmla="*/ 6 h 32"/>
                  <a:gd name="T24" fmla="*/ 30 w 32"/>
                  <a:gd name="T25" fmla="*/ 10 h 32"/>
                  <a:gd name="T26" fmla="*/ 32 w 32"/>
                  <a:gd name="T27" fmla="*/ 16 h 32"/>
                  <a:gd name="T28" fmla="*/ 30 w 32"/>
                  <a:gd name="T29" fmla="*/ 22 h 32"/>
                  <a:gd name="T30" fmla="*/ 26 w 32"/>
                  <a:gd name="T31" fmla="*/ 28 h 32"/>
                  <a:gd name="T32" fmla="*/ 26 w 32"/>
                  <a:gd name="T33" fmla="*/ 28 h 32"/>
                  <a:gd name="T34" fmla="*/ 22 w 32"/>
                  <a:gd name="T35" fmla="*/ 32 h 32"/>
                  <a:gd name="T36" fmla="*/ 16 w 32"/>
                  <a:gd name="T37" fmla="*/ 32 h 32"/>
                  <a:gd name="T38" fmla="*/ 10 w 32"/>
                  <a:gd name="T39" fmla="*/ 32 h 32"/>
                  <a:gd name="T40" fmla="*/ 4 w 32"/>
                  <a:gd name="T41" fmla="*/ 28 h 32"/>
                  <a:gd name="T42" fmla="*/ 4 w 32"/>
                  <a:gd name="T43"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32">
                    <a:moveTo>
                      <a:pt x="4" y="28"/>
                    </a:moveTo>
                    <a:lnTo>
                      <a:pt x="4" y="28"/>
                    </a:lnTo>
                    <a:lnTo>
                      <a:pt x="0" y="22"/>
                    </a:lnTo>
                    <a:lnTo>
                      <a:pt x="0" y="16"/>
                    </a:lnTo>
                    <a:lnTo>
                      <a:pt x="0" y="10"/>
                    </a:lnTo>
                    <a:lnTo>
                      <a:pt x="4" y="6"/>
                    </a:lnTo>
                    <a:lnTo>
                      <a:pt x="4" y="6"/>
                    </a:lnTo>
                    <a:lnTo>
                      <a:pt x="10" y="2"/>
                    </a:lnTo>
                    <a:lnTo>
                      <a:pt x="16" y="0"/>
                    </a:lnTo>
                    <a:lnTo>
                      <a:pt x="22" y="2"/>
                    </a:lnTo>
                    <a:lnTo>
                      <a:pt x="26" y="6"/>
                    </a:lnTo>
                    <a:lnTo>
                      <a:pt x="26" y="6"/>
                    </a:lnTo>
                    <a:lnTo>
                      <a:pt x="30" y="10"/>
                    </a:lnTo>
                    <a:lnTo>
                      <a:pt x="32" y="16"/>
                    </a:lnTo>
                    <a:lnTo>
                      <a:pt x="30" y="22"/>
                    </a:lnTo>
                    <a:lnTo>
                      <a:pt x="26" y="28"/>
                    </a:lnTo>
                    <a:lnTo>
                      <a:pt x="26" y="28"/>
                    </a:lnTo>
                    <a:lnTo>
                      <a:pt x="22" y="32"/>
                    </a:lnTo>
                    <a:lnTo>
                      <a:pt x="16" y="32"/>
                    </a:lnTo>
                    <a:lnTo>
                      <a:pt x="10" y="32"/>
                    </a:lnTo>
                    <a:lnTo>
                      <a:pt x="4" y="28"/>
                    </a:lnTo>
                    <a:lnTo>
                      <a:pt x="4" y="2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98" name="Freeform 133"/>
              <p:cNvSpPr>
                <a:spLocks/>
              </p:cNvSpPr>
              <p:nvPr/>
            </p:nvSpPr>
            <p:spPr bwMode="auto">
              <a:xfrm>
                <a:off x="10201275" y="3276600"/>
                <a:ext cx="69850" cy="69850"/>
              </a:xfrm>
              <a:custGeom>
                <a:avLst/>
                <a:gdLst>
                  <a:gd name="T0" fmla="*/ 6 w 44"/>
                  <a:gd name="T1" fmla="*/ 38 h 44"/>
                  <a:gd name="T2" fmla="*/ 6 w 44"/>
                  <a:gd name="T3" fmla="*/ 38 h 44"/>
                  <a:gd name="T4" fmla="*/ 0 w 44"/>
                  <a:gd name="T5" fmla="*/ 30 h 44"/>
                  <a:gd name="T6" fmla="*/ 0 w 44"/>
                  <a:gd name="T7" fmla="*/ 22 h 44"/>
                  <a:gd name="T8" fmla="*/ 0 w 44"/>
                  <a:gd name="T9" fmla="*/ 14 h 44"/>
                  <a:gd name="T10" fmla="*/ 6 w 44"/>
                  <a:gd name="T11" fmla="*/ 6 h 44"/>
                  <a:gd name="T12" fmla="*/ 6 w 44"/>
                  <a:gd name="T13" fmla="*/ 6 h 44"/>
                  <a:gd name="T14" fmla="*/ 14 w 44"/>
                  <a:gd name="T15" fmla="*/ 2 h 44"/>
                  <a:gd name="T16" fmla="*/ 22 w 44"/>
                  <a:gd name="T17" fmla="*/ 0 h 44"/>
                  <a:gd name="T18" fmla="*/ 30 w 44"/>
                  <a:gd name="T19" fmla="*/ 2 h 44"/>
                  <a:gd name="T20" fmla="*/ 38 w 44"/>
                  <a:gd name="T21" fmla="*/ 6 h 44"/>
                  <a:gd name="T22" fmla="*/ 38 w 44"/>
                  <a:gd name="T23" fmla="*/ 6 h 44"/>
                  <a:gd name="T24" fmla="*/ 42 w 44"/>
                  <a:gd name="T25" fmla="*/ 14 h 44"/>
                  <a:gd name="T26" fmla="*/ 44 w 44"/>
                  <a:gd name="T27" fmla="*/ 22 h 44"/>
                  <a:gd name="T28" fmla="*/ 42 w 44"/>
                  <a:gd name="T29" fmla="*/ 30 h 44"/>
                  <a:gd name="T30" fmla="*/ 38 w 44"/>
                  <a:gd name="T31" fmla="*/ 38 h 44"/>
                  <a:gd name="T32" fmla="*/ 38 w 44"/>
                  <a:gd name="T33" fmla="*/ 38 h 44"/>
                  <a:gd name="T34" fmla="*/ 30 w 44"/>
                  <a:gd name="T35" fmla="*/ 44 h 44"/>
                  <a:gd name="T36" fmla="*/ 22 w 44"/>
                  <a:gd name="T37" fmla="*/ 44 h 44"/>
                  <a:gd name="T38" fmla="*/ 14 w 44"/>
                  <a:gd name="T39" fmla="*/ 44 h 44"/>
                  <a:gd name="T40" fmla="*/ 6 w 44"/>
                  <a:gd name="T41" fmla="*/ 38 h 44"/>
                  <a:gd name="T42" fmla="*/ 6 w 44"/>
                  <a:gd name="T43"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44">
                    <a:moveTo>
                      <a:pt x="6" y="38"/>
                    </a:moveTo>
                    <a:lnTo>
                      <a:pt x="6" y="38"/>
                    </a:lnTo>
                    <a:lnTo>
                      <a:pt x="0" y="30"/>
                    </a:lnTo>
                    <a:lnTo>
                      <a:pt x="0" y="22"/>
                    </a:lnTo>
                    <a:lnTo>
                      <a:pt x="0" y="14"/>
                    </a:lnTo>
                    <a:lnTo>
                      <a:pt x="6" y="6"/>
                    </a:lnTo>
                    <a:lnTo>
                      <a:pt x="6" y="6"/>
                    </a:lnTo>
                    <a:lnTo>
                      <a:pt x="14" y="2"/>
                    </a:lnTo>
                    <a:lnTo>
                      <a:pt x="22" y="0"/>
                    </a:lnTo>
                    <a:lnTo>
                      <a:pt x="30" y="2"/>
                    </a:lnTo>
                    <a:lnTo>
                      <a:pt x="38" y="6"/>
                    </a:lnTo>
                    <a:lnTo>
                      <a:pt x="38" y="6"/>
                    </a:lnTo>
                    <a:lnTo>
                      <a:pt x="42" y="14"/>
                    </a:lnTo>
                    <a:lnTo>
                      <a:pt x="44" y="22"/>
                    </a:lnTo>
                    <a:lnTo>
                      <a:pt x="42" y="30"/>
                    </a:lnTo>
                    <a:lnTo>
                      <a:pt x="38" y="38"/>
                    </a:lnTo>
                    <a:lnTo>
                      <a:pt x="38" y="38"/>
                    </a:lnTo>
                    <a:lnTo>
                      <a:pt x="30" y="44"/>
                    </a:lnTo>
                    <a:lnTo>
                      <a:pt x="22" y="44"/>
                    </a:lnTo>
                    <a:lnTo>
                      <a:pt x="14" y="44"/>
                    </a:lnTo>
                    <a:lnTo>
                      <a:pt x="6" y="38"/>
                    </a:lnTo>
                    <a:lnTo>
                      <a:pt x="6" y="3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99" name="Freeform 134"/>
              <p:cNvSpPr>
                <a:spLocks/>
              </p:cNvSpPr>
              <p:nvPr/>
            </p:nvSpPr>
            <p:spPr bwMode="auto">
              <a:xfrm>
                <a:off x="10210800" y="3286125"/>
                <a:ext cx="50800" cy="50800"/>
              </a:xfrm>
              <a:custGeom>
                <a:avLst/>
                <a:gdLst>
                  <a:gd name="T0" fmla="*/ 4 w 32"/>
                  <a:gd name="T1" fmla="*/ 28 h 32"/>
                  <a:gd name="T2" fmla="*/ 4 w 32"/>
                  <a:gd name="T3" fmla="*/ 28 h 32"/>
                  <a:gd name="T4" fmla="*/ 2 w 32"/>
                  <a:gd name="T5" fmla="*/ 22 h 32"/>
                  <a:gd name="T6" fmla="*/ 0 w 32"/>
                  <a:gd name="T7" fmla="*/ 16 h 32"/>
                  <a:gd name="T8" fmla="*/ 2 w 32"/>
                  <a:gd name="T9" fmla="*/ 10 h 32"/>
                  <a:gd name="T10" fmla="*/ 4 w 32"/>
                  <a:gd name="T11" fmla="*/ 6 h 32"/>
                  <a:gd name="T12" fmla="*/ 4 w 32"/>
                  <a:gd name="T13" fmla="*/ 6 h 32"/>
                  <a:gd name="T14" fmla="*/ 10 w 32"/>
                  <a:gd name="T15" fmla="*/ 2 h 32"/>
                  <a:gd name="T16" fmla="*/ 16 w 32"/>
                  <a:gd name="T17" fmla="*/ 0 h 32"/>
                  <a:gd name="T18" fmla="*/ 22 w 32"/>
                  <a:gd name="T19" fmla="*/ 2 h 32"/>
                  <a:gd name="T20" fmla="*/ 26 w 32"/>
                  <a:gd name="T21" fmla="*/ 6 h 32"/>
                  <a:gd name="T22" fmla="*/ 26 w 32"/>
                  <a:gd name="T23" fmla="*/ 6 h 32"/>
                  <a:gd name="T24" fmla="*/ 30 w 32"/>
                  <a:gd name="T25" fmla="*/ 10 h 32"/>
                  <a:gd name="T26" fmla="*/ 32 w 32"/>
                  <a:gd name="T27" fmla="*/ 16 h 32"/>
                  <a:gd name="T28" fmla="*/ 30 w 32"/>
                  <a:gd name="T29" fmla="*/ 22 h 32"/>
                  <a:gd name="T30" fmla="*/ 26 w 32"/>
                  <a:gd name="T31" fmla="*/ 28 h 32"/>
                  <a:gd name="T32" fmla="*/ 26 w 32"/>
                  <a:gd name="T33" fmla="*/ 28 h 32"/>
                  <a:gd name="T34" fmla="*/ 22 w 32"/>
                  <a:gd name="T35" fmla="*/ 30 h 32"/>
                  <a:gd name="T36" fmla="*/ 16 w 32"/>
                  <a:gd name="T37" fmla="*/ 32 h 32"/>
                  <a:gd name="T38" fmla="*/ 10 w 32"/>
                  <a:gd name="T39" fmla="*/ 30 h 32"/>
                  <a:gd name="T40" fmla="*/ 4 w 32"/>
                  <a:gd name="T41" fmla="*/ 28 h 32"/>
                  <a:gd name="T42" fmla="*/ 4 w 32"/>
                  <a:gd name="T43"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32">
                    <a:moveTo>
                      <a:pt x="4" y="28"/>
                    </a:moveTo>
                    <a:lnTo>
                      <a:pt x="4" y="28"/>
                    </a:lnTo>
                    <a:lnTo>
                      <a:pt x="2" y="22"/>
                    </a:lnTo>
                    <a:lnTo>
                      <a:pt x="0" y="16"/>
                    </a:lnTo>
                    <a:lnTo>
                      <a:pt x="2" y="10"/>
                    </a:lnTo>
                    <a:lnTo>
                      <a:pt x="4" y="6"/>
                    </a:lnTo>
                    <a:lnTo>
                      <a:pt x="4" y="6"/>
                    </a:lnTo>
                    <a:lnTo>
                      <a:pt x="10" y="2"/>
                    </a:lnTo>
                    <a:lnTo>
                      <a:pt x="16" y="0"/>
                    </a:lnTo>
                    <a:lnTo>
                      <a:pt x="22" y="2"/>
                    </a:lnTo>
                    <a:lnTo>
                      <a:pt x="26" y="6"/>
                    </a:lnTo>
                    <a:lnTo>
                      <a:pt x="26" y="6"/>
                    </a:lnTo>
                    <a:lnTo>
                      <a:pt x="30" y="10"/>
                    </a:lnTo>
                    <a:lnTo>
                      <a:pt x="32" y="16"/>
                    </a:lnTo>
                    <a:lnTo>
                      <a:pt x="30" y="22"/>
                    </a:lnTo>
                    <a:lnTo>
                      <a:pt x="26" y="28"/>
                    </a:lnTo>
                    <a:lnTo>
                      <a:pt x="26" y="28"/>
                    </a:lnTo>
                    <a:lnTo>
                      <a:pt x="22" y="30"/>
                    </a:lnTo>
                    <a:lnTo>
                      <a:pt x="16" y="32"/>
                    </a:lnTo>
                    <a:lnTo>
                      <a:pt x="10" y="30"/>
                    </a:lnTo>
                    <a:lnTo>
                      <a:pt x="4" y="28"/>
                    </a:lnTo>
                    <a:lnTo>
                      <a:pt x="4" y="2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00" name="Freeform 135"/>
              <p:cNvSpPr>
                <a:spLocks/>
              </p:cNvSpPr>
              <p:nvPr/>
            </p:nvSpPr>
            <p:spPr bwMode="auto">
              <a:xfrm>
                <a:off x="10150475" y="3902075"/>
                <a:ext cx="76200" cy="76200"/>
              </a:xfrm>
              <a:custGeom>
                <a:avLst/>
                <a:gdLst>
                  <a:gd name="T0" fmla="*/ 6 w 48"/>
                  <a:gd name="T1" fmla="*/ 42 h 48"/>
                  <a:gd name="T2" fmla="*/ 6 w 48"/>
                  <a:gd name="T3" fmla="*/ 42 h 48"/>
                  <a:gd name="T4" fmla="*/ 0 w 48"/>
                  <a:gd name="T5" fmla="*/ 34 h 48"/>
                  <a:gd name="T6" fmla="*/ 0 w 48"/>
                  <a:gd name="T7" fmla="*/ 24 h 48"/>
                  <a:gd name="T8" fmla="*/ 0 w 48"/>
                  <a:gd name="T9" fmla="*/ 16 h 48"/>
                  <a:gd name="T10" fmla="*/ 6 w 48"/>
                  <a:gd name="T11" fmla="*/ 8 h 48"/>
                  <a:gd name="T12" fmla="*/ 6 w 48"/>
                  <a:gd name="T13" fmla="*/ 8 h 48"/>
                  <a:gd name="T14" fmla="*/ 14 w 48"/>
                  <a:gd name="T15" fmla="*/ 2 h 48"/>
                  <a:gd name="T16" fmla="*/ 24 w 48"/>
                  <a:gd name="T17" fmla="*/ 0 h 48"/>
                  <a:gd name="T18" fmla="*/ 32 w 48"/>
                  <a:gd name="T19" fmla="*/ 2 h 48"/>
                  <a:gd name="T20" fmla="*/ 40 w 48"/>
                  <a:gd name="T21" fmla="*/ 8 h 48"/>
                  <a:gd name="T22" fmla="*/ 40 w 48"/>
                  <a:gd name="T23" fmla="*/ 8 h 48"/>
                  <a:gd name="T24" fmla="*/ 46 w 48"/>
                  <a:gd name="T25" fmla="*/ 16 h 48"/>
                  <a:gd name="T26" fmla="*/ 48 w 48"/>
                  <a:gd name="T27" fmla="*/ 24 h 48"/>
                  <a:gd name="T28" fmla="*/ 46 w 48"/>
                  <a:gd name="T29" fmla="*/ 34 h 48"/>
                  <a:gd name="T30" fmla="*/ 40 w 48"/>
                  <a:gd name="T31" fmla="*/ 42 h 48"/>
                  <a:gd name="T32" fmla="*/ 40 w 48"/>
                  <a:gd name="T33" fmla="*/ 42 h 48"/>
                  <a:gd name="T34" fmla="*/ 32 w 48"/>
                  <a:gd name="T35" fmla="*/ 48 h 48"/>
                  <a:gd name="T36" fmla="*/ 24 w 48"/>
                  <a:gd name="T37" fmla="*/ 48 h 48"/>
                  <a:gd name="T38" fmla="*/ 14 w 48"/>
                  <a:gd name="T39" fmla="*/ 48 h 48"/>
                  <a:gd name="T40" fmla="*/ 6 w 48"/>
                  <a:gd name="T41" fmla="*/ 42 h 48"/>
                  <a:gd name="T42" fmla="*/ 6 w 48"/>
                  <a:gd name="T43" fmla="*/ 4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6" y="42"/>
                    </a:moveTo>
                    <a:lnTo>
                      <a:pt x="6" y="42"/>
                    </a:lnTo>
                    <a:lnTo>
                      <a:pt x="0" y="34"/>
                    </a:lnTo>
                    <a:lnTo>
                      <a:pt x="0" y="24"/>
                    </a:lnTo>
                    <a:lnTo>
                      <a:pt x="0" y="16"/>
                    </a:lnTo>
                    <a:lnTo>
                      <a:pt x="6" y="8"/>
                    </a:lnTo>
                    <a:lnTo>
                      <a:pt x="6" y="8"/>
                    </a:lnTo>
                    <a:lnTo>
                      <a:pt x="14" y="2"/>
                    </a:lnTo>
                    <a:lnTo>
                      <a:pt x="24" y="0"/>
                    </a:lnTo>
                    <a:lnTo>
                      <a:pt x="32" y="2"/>
                    </a:lnTo>
                    <a:lnTo>
                      <a:pt x="40" y="8"/>
                    </a:lnTo>
                    <a:lnTo>
                      <a:pt x="40" y="8"/>
                    </a:lnTo>
                    <a:lnTo>
                      <a:pt x="46" y="16"/>
                    </a:lnTo>
                    <a:lnTo>
                      <a:pt x="48" y="24"/>
                    </a:lnTo>
                    <a:lnTo>
                      <a:pt x="46" y="34"/>
                    </a:lnTo>
                    <a:lnTo>
                      <a:pt x="40" y="42"/>
                    </a:lnTo>
                    <a:lnTo>
                      <a:pt x="40" y="42"/>
                    </a:lnTo>
                    <a:lnTo>
                      <a:pt x="32" y="48"/>
                    </a:lnTo>
                    <a:lnTo>
                      <a:pt x="24" y="48"/>
                    </a:lnTo>
                    <a:lnTo>
                      <a:pt x="14" y="48"/>
                    </a:lnTo>
                    <a:lnTo>
                      <a:pt x="6" y="42"/>
                    </a:lnTo>
                    <a:lnTo>
                      <a:pt x="6" y="42"/>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01" name="Freeform 136"/>
              <p:cNvSpPr>
                <a:spLocks/>
              </p:cNvSpPr>
              <p:nvPr/>
            </p:nvSpPr>
            <p:spPr bwMode="auto">
              <a:xfrm>
                <a:off x="10160000" y="3914775"/>
                <a:ext cx="53975" cy="53975"/>
              </a:xfrm>
              <a:custGeom>
                <a:avLst/>
                <a:gdLst>
                  <a:gd name="T0" fmla="*/ 4 w 34"/>
                  <a:gd name="T1" fmla="*/ 28 h 34"/>
                  <a:gd name="T2" fmla="*/ 4 w 34"/>
                  <a:gd name="T3" fmla="*/ 28 h 34"/>
                  <a:gd name="T4" fmla="*/ 2 w 34"/>
                  <a:gd name="T5" fmla="*/ 24 h 34"/>
                  <a:gd name="T6" fmla="*/ 0 w 34"/>
                  <a:gd name="T7" fmla="*/ 16 h 34"/>
                  <a:gd name="T8" fmla="*/ 2 w 34"/>
                  <a:gd name="T9" fmla="*/ 10 h 34"/>
                  <a:gd name="T10" fmla="*/ 4 w 34"/>
                  <a:gd name="T11" fmla="*/ 4 h 34"/>
                  <a:gd name="T12" fmla="*/ 4 w 34"/>
                  <a:gd name="T13" fmla="*/ 4 h 34"/>
                  <a:gd name="T14" fmla="*/ 10 w 34"/>
                  <a:gd name="T15" fmla="*/ 2 h 34"/>
                  <a:gd name="T16" fmla="*/ 18 w 34"/>
                  <a:gd name="T17" fmla="*/ 0 h 34"/>
                  <a:gd name="T18" fmla="*/ 24 w 34"/>
                  <a:gd name="T19" fmla="*/ 2 h 34"/>
                  <a:gd name="T20" fmla="*/ 30 w 34"/>
                  <a:gd name="T21" fmla="*/ 4 h 34"/>
                  <a:gd name="T22" fmla="*/ 30 w 34"/>
                  <a:gd name="T23" fmla="*/ 4 h 34"/>
                  <a:gd name="T24" fmla="*/ 32 w 34"/>
                  <a:gd name="T25" fmla="*/ 10 h 34"/>
                  <a:gd name="T26" fmla="*/ 34 w 34"/>
                  <a:gd name="T27" fmla="*/ 16 h 34"/>
                  <a:gd name="T28" fmla="*/ 32 w 34"/>
                  <a:gd name="T29" fmla="*/ 24 h 34"/>
                  <a:gd name="T30" fmla="*/ 30 w 34"/>
                  <a:gd name="T31" fmla="*/ 28 h 34"/>
                  <a:gd name="T32" fmla="*/ 30 w 34"/>
                  <a:gd name="T33" fmla="*/ 28 h 34"/>
                  <a:gd name="T34" fmla="*/ 24 w 34"/>
                  <a:gd name="T35" fmla="*/ 32 h 34"/>
                  <a:gd name="T36" fmla="*/ 18 w 34"/>
                  <a:gd name="T37" fmla="*/ 34 h 34"/>
                  <a:gd name="T38" fmla="*/ 10 w 34"/>
                  <a:gd name="T39" fmla="*/ 32 h 34"/>
                  <a:gd name="T40" fmla="*/ 4 w 34"/>
                  <a:gd name="T41" fmla="*/ 28 h 34"/>
                  <a:gd name="T42" fmla="*/ 4 w 34"/>
                  <a:gd name="T43"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34">
                    <a:moveTo>
                      <a:pt x="4" y="28"/>
                    </a:moveTo>
                    <a:lnTo>
                      <a:pt x="4" y="28"/>
                    </a:lnTo>
                    <a:lnTo>
                      <a:pt x="2" y="24"/>
                    </a:lnTo>
                    <a:lnTo>
                      <a:pt x="0" y="16"/>
                    </a:lnTo>
                    <a:lnTo>
                      <a:pt x="2" y="10"/>
                    </a:lnTo>
                    <a:lnTo>
                      <a:pt x="4" y="4"/>
                    </a:lnTo>
                    <a:lnTo>
                      <a:pt x="4" y="4"/>
                    </a:lnTo>
                    <a:lnTo>
                      <a:pt x="10" y="2"/>
                    </a:lnTo>
                    <a:lnTo>
                      <a:pt x="18" y="0"/>
                    </a:lnTo>
                    <a:lnTo>
                      <a:pt x="24" y="2"/>
                    </a:lnTo>
                    <a:lnTo>
                      <a:pt x="30" y="4"/>
                    </a:lnTo>
                    <a:lnTo>
                      <a:pt x="30" y="4"/>
                    </a:lnTo>
                    <a:lnTo>
                      <a:pt x="32" y="10"/>
                    </a:lnTo>
                    <a:lnTo>
                      <a:pt x="34" y="16"/>
                    </a:lnTo>
                    <a:lnTo>
                      <a:pt x="32" y="24"/>
                    </a:lnTo>
                    <a:lnTo>
                      <a:pt x="30" y="28"/>
                    </a:lnTo>
                    <a:lnTo>
                      <a:pt x="30" y="28"/>
                    </a:lnTo>
                    <a:lnTo>
                      <a:pt x="24" y="32"/>
                    </a:lnTo>
                    <a:lnTo>
                      <a:pt x="18" y="34"/>
                    </a:lnTo>
                    <a:lnTo>
                      <a:pt x="10" y="32"/>
                    </a:lnTo>
                    <a:lnTo>
                      <a:pt x="4" y="28"/>
                    </a:lnTo>
                    <a:lnTo>
                      <a:pt x="4" y="2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02" name="Freeform 137"/>
              <p:cNvSpPr>
                <a:spLocks/>
              </p:cNvSpPr>
              <p:nvPr/>
            </p:nvSpPr>
            <p:spPr bwMode="auto">
              <a:xfrm>
                <a:off x="10096500" y="3302000"/>
                <a:ext cx="76200" cy="76200"/>
              </a:xfrm>
              <a:custGeom>
                <a:avLst/>
                <a:gdLst>
                  <a:gd name="T0" fmla="*/ 8 w 48"/>
                  <a:gd name="T1" fmla="*/ 42 h 48"/>
                  <a:gd name="T2" fmla="*/ 8 w 48"/>
                  <a:gd name="T3" fmla="*/ 42 h 48"/>
                  <a:gd name="T4" fmla="*/ 2 w 48"/>
                  <a:gd name="T5" fmla="*/ 34 h 48"/>
                  <a:gd name="T6" fmla="*/ 0 w 48"/>
                  <a:gd name="T7" fmla="*/ 24 h 48"/>
                  <a:gd name="T8" fmla="*/ 2 w 48"/>
                  <a:gd name="T9" fmla="*/ 16 h 48"/>
                  <a:gd name="T10" fmla="*/ 8 w 48"/>
                  <a:gd name="T11" fmla="*/ 8 h 48"/>
                  <a:gd name="T12" fmla="*/ 8 w 48"/>
                  <a:gd name="T13" fmla="*/ 8 h 48"/>
                  <a:gd name="T14" fmla="*/ 16 w 48"/>
                  <a:gd name="T15" fmla="*/ 2 h 48"/>
                  <a:gd name="T16" fmla="*/ 24 w 48"/>
                  <a:gd name="T17" fmla="*/ 0 h 48"/>
                  <a:gd name="T18" fmla="*/ 34 w 48"/>
                  <a:gd name="T19" fmla="*/ 2 h 48"/>
                  <a:gd name="T20" fmla="*/ 42 w 48"/>
                  <a:gd name="T21" fmla="*/ 8 h 48"/>
                  <a:gd name="T22" fmla="*/ 42 w 48"/>
                  <a:gd name="T23" fmla="*/ 8 h 48"/>
                  <a:gd name="T24" fmla="*/ 46 w 48"/>
                  <a:gd name="T25" fmla="*/ 16 h 48"/>
                  <a:gd name="T26" fmla="*/ 48 w 48"/>
                  <a:gd name="T27" fmla="*/ 24 h 48"/>
                  <a:gd name="T28" fmla="*/ 46 w 48"/>
                  <a:gd name="T29" fmla="*/ 34 h 48"/>
                  <a:gd name="T30" fmla="*/ 42 w 48"/>
                  <a:gd name="T31" fmla="*/ 42 h 48"/>
                  <a:gd name="T32" fmla="*/ 42 w 48"/>
                  <a:gd name="T33" fmla="*/ 42 h 48"/>
                  <a:gd name="T34" fmla="*/ 34 w 48"/>
                  <a:gd name="T35" fmla="*/ 46 h 48"/>
                  <a:gd name="T36" fmla="*/ 24 w 48"/>
                  <a:gd name="T37" fmla="*/ 48 h 48"/>
                  <a:gd name="T38" fmla="*/ 16 w 48"/>
                  <a:gd name="T39" fmla="*/ 46 h 48"/>
                  <a:gd name="T40" fmla="*/ 8 w 48"/>
                  <a:gd name="T41" fmla="*/ 42 h 48"/>
                  <a:gd name="T42" fmla="*/ 8 w 48"/>
                  <a:gd name="T43" fmla="*/ 4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8" y="42"/>
                    </a:moveTo>
                    <a:lnTo>
                      <a:pt x="8" y="42"/>
                    </a:lnTo>
                    <a:lnTo>
                      <a:pt x="2" y="34"/>
                    </a:lnTo>
                    <a:lnTo>
                      <a:pt x="0" y="24"/>
                    </a:lnTo>
                    <a:lnTo>
                      <a:pt x="2" y="16"/>
                    </a:lnTo>
                    <a:lnTo>
                      <a:pt x="8" y="8"/>
                    </a:lnTo>
                    <a:lnTo>
                      <a:pt x="8" y="8"/>
                    </a:lnTo>
                    <a:lnTo>
                      <a:pt x="16" y="2"/>
                    </a:lnTo>
                    <a:lnTo>
                      <a:pt x="24" y="0"/>
                    </a:lnTo>
                    <a:lnTo>
                      <a:pt x="34" y="2"/>
                    </a:lnTo>
                    <a:lnTo>
                      <a:pt x="42" y="8"/>
                    </a:lnTo>
                    <a:lnTo>
                      <a:pt x="42" y="8"/>
                    </a:lnTo>
                    <a:lnTo>
                      <a:pt x="46" y="16"/>
                    </a:lnTo>
                    <a:lnTo>
                      <a:pt x="48" y="24"/>
                    </a:lnTo>
                    <a:lnTo>
                      <a:pt x="46" y="34"/>
                    </a:lnTo>
                    <a:lnTo>
                      <a:pt x="42" y="42"/>
                    </a:lnTo>
                    <a:lnTo>
                      <a:pt x="42" y="42"/>
                    </a:lnTo>
                    <a:lnTo>
                      <a:pt x="34" y="46"/>
                    </a:lnTo>
                    <a:lnTo>
                      <a:pt x="24" y="48"/>
                    </a:lnTo>
                    <a:lnTo>
                      <a:pt x="16" y="46"/>
                    </a:lnTo>
                    <a:lnTo>
                      <a:pt x="8" y="42"/>
                    </a:lnTo>
                    <a:lnTo>
                      <a:pt x="8" y="42"/>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03" name="Freeform 138"/>
              <p:cNvSpPr>
                <a:spLocks/>
              </p:cNvSpPr>
              <p:nvPr/>
            </p:nvSpPr>
            <p:spPr bwMode="auto">
              <a:xfrm>
                <a:off x="10109200" y="3314700"/>
                <a:ext cx="53975" cy="53975"/>
              </a:xfrm>
              <a:custGeom>
                <a:avLst/>
                <a:gdLst>
                  <a:gd name="T0" fmla="*/ 4 w 34"/>
                  <a:gd name="T1" fmla="*/ 28 h 34"/>
                  <a:gd name="T2" fmla="*/ 4 w 34"/>
                  <a:gd name="T3" fmla="*/ 28 h 34"/>
                  <a:gd name="T4" fmla="*/ 0 w 34"/>
                  <a:gd name="T5" fmla="*/ 22 h 34"/>
                  <a:gd name="T6" fmla="*/ 0 w 34"/>
                  <a:gd name="T7" fmla="*/ 16 h 34"/>
                  <a:gd name="T8" fmla="*/ 0 w 34"/>
                  <a:gd name="T9" fmla="*/ 10 h 34"/>
                  <a:gd name="T10" fmla="*/ 4 w 34"/>
                  <a:gd name="T11" fmla="*/ 4 h 34"/>
                  <a:gd name="T12" fmla="*/ 4 w 34"/>
                  <a:gd name="T13" fmla="*/ 4 h 34"/>
                  <a:gd name="T14" fmla="*/ 10 w 34"/>
                  <a:gd name="T15" fmla="*/ 0 h 34"/>
                  <a:gd name="T16" fmla="*/ 16 w 34"/>
                  <a:gd name="T17" fmla="*/ 0 h 34"/>
                  <a:gd name="T18" fmla="*/ 22 w 34"/>
                  <a:gd name="T19" fmla="*/ 0 h 34"/>
                  <a:gd name="T20" fmla="*/ 28 w 34"/>
                  <a:gd name="T21" fmla="*/ 4 h 34"/>
                  <a:gd name="T22" fmla="*/ 28 w 34"/>
                  <a:gd name="T23" fmla="*/ 4 h 34"/>
                  <a:gd name="T24" fmla="*/ 32 w 34"/>
                  <a:gd name="T25" fmla="*/ 10 h 34"/>
                  <a:gd name="T26" fmla="*/ 34 w 34"/>
                  <a:gd name="T27" fmla="*/ 16 h 34"/>
                  <a:gd name="T28" fmla="*/ 32 w 34"/>
                  <a:gd name="T29" fmla="*/ 22 h 34"/>
                  <a:gd name="T30" fmla="*/ 28 w 34"/>
                  <a:gd name="T31" fmla="*/ 28 h 34"/>
                  <a:gd name="T32" fmla="*/ 28 w 34"/>
                  <a:gd name="T33" fmla="*/ 28 h 34"/>
                  <a:gd name="T34" fmla="*/ 22 w 34"/>
                  <a:gd name="T35" fmla="*/ 32 h 34"/>
                  <a:gd name="T36" fmla="*/ 16 w 34"/>
                  <a:gd name="T37" fmla="*/ 34 h 34"/>
                  <a:gd name="T38" fmla="*/ 10 w 34"/>
                  <a:gd name="T39" fmla="*/ 32 h 34"/>
                  <a:gd name="T40" fmla="*/ 4 w 34"/>
                  <a:gd name="T41" fmla="*/ 28 h 34"/>
                  <a:gd name="T42" fmla="*/ 4 w 34"/>
                  <a:gd name="T43"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34">
                    <a:moveTo>
                      <a:pt x="4" y="28"/>
                    </a:moveTo>
                    <a:lnTo>
                      <a:pt x="4" y="28"/>
                    </a:lnTo>
                    <a:lnTo>
                      <a:pt x="0" y="22"/>
                    </a:lnTo>
                    <a:lnTo>
                      <a:pt x="0" y="16"/>
                    </a:lnTo>
                    <a:lnTo>
                      <a:pt x="0" y="10"/>
                    </a:lnTo>
                    <a:lnTo>
                      <a:pt x="4" y="4"/>
                    </a:lnTo>
                    <a:lnTo>
                      <a:pt x="4" y="4"/>
                    </a:lnTo>
                    <a:lnTo>
                      <a:pt x="10" y="0"/>
                    </a:lnTo>
                    <a:lnTo>
                      <a:pt x="16" y="0"/>
                    </a:lnTo>
                    <a:lnTo>
                      <a:pt x="22" y="0"/>
                    </a:lnTo>
                    <a:lnTo>
                      <a:pt x="28" y="4"/>
                    </a:lnTo>
                    <a:lnTo>
                      <a:pt x="28" y="4"/>
                    </a:lnTo>
                    <a:lnTo>
                      <a:pt x="32" y="10"/>
                    </a:lnTo>
                    <a:lnTo>
                      <a:pt x="34" y="16"/>
                    </a:lnTo>
                    <a:lnTo>
                      <a:pt x="32" y="22"/>
                    </a:lnTo>
                    <a:lnTo>
                      <a:pt x="28" y="28"/>
                    </a:lnTo>
                    <a:lnTo>
                      <a:pt x="28" y="28"/>
                    </a:lnTo>
                    <a:lnTo>
                      <a:pt x="22" y="32"/>
                    </a:lnTo>
                    <a:lnTo>
                      <a:pt x="16" y="34"/>
                    </a:lnTo>
                    <a:lnTo>
                      <a:pt x="10" y="32"/>
                    </a:lnTo>
                    <a:lnTo>
                      <a:pt x="4" y="28"/>
                    </a:lnTo>
                    <a:lnTo>
                      <a:pt x="4" y="2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04" name="Freeform 139"/>
              <p:cNvSpPr>
                <a:spLocks/>
              </p:cNvSpPr>
              <p:nvPr/>
            </p:nvSpPr>
            <p:spPr bwMode="auto">
              <a:xfrm>
                <a:off x="10699750" y="3352800"/>
                <a:ext cx="76200" cy="76200"/>
              </a:xfrm>
              <a:custGeom>
                <a:avLst/>
                <a:gdLst>
                  <a:gd name="T0" fmla="*/ 6 w 48"/>
                  <a:gd name="T1" fmla="*/ 42 h 48"/>
                  <a:gd name="T2" fmla="*/ 6 w 48"/>
                  <a:gd name="T3" fmla="*/ 42 h 48"/>
                  <a:gd name="T4" fmla="*/ 2 w 48"/>
                  <a:gd name="T5" fmla="*/ 34 h 48"/>
                  <a:gd name="T6" fmla="*/ 0 w 48"/>
                  <a:gd name="T7" fmla="*/ 24 h 48"/>
                  <a:gd name="T8" fmla="*/ 2 w 48"/>
                  <a:gd name="T9" fmla="*/ 16 h 48"/>
                  <a:gd name="T10" fmla="*/ 6 w 48"/>
                  <a:gd name="T11" fmla="*/ 8 h 48"/>
                  <a:gd name="T12" fmla="*/ 6 w 48"/>
                  <a:gd name="T13" fmla="*/ 8 h 48"/>
                  <a:gd name="T14" fmla="*/ 14 w 48"/>
                  <a:gd name="T15" fmla="*/ 2 h 48"/>
                  <a:gd name="T16" fmla="*/ 24 w 48"/>
                  <a:gd name="T17" fmla="*/ 0 h 48"/>
                  <a:gd name="T18" fmla="*/ 32 w 48"/>
                  <a:gd name="T19" fmla="*/ 2 h 48"/>
                  <a:gd name="T20" fmla="*/ 40 w 48"/>
                  <a:gd name="T21" fmla="*/ 8 h 48"/>
                  <a:gd name="T22" fmla="*/ 40 w 48"/>
                  <a:gd name="T23" fmla="*/ 8 h 48"/>
                  <a:gd name="T24" fmla="*/ 46 w 48"/>
                  <a:gd name="T25" fmla="*/ 16 h 48"/>
                  <a:gd name="T26" fmla="*/ 48 w 48"/>
                  <a:gd name="T27" fmla="*/ 24 h 48"/>
                  <a:gd name="T28" fmla="*/ 46 w 48"/>
                  <a:gd name="T29" fmla="*/ 34 h 48"/>
                  <a:gd name="T30" fmla="*/ 40 w 48"/>
                  <a:gd name="T31" fmla="*/ 42 h 48"/>
                  <a:gd name="T32" fmla="*/ 40 w 48"/>
                  <a:gd name="T33" fmla="*/ 42 h 48"/>
                  <a:gd name="T34" fmla="*/ 32 w 48"/>
                  <a:gd name="T35" fmla="*/ 46 h 48"/>
                  <a:gd name="T36" fmla="*/ 24 w 48"/>
                  <a:gd name="T37" fmla="*/ 48 h 48"/>
                  <a:gd name="T38" fmla="*/ 14 w 48"/>
                  <a:gd name="T39" fmla="*/ 46 h 48"/>
                  <a:gd name="T40" fmla="*/ 6 w 48"/>
                  <a:gd name="T41" fmla="*/ 42 h 48"/>
                  <a:gd name="T42" fmla="*/ 6 w 48"/>
                  <a:gd name="T43" fmla="*/ 4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6" y="42"/>
                    </a:moveTo>
                    <a:lnTo>
                      <a:pt x="6" y="42"/>
                    </a:lnTo>
                    <a:lnTo>
                      <a:pt x="2" y="34"/>
                    </a:lnTo>
                    <a:lnTo>
                      <a:pt x="0" y="24"/>
                    </a:lnTo>
                    <a:lnTo>
                      <a:pt x="2" y="16"/>
                    </a:lnTo>
                    <a:lnTo>
                      <a:pt x="6" y="8"/>
                    </a:lnTo>
                    <a:lnTo>
                      <a:pt x="6" y="8"/>
                    </a:lnTo>
                    <a:lnTo>
                      <a:pt x="14" y="2"/>
                    </a:lnTo>
                    <a:lnTo>
                      <a:pt x="24" y="0"/>
                    </a:lnTo>
                    <a:lnTo>
                      <a:pt x="32" y="2"/>
                    </a:lnTo>
                    <a:lnTo>
                      <a:pt x="40" y="8"/>
                    </a:lnTo>
                    <a:lnTo>
                      <a:pt x="40" y="8"/>
                    </a:lnTo>
                    <a:lnTo>
                      <a:pt x="46" y="16"/>
                    </a:lnTo>
                    <a:lnTo>
                      <a:pt x="48" y="24"/>
                    </a:lnTo>
                    <a:lnTo>
                      <a:pt x="46" y="34"/>
                    </a:lnTo>
                    <a:lnTo>
                      <a:pt x="40" y="42"/>
                    </a:lnTo>
                    <a:lnTo>
                      <a:pt x="40" y="42"/>
                    </a:lnTo>
                    <a:lnTo>
                      <a:pt x="32" y="46"/>
                    </a:lnTo>
                    <a:lnTo>
                      <a:pt x="24" y="48"/>
                    </a:lnTo>
                    <a:lnTo>
                      <a:pt x="14" y="46"/>
                    </a:lnTo>
                    <a:lnTo>
                      <a:pt x="6" y="42"/>
                    </a:lnTo>
                    <a:lnTo>
                      <a:pt x="6" y="42"/>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05" name="Freeform 140"/>
              <p:cNvSpPr>
                <a:spLocks/>
              </p:cNvSpPr>
              <p:nvPr/>
            </p:nvSpPr>
            <p:spPr bwMode="auto">
              <a:xfrm>
                <a:off x="10709275" y="3365500"/>
                <a:ext cx="53975" cy="53975"/>
              </a:xfrm>
              <a:custGeom>
                <a:avLst/>
                <a:gdLst>
                  <a:gd name="T0" fmla="*/ 6 w 34"/>
                  <a:gd name="T1" fmla="*/ 28 h 34"/>
                  <a:gd name="T2" fmla="*/ 6 w 34"/>
                  <a:gd name="T3" fmla="*/ 28 h 34"/>
                  <a:gd name="T4" fmla="*/ 2 w 34"/>
                  <a:gd name="T5" fmla="*/ 22 h 34"/>
                  <a:gd name="T6" fmla="*/ 0 w 34"/>
                  <a:gd name="T7" fmla="*/ 16 h 34"/>
                  <a:gd name="T8" fmla="*/ 2 w 34"/>
                  <a:gd name="T9" fmla="*/ 10 h 34"/>
                  <a:gd name="T10" fmla="*/ 6 w 34"/>
                  <a:gd name="T11" fmla="*/ 4 h 34"/>
                  <a:gd name="T12" fmla="*/ 6 w 34"/>
                  <a:gd name="T13" fmla="*/ 4 h 34"/>
                  <a:gd name="T14" fmla="*/ 12 w 34"/>
                  <a:gd name="T15" fmla="*/ 0 h 34"/>
                  <a:gd name="T16" fmla="*/ 18 w 34"/>
                  <a:gd name="T17" fmla="*/ 0 h 34"/>
                  <a:gd name="T18" fmla="*/ 24 w 34"/>
                  <a:gd name="T19" fmla="*/ 0 h 34"/>
                  <a:gd name="T20" fmla="*/ 30 w 34"/>
                  <a:gd name="T21" fmla="*/ 4 h 34"/>
                  <a:gd name="T22" fmla="*/ 30 w 34"/>
                  <a:gd name="T23" fmla="*/ 4 h 34"/>
                  <a:gd name="T24" fmla="*/ 34 w 34"/>
                  <a:gd name="T25" fmla="*/ 10 h 34"/>
                  <a:gd name="T26" fmla="*/ 34 w 34"/>
                  <a:gd name="T27" fmla="*/ 16 h 34"/>
                  <a:gd name="T28" fmla="*/ 34 w 34"/>
                  <a:gd name="T29" fmla="*/ 22 h 34"/>
                  <a:gd name="T30" fmla="*/ 30 w 34"/>
                  <a:gd name="T31" fmla="*/ 28 h 34"/>
                  <a:gd name="T32" fmla="*/ 30 w 34"/>
                  <a:gd name="T33" fmla="*/ 28 h 34"/>
                  <a:gd name="T34" fmla="*/ 24 w 34"/>
                  <a:gd name="T35" fmla="*/ 32 h 34"/>
                  <a:gd name="T36" fmla="*/ 18 w 34"/>
                  <a:gd name="T37" fmla="*/ 34 h 34"/>
                  <a:gd name="T38" fmla="*/ 12 w 34"/>
                  <a:gd name="T39" fmla="*/ 32 h 34"/>
                  <a:gd name="T40" fmla="*/ 6 w 34"/>
                  <a:gd name="T41" fmla="*/ 28 h 34"/>
                  <a:gd name="T42" fmla="*/ 6 w 34"/>
                  <a:gd name="T43"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34">
                    <a:moveTo>
                      <a:pt x="6" y="28"/>
                    </a:moveTo>
                    <a:lnTo>
                      <a:pt x="6" y="28"/>
                    </a:lnTo>
                    <a:lnTo>
                      <a:pt x="2" y="22"/>
                    </a:lnTo>
                    <a:lnTo>
                      <a:pt x="0" y="16"/>
                    </a:lnTo>
                    <a:lnTo>
                      <a:pt x="2" y="10"/>
                    </a:lnTo>
                    <a:lnTo>
                      <a:pt x="6" y="4"/>
                    </a:lnTo>
                    <a:lnTo>
                      <a:pt x="6" y="4"/>
                    </a:lnTo>
                    <a:lnTo>
                      <a:pt x="12" y="0"/>
                    </a:lnTo>
                    <a:lnTo>
                      <a:pt x="18" y="0"/>
                    </a:lnTo>
                    <a:lnTo>
                      <a:pt x="24" y="0"/>
                    </a:lnTo>
                    <a:lnTo>
                      <a:pt x="30" y="4"/>
                    </a:lnTo>
                    <a:lnTo>
                      <a:pt x="30" y="4"/>
                    </a:lnTo>
                    <a:lnTo>
                      <a:pt x="34" y="10"/>
                    </a:lnTo>
                    <a:lnTo>
                      <a:pt x="34" y="16"/>
                    </a:lnTo>
                    <a:lnTo>
                      <a:pt x="34" y="22"/>
                    </a:lnTo>
                    <a:lnTo>
                      <a:pt x="30" y="28"/>
                    </a:lnTo>
                    <a:lnTo>
                      <a:pt x="30" y="28"/>
                    </a:lnTo>
                    <a:lnTo>
                      <a:pt x="24" y="32"/>
                    </a:lnTo>
                    <a:lnTo>
                      <a:pt x="18" y="34"/>
                    </a:lnTo>
                    <a:lnTo>
                      <a:pt x="12" y="32"/>
                    </a:lnTo>
                    <a:lnTo>
                      <a:pt x="6" y="28"/>
                    </a:lnTo>
                    <a:lnTo>
                      <a:pt x="6" y="2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06" name="Freeform 141"/>
              <p:cNvSpPr>
                <a:spLocks/>
              </p:cNvSpPr>
              <p:nvPr/>
            </p:nvSpPr>
            <p:spPr bwMode="auto">
              <a:xfrm>
                <a:off x="10179050" y="3384550"/>
                <a:ext cx="238125" cy="234950"/>
              </a:xfrm>
              <a:custGeom>
                <a:avLst/>
                <a:gdLst>
                  <a:gd name="T0" fmla="*/ 150 w 150"/>
                  <a:gd name="T1" fmla="*/ 138 h 148"/>
                  <a:gd name="T2" fmla="*/ 138 w 150"/>
                  <a:gd name="T3" fmla="*/ 148 h 148"/>
                  <a:gd name="T4" fmla="*/ 0 w 150"/>
                  <a:gd name="T5" fmla="*/ 12 h 148"/>
                  <a:gd name="T6" fmla="*/ 12 w 150"/>
                  <a:gd name="T7" fmla="*/ 0 h 148"/>
                  <a:gd name="T8" fmla="*/ 150 w 150"/>
                  <a:gd name="T9" fmla="*/ 138 h 148"/>
                </a:gdLst>
                <a:ahLst/>
                <a:cxnLst>
                  <a:cxn ang="0">
                    <a:pos x="T0" y="T1"/>
                  </a:cxn>
                  <a:cxn ang="0">
                    <a:pos x="T2" y="T3"/>
                  </a:cxn>
                  <a:cxn ang="0">
                    <a:pos x="T4" y="T5"/>
                  </a:cxn>
                  <a:cxn ang="0">
                    <a:pos x="T6" y="T7"/>
                  </a:cxn>
                  <a:cxn ang="0">
                    <a:pos x="T8" y="T9"/>
                  </a:cxn>
                </a:cxnLst>
                <a:rect l="0" t="0" r="r" b="b"/>
                <a:pathLst>
                  <a:path w="150" h="148">
                    <a:moveTo>
                      <a:pt x="150" y="138"/>
                    </a:moveTo>
                    <a:lnTo>
                      <a:pt x="138" y="148"/>
                    </a:lnTo>
                    <a:lnTo>
                      <a:pt x="0" y="12"/>
                    </a:lnTo>
                    <a:lnTo>
                      <a:pt x="12" y="0"/>
                    </a:lnTo>
                    <a:lnTo>
                      <a:pt x="150" y="13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07" name="Freeform 142"/>
              <p:cNvSpPr>
                <a:spLocks/>
              </p:cNvSpPr>
              <p:nvPr/>
            </p:nvSpPr>
            <p:spPr bwMode="auto">
              <a:xfrm>
                <a:off x="10261600" y="3371850"/>
                <a:ext cx="168275" cy="168275"/>
              </a:xfrm>
              <a:custGeom>
                <a:avLst/>
                <a:gdLst>
                  <a:gd name="T0" fmla="*/ 106 w 106"/>
                  <a:gd name="T1" fmla="*/ 94 h 106"/>
                  <a:gd name="T2" fmla="*/ 94 w 106"/>
                  <a:gd name="T3" fmla="*/ 106 h 106"/>
                  <a:gd name="T4" fmla="*/ 0 w 106"/>
                  <a:gd name="T5" fmla="*/ 12 h 106"/>
                  <a:gd name="T6" fmla="*/ 12 w 106"/>
                  <a:gd name="T7" fmla="*/ 0 h 106"/>
                  <a:gd name="T8" fmla="*/ 106 w 106"/>
                  <a:gd name="T9" fmla="*/ 94 h 106"/>
                </a:gdLst>
                <a:ahLst/>
                <a:cxnLst>
                  <a:cxn ang="0">
                    <a:pos x="T0" y="T1"/>
                  </a:cxn>
                  <a:cxn ang="0">
                    <a:pos x="T2" y="T3"/>
                  </a:cxn>
                  <a:cxn ang="0">
                    <a:pos x="T4" y="T5"/>
                  </a:cxn>
                  <a:cxn ang="0">
                    <a:pos x="T6" y="T7"/>
                  </a:cxn>
                  <a:cxn ang="0">
                    <a:pos x="T8" y="T9"/>
                  </a:cxn>
                </a:cxnLst>
                <a:rect l="0" t="0" r="r" b="b"/>
                <a:pathLst>
                  <a:path w="106" h="106">
                    <a:moveTo>
                      <a:pt x="106" y="94"/>
                    </a:moveTo>
                    <a:lnTo>
                      <a:pt x="94" y="106"/>
                    </a:lnTo>
                    <a:lnTo>
                      <a:pt x="0" y="12"/>
                    </a:lnTo>
                    <a:lnTo>
                      <a:pt x="12" y="0"/>
                    </a:lnTo>
                    <a:lnTo>
                      <a:pt x="106" y="94"/>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08" name="Freeform 143"/>
              <p:cNvSpPr>
                <a:spLocks/>
              </p:cNvSpPr>
              <p:nvPr/>
            </p:nvSpPr>
            <p:spPr bwMode="auto">
              <a:xfrm>
                <a:off x="9906000" y="3657600"/>
                <a:ext cx="238125" cy="238125"/>
              </a:xfrm>
              <a:custGeom>
                <a:avLst/>
                <a:gdLst>
                  <a:gd name="T0" fmla="*/ 150 w 150"/>
                  <a:gd name="T1" fmla="*/ 138 h 150"/>
                  <a:gd name="T2" fmla="*/ 138 w 150"/>
                  <a:gd name="T3" fmla="*/ 150 h 150"/>
                  <a:gd name="T4" fmla="*/ 0 w 150"/>
                  <a:gd name="T5" fmla="*/ 12 h 150"/>
                  <a:gd name="T6" fmla="*/ 12 w 150"/>
                  <a:gd name="T7" fmla="*/ 0 h 150"/>
                  <a:gd name="T8" fmla="*/ 150 w 150"/>
                  <a:gd name="T9" fmla="*/ 138 h 150"/>
                </a:gdLst>
                <a:ahLst/>
                <a:cxnLst>
                  <a:cxn ang="0">
                    <a:pos x="T0" y="T1"/>
                  </a:cxn>
                  <a:cxn ang="0">
                    <a:pos x="T2" y="T3"/>
                  </a:cxn>
                  <a:cxn ang="0">
                    <a:pos x="T4" y="T5"/>
                  </a:cxn>
                  <a:cxn ang="0">
                    <a:pos x="T6" y="T7"/>
                  </a:cxn>
                  <a:cxn ang="0">
                    <a:pos x="T8" y="T9"/>
                  </a:cxn>
                </a:cxnLst>
                <a:rect l="0" t="0" r="r" b="b"/>
                <a:pathLst>
                  <a:path w="150" h="150">
                    <a:moveTo>
                      <a:pt x="150" y="138"/>
                    </a:moveTo>
                    <a:lnTo>
                      <a:pt x="138" y="150"/>
                    </a:lnTo>
                    <a:lnTo>
                      <a:pt x="0" y="12"/>
                    </a:lnTo>
                    <a:lnTo>
                      <a:pt x="12" y="0"/>
                    </a:lnTo>
                    <a:lnTo>
                      <a:pt x="150" y="138"/>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09" name="Freeform 144"/>
              <p:cNvSpPr>
                <a:spLocks/>
              </p:cNvSpPr>
              <p:nvPr/>
            </p:nvSpPr>
            <p:spPr bwMode="auto">
              <a:xfrm>
                <a:off x="9988550" y="3644900"/>
                <a:ext cx="168275" cy="168275"/>
              </a:xfrm>
              <a:custGeom>
                <a:avLst/>
                <a:gdLst>
                  <a:gd name="T0" fmla="*/ 106 w 106"/>
                  <a:gd name="T1" fmla="*/ 94 h 106"/>
                  <a:gd name="T2" fmla="*/ 94 w 106"/>
                  <a:gd name="T3" fmla="*/ 106 h 106"/>
                  <a:gd name="T4" fmla="*/ 0 w 106"/>
                  <a:gd name="T5" fmla="*/ 12 h 106"/>
                  <a:gd name="T6" fmla="*/ 10 w 106"/>
                  <a:gd name="T7" fmla="*/ 0 h 106"/>
                  <a:gd name="T8" fmla="*/ 106 w 106"/>
                  <a:gd name="T9" fmla="*/ 94 h 106"/>
                </a:gdLst>
                <a:ahLst/>
                <a:cxnLst>
                  <a:cxn ang="0">
                    <a:pos x="T0" y="T1"/>
                  </a:cxn>
                  <a:cxn ang="0">
                    <a:pos x="T2" y="T3"/>
                  </a:cxn>
                  <a:cxn ang="0">
                    <a:pos x="T4" y="T5"/>
                  </a:cxn>
                  <a:cxn ang="0">
                    <a:pos x="T6" y="T7"/>
                  </a:cxn>
                  <a:cxn ang="0">
                    <a:pos x="T8" y="T9"/>
                  </a:cxn>
                </a:cxnLst>
                <a:rect l="0" t="0" r="r" b="b"/>
                <a:pathLst>
                  <a:path w="106" h="106">
                    <a:moveTo>
                      <a:pt x="106" y="94"/>
                    </a:moveTo>
                    <a:lnTo>
                      <a:pt x="94" y="106"/>
                    </a:lnTo>
                    <a:lnTo>
                      <a:pt x="0" y="12"/>
                    </a:lnTo>
                    <a:lnTo>
                      <a:pt x="10" y="0"/>
                    </a:lnTo>
                    <a:lnTo>
                      <a:pt x="106" y="94"/>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10" name="Freeform 145"/>
              <p:cNvSpPr>
                <a:spLocks/>
              </p:cNvSpPr>
              <p:nvPr/>
            </p:nvSpPr>
            <p:spPr bwMode="auto">
              <a:xfrm>
                <a:off x="10166350" y="3463925"/>
                <a:ext cx="171450" cy="171450"/>
              </a:xfrm>
              <a:custGeom>
                <a:avLst/>
                <a:gdLst>
                  <a:gd name="T0" fmla="*/ 108 w 108"/>
                  <a:gd name="T1" fmla="*/ 96 h 108"/>
                  <a:gd name="T2" fmla="*/ 96 w 108"/>
                  <a:gd name="T3" fmla="*/ 108 h 108"/>
                  <a:gd name="T4" fmla="*/ 0 w 108"/>
                  <a:gd name="T5" fmla="*/ 12 h 108"/>
                  <a:gd name="T6" fmla="*/ 12 w 108"/>
                  <a:gd name="T7" fmla="*/ 0 h 108"/>
                  <a:gd name="T8" fmla="*/ 108 w 108"/>
                  <a:gd name="T9" fmla="*/ 96 h 108"/>
                </a:gdLst>
                <a:ahLst/>
                <a:cxnLst>
                  <a:cxn ang="0">
                    <a:pos x="T0" y="T1"/>
                  </a:cxn>
                  <a:cxn ang="0">
                    <a:pos x="T2" y="T3"/>
                  </a:cxn>
                  <a:cxn ang="0">
                    <a:pos x="T4" y="T5"/>
                  </a:cxn>
                  <a:cxn ang="0">
                    <a:pos x="T6" y="T7"/>
                  </a:cxn>
                  <a:cxn ang="0">
                    <a:pos x="T8" y="T9"/>
                  </a:cxn>
                </a:cxnLst>
                <a:rect l="0" t="0" r="r" b="b"/>
                <a:pathLst>
                  <a:path w="108" h="108">
                    <a:moveTo>
                      <a:pt x="108" y="96"/>
                    </a:moveTo>
                    <a:lnTo>
                      <a:pt x="96" y="108"/>
                    </a:lnTo>
                    <a:lnTo>
                      <a:pt x="0" y="12"/>
                    </a:lnTo>
                    <a:lnTo>
                      <a:pt x="12" y="0"/>
                    </a:lnTo>
                    <a:lnTo>
                      <a:pt x="108" y="96"/>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11" name="Freeform 146"/>
              <p:cNvSpPr>
                <a:spLocks/>
              </p:cNvSpPr>
              <p:nvPr/>
            </p:nvSpPr>
            <p:spPr bwMode="auto">
              <a:xfrm>
                <a:off x="10455275" y="3111500"/>
                <a:ext cx="234950" cy="234950"/>
              </a:xfrm>
              <a:custGeom>
                <a:avLst/>
                <a:gdLst>
                  <a:gd name="T0" fmla="*/ 148 w 148"/>
                  <a:gd name="T1" fmla="*/ 136 h 148"/>
                  <a:gd name="T2" fmla="*/ 136 w 148"/>
                  <a:gd name="T3" fmla="*/ 148 h 148"/>
                  <a:gd name="T4" fmla="*/ 0 w 148"/>
                  <a:gd name="T5" fmla="*/ 12 h 148"/>
                  <a:gd name="T6" fmla="*/ 12 w 148"/>
                  <a:gd name="T7" fmla="*/ 0 h 148"/>
                  <a:gd name="T8" fmla="*/ 148 w 148"/>
                  <a:gd name="T9" fmla="*/ 136 h 148"/>
                </a:gdLst>
                <a:ahLst/>
                <a:cxnLst>
                  <a:cxn ang="0">
                    <a:pos x="T0" y="T1"/>
                  </a:cxn>
                  <a:cxn ang="0">
                    <a:pos x="T2" y="T3"/>
                  </a:cxn>
                  <a:cxn ang="0">
                    <a:pos x="T4" y="T5"/>
                  </a:cxn>
                  <a:cxn ang="0">
                    <a:pos x="T6" y="T7"/>
                  </a:cxn>
                  <a:cxn ang="0">
                    <a:pos x="T8" y="T9"/>
                  </a:cxn>
                </a:cxnLst>
                <a:rect l="0" t="0" r="r" b="b"/>
                <a:pathLst>
                  <a:path w="148" h="148">
                    <a:moveTo>
                      <a:pt x="148" y="136"/>
                    </a:moveTo>
                    <a:lnTo>
                      <a:pt x="136" y="148"/>
                    </a:lnTo>
                    <a:lnTo>
                      <a:pt x="0" y="12"/>
                    </a:lnTo>
                    <a:lnTo>
                      <a:pt x="12" y="0"/>
                    </a:lnTo>
                    <a:lnTo>
                      <a:pt x="148" y="136"/>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12" name="Freeform 147"/>
              <p:cNvSpPr>
                <a:spLocks/>
              </p:cNvSpPr>
              <p:nvPr/>
            </p:nvSpPr>
            <p:spPr bwMode="auto">
              <a:xfrm>
                <a:off x="10439400" y="3190875"/>
                <a:ext cx="171450" cy="171450"/>
              </a:xfrm>
              <a:custGeom>
                <a:avLst/>
                <a:gdLst>
                  <a:gd name="T0" fmla="*/ 108 w 108"/>
                  <a:gd name="T1" fmla="*/ 96 h 108"/>
                  <a:gd name="T2" fmla="*/ 96 w 108"/>
                  <a:gd name="T3" fmla="*/ 108 h 108"/>
                  <a:gd name="T4" fmla="*/ 0 w 108"/>
                  <a:gd name="T5" fmla="*/ 12 h 108"/>
                  <a:gd name="T6" fmla="*/ 12 w 108"/>
                  <a:gd name="T7" fmla="*/ 0 h 108"/>
                  <a:gd name="T8" fmla="*/ 108 w 108"/>
                  <a:gd name="T9" fmla="*/ 96 h 108"/>
                </a:gdLst>
                <a:ahLst/>
                <a:cxnLst>
                  <a:cxn ang="0">
                    <a:pos x="T0" y="T1"/>
                  </a:cxn>
                  <a:cxn ang="0">
                    <a:pos x="T2" y="T3"/>
                  </a:cxn>
                  <a:cxn ang="0">
                    <a:pos x="T4" y="T5"/>
                  </a:cxn>
                  <a:cxn ang="0">
                    <a:pos x="T6" y="T7"/>
                  </a:cxn>
                  <a:cxn ang="0">
                    <a:pos x="T8" y="T9"/>
                  </a:cxn>
                </a:cxnLst>
                <a:rect l="0" t="0" r="r" b="b"/>
                <a:pathLst>
                  <a:path w="108" h="108">
                    <a:moveTo>
                      <a:pt x="108" y="96"/>
                    </a:moveTo>
                    <a:lnTo>
                      <a:pt x="96" y="108"/>
                    </a:lnTo>
                    <a:lnTo>
                      <a:pt x="0" y="12"/>
                    </a:lnTo>
                    <a:lnTo>
                      <a:pt x="12" y="0"/>
                    </a:lnTo>
                    <a:lnTo>
                      <a:pt x="108" y="96"/>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13" name="Freeform 148"/>
              <p:cNvSpPr>
                <a:spLocks/>
              </p:cNvSpPr>
              <p:nvPr/>
            </p:nvSpPr>
            <p:spPr bwMode="auto">
              <a:xfrm>
                <a:off x="10131425" y="3609975"/>
                <a:ext cx="161925" cy="161925"/>
              </a:xfrm>
              <a:custGeom>
                <a:avLst/>
                <a:gdLst>
                  <a:gd name="T0" fmla="*/ 26 w 102"/>
                  <a:gd name="T1" fmla="*/ 24 h 102"/>
                  <a:gd name="T2" fmla="*/ 28 w 102"/>
                  <a:gd name="T3" fmla="*/ 6 h 102"/>
                  <a:gd name="T4" fmla="*/ 44 w 102"/>
                  <a:gd name="T5" fmla="*/ 16 h 102"/>
                  <a:gd name="T6" fmla="*/ 56 w 102"/>
                  <a:gd name="T7" fmla="*/ 0 h 102"/>
                  <a:gd name="T8" fmla="*/ 64 w 102"/>
                  <a:gd name="T9" fmla="*/ 16 h 102"/>
                  <a:gd name="T10" fmla="*/ 82 w 102"/>
                  <a:gd name="T11" fmla="*/ 10 h 102"/>
                  <a:gd name="T12" fmla="*/ 82 w 102"/>
                  <a:gd name="T13" fmla="*/ 30 h 102"/>
                  <a:gd name="T14" fmla="*/ 100 w 102"/>
                  <a:gd name="T15" fmla="*/ 34 h 102"/>
                  <a:gd name="T16" fmla="*/ 88 w 102"/>
                  <a:gd name="T17" fmla="*/ 48 h 102"/>
                  <a:gd name="T18" fmla="*/ 102 w 102"/>
                  <a:gd name="T19" fmla="*/ 62 h 102"/>
                  <a:gd name="T20" fmla="*/ 84 w 102"/>
                  <a:gd name="T21" fmla="*/ 68 h 102"/>
                  <a:gd name="T22" fmla="*/ 88 w 102"/>
                  <a:gd name="T23" fmla="*/ 88 h 102"/>
                  <a:gd name="T24" fmla="*/ 70 w 102"/>
                  <a:gd name="T25" fmla="*/ 84 h 102"/>
                  <a:gd name="T26" fmla="*/ 64 w 102"/>
                  <a:gd name="T27" fmla="*/ 102 h 102"/>
                  <a:gd name="T28" fmla="*/ 50 w 102"/>
                  <a:gd name="T29" fmla="*/ 88 h 102"/>
                  <a:gd name="T30" fmla="*/ 34 w 102"/>
                  <a:gd name="T31" fmla="*/ 100 h 102"/>
                  <a:gd name="T32" fmla="*/ 30 w 102"/>
                  <a:gd name="T33" fmla="*/ 80 h 102"/>
                  <a:gd name="T34" fmla="*/ 12 w 102"/>
                  <a:gd name="T35" fmla="*/ 82 h 102"/>
                  <a:gd name="T36" fmla="*/ 18 w 102"/>
                  <a:gd name="T37" fmla="*/ 64 h 102"/>
                  <a:gd name="T38" fmla="*/ 0 w 102"/>
                  <a:gd name="T39" fmla="*/ 54 h 102"/>
                  <a:gd name="T40" fmla="*/ 16 w 102"/>
                  <a:gd name="T41" fmla="*/ 44 h 102"/>
                  <a:gd name="T42" fmla="*/ 6 w 102"/>
                  <a:gd name="T43" fmla="*/ 26 h 102"/>
                  <a:gd name="T44" fmla="*/ 26 w 102"/>
                  <a:gd name="T45" fmla="*/ 2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2" h="102">
                    <a:moveTo>
                      <a:pt x="26" y="24"/>
                    </a:moveTo>
                    <a:lnTo>
                      <a:pt x="28" y="6"/>
                    </a:lnTo>
                    <a:lnTo>
                      <a:pt x="44" y="16"/>
                    </a:lnTo>
                    <a:lnTo>
                      <a:pt x="56" y="0"/>
                    </a:lnTo>
                    <a:lnTo>
                      <a:pt x="64" y="16"/>
                    </a:lnTo>
                    <a:lnTo>
                      <a:pt x="82" y="10"/>
                    </a:lnTo>
                    <a:lnTo>
                      <a:pt x="82" y="30"/>
                    </a:lnTo>
                    <a:lnTo>
                      <a:pt x="100" y="34"/>
                    </a:lnTo>
                    <a:lnTo>
                      <a:pt x="88" y="48"/>
                    </a:lnTo>
                    <a:lnTo>
                      <a:pt x="102" y="62"/>
                    </a:lnTo>
                    <a:lnTo>
                      <a:pt x="84" y="68"/>
                    </a:lnTo>
                    <a:lnTo>
                      <a:pt x="88" y="88"/>
                    </a:lnTo>
                    <a:lnTo>
                      <a:pt x="70" y="84"/>
                    </a:lnTo>
                    <a:lnTo>
                      <a:pt x="64" y="102"/>
                    </a:lnTo>
                    <a:lnTo>
                      <a:pt x="50" y="88"/>
                    </a:lnTo>
                    <a:lnTo>
                      <a:pt x="34" y="100"/>
                    </a:lnTo>
                    <a:lnTo>
                      <a:pt x="30" y="80"/>
                    </a:lnTo>
                    <a:lnTo>
                      <a:pt x="12" y="82"/>
                    </a:lnTo>
                    <a:lnTo>
                      <a:pt x="18" y="64"/>
                    </a:lnTo>
                    <a:lnTo>
                      <a:pt x="0" y="54"/>
                    </a:lnTo>
                    <a:lnTo>
                      <a:pt x="16" y="44"/>
                    </a:lnTo>
                    <a:lnTo>
                      <a:pt x="6" y="26"/>
                    </a:lnTo>
                    <a:lnTo>
                      <a:pt x="26" y="24"/>
                    </a:lnTo>
                    <a:close/>
                  </a:path>
                </a:pathLst>
              </a:custGeom>
              <a:solidFill>
                <a:srgbClr val="0E2A4B"/>
              </a:solidFill>
              <a:ln w="12700">
                <a:solidFill>
                  <a:srgbClr val="F4F7F9"/>
                </a:solidFill>
                <a:prstDash val="solid"/>
                <a:round/>
                <a:headEnd/>
                <a:tailEnd/>
              </a:ln>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14" name="Freeform 149"/>
              <p:cNvSpPr>
                <a:spLocks/>
              </p:cNvSpPr>
              <p:nvPr/>
            </p:nvSpPr>
            <p:spPr bwMode="auto">
              <a:xfrm>
                <a:off x="10131425" y="3609975"/>
                <a:ext cx="161925" cy="161925"/>
              </a:xfrm>
              <a:custGeom>
                <a:avLst/>
                <a:gdLst>
                  <a:gd name="T0" fmla="*/ 26 w 102"/>
                  <a:gd name="T1" fmla="*/ 24 h 102"/>
                  <a:gd name="T2" fmla="*/ 28 w 102"/>
                  <a:gd name="T3" fmla="*/ 6 h 102"/>
                  <a:gd name="T4" fmla="*/ 44 w 102"/>
                  <a:gd name="T5" fmla="*/ 16 h 102"/>
                  <a:gd name="T6" fmla="*/ 56 w 102"/>
                  <a:gd name="T7" fmla="*/ 0 h 102"/>
                  <a:gd name="T8" fmla="*/ 64 w 102"/>
                  <a:gd name="T9" fmla="*/ 16 h 102"/>
                  <a:gd name="T10" fmla="*/ 82 w 102"/>
                  <a:gd name="T11" fmla="*/ 10 h 102"/>
                  <a:gd name="T12" fmla="*/ 82 w 102"/>
                  <a:gd name="T13" fmla="*/ 30 h 102"/>
                  <a:gd name="T14" fmla="*/ 100 w 102"/>
                  <a:gd name="T15" fmla="*/ 34 h 102"/>
                  <a:gd name="T16" fmla="*/ 88 w 102"/>
                  <a:gd name="T17" fmla="*/ 48 h 102"/>
                  <a:gd name="T18" fmla="*/ 102 w 102"/>
                  <a:gd name="T19" fmla="*/ 62 h 102"/>
                  <a:gd name="T20" fmla="*/ 84 w 102"/>
                  <a:gd name="T21" fmla="*/ 68 h 102"/>
                  <a:gd name="T22" fmla="*/ 88 w 102"/>
                  <a:gd name="T23" fmla="*/ 88 h 102"/>
                  <a:gd name="T24" fmla="*/ 70 w 102"/>
                  <a:gd name="T25" fmla="*/ 84 h 102"/>
                  <a:gd name="T26" fmla="*/ 64 w 102"/>
                  <a:gd name="T27" fmla="*/ 102 h 102"/>
                  <a:gd name="T28" fmla="*/ 50 w 102"/>
                  <a:gd name="T29" fmla="*/ 88 h 102"/>
                  <a:gd name="T30" fmla="*/ 34 w 102"/>
                  <a:gd name="T31" fmla="*/ 100 h 102"/>
                  <a:gd name="T32" fmla="*/ 30 w 102"/>
                  <a:gd name="T33" fmla="*/ 80 h 102"/>
                  <a:gd name="T34" fmla="*/ 12 w 102"/>
                  <a:gd name="T35" fmla="*/ 82 h 102"/>
                  <a:gd name="T36" fmla="*/ 18 w 102"/>
                  <a:gd name="T37" fmla="*/ 64 h 102"/>
                  <a:gd name="T38" fmla="*/ 0 w 102"/>
                  <a:gd name="T39" fmla="*/ 54 h 102"/>
                  <a:gd name="T40" fmla="*/ 16 w 102"/>
                  <a:gd name="T41" fmla="*/ 44 h 102"/>
                  <a:gd name="T42" fmla="*/ 6 w 102"/>
                  <a:gd name="T43" fmla="*/ 26 h 102"/>
                  <a:gd name="T44" fmla="*/ 26 w 102"/>
                  <a:gd name="T45" fmla="*/ 2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2" h="102">
                    <a:moveTo>
                      <a:pt x="26" y="24"/>
                    </a:moveTo>
                    <a:lnTo>
                      <a:pt x="28" y="6"/>
                    </a:lnTo>
                    <a:lnTo>
                      <a:pt x="44" y="16"/>
                    </a:lnTo>
                    <a:lnTo>
                      <a:pt x="56" y="0"/>
                    </a:lnTo>
                    <a:lnTo>
                      <a:pt x="64" y="16"/>
                    </a:lnTo>
                    <a:lnTo>
                      <a:pt x="82" y="10"/>
                    </a:lnTo>
                    <a:lnTo>
                      <a:pt x="82" y="30"/>
                    </a:lnTo>
                    <a:lnTo>
                      <a:pt x="100" y="34"/>
                    </a:lnTo>
                    <a:lnTo>
                      <a:pt x="88" y="48"/>
                    </a:lnTo>
                    <a:lnTo>
                      <a:pt x="102" y="62"/>
                    </a:lnTo>
                    <a:lnTo>
                      <a:pt x="84" y="68"/>
                    </a:lnTo>
                    <a:lnTo>
                      <a:pt x="88" y="88"/>
                    </a:lnTo>
                    <a:lnTo>
                      <a:pt x="70" y="84"/>
                    </a:lnTo>
                    <a:lnTo>
                      <a:pt x="64" y="102"/>
                    </a:lnTo>
                    <a:lnTo>
                      <a:pt x="50" y="88"/>
                    </a:lnTo>
                    <a:lnTo>
                      <a:pt x="34" y="100"/>
                    </a:lnTo>
                    <a:lnTo>
                      <a:pt x="30" y="80"/>
                    </a:lnTo>
                    <a:lnTo>
                      <a:pt x="12" y="82"/>
                    </a:lnTo>
                    <a:lnTo>
                      <a:pt x="18" y="64"/>
                    </a:lnTo>
                    <a:lnTo>
                      <a:pt x="0" y="54"/>
                    </a:lnTo>
                    <a:lnTo>
                      <a:pt x="16" y="44"/>
                    </a:lnTo>
                    <a:lnTo>
                      <a:pt x="6" y="26"/>
                    </a:lnTo>
                    <a:lnTo>
                      <a:pt x="26" y="24"/>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15" name="Freeform 150"/>
              <p:cNvSpPr>
                <a:spLocks/>
              </p:cNvSpPr>
              <p:nvPr/>
            </p:nvSpPr>
            <p:spPr bwMode="auto">
              <a:xfrm>
                <a:off x="10302875" y="3232150"/>
                <a:ext cx="158750" cy="161925"/>
              </a:xfrm>
              <a:custGeom>
                <a:avLst/>
                <a:gdLst>
                  <a:gd name="T0" fmla="*/ 24 w 100"/>
                  <a:gd name="T1" fmla="*/ 26 h 102"/>
                  <a:gd name="T2" fmla="*/ 26 w 100"/>
                  <a:gd name="T3" fmla="*/ 6 h 102"/>
                  <a:gd name="T4" fmla="*/ 42 w 100"/>
                  <a:gd name="T5" fmla="*/ 16 h 102"/>
                  <a:gd name="T6" fmla="*/ 54 w 100"/>
                  <a:gd name="T7" fmla="*/ 0 h 102"/>
                  <a:gd name="T8" fmla="*/ 64 w 100"/>
                  <a:gd name="T9" fmla="*/ 18 h 102"/>
                  <a:gd name="T10" fmla="*/ 80 w 100"/>
                  <a:gd name="T11" fmla="*/ 10 h 102"/>
                  <a:gd name="T12" fmla="*/ 80 w 100"/>
                  <a:gd name="T13" fmla="*/ 30 h 102"/>
                  <a:gd name="T14" fmla="*/ 98 w 100"/>
                  <a:gd name="T15" fmla="*/ 34 h 102"/>
                  <a:gd name="T16" fmla="*/ 88 w 100"/>
                  <a:gd name="T17" fmla="*/ 50 h 102"/>
                  <a:gd name="T18" fmla="*/ 100 w 100"/>
                  <a:gd name="T19" fmla="*/ 62 h 102"/>
                  <a:gd name="T20" fmla="*/ 82 w 100"/>
                  <a:gd name="T21" fmla="*/ 70 h 102"/>
                  <a:gd name="T22" fmla="*/ 86 w 100"/>
                  <a:gd name="T23" fmla="*/ 88 h 102"/>
                  <a:gd name="T24" fmla="*/ 68 w 100"/>
                  <a:gd name="T25" fmla="*/ 84 h 102"/>
                  <a:gd name="T26" fmla="*/ 62 w 100"/>
                  <a:gd name="T27" fmla="*/ 102 h 102"/>
                  <a:gd name="T28" fmla="*/ 48 w 100"/>
                  <a:gd name="T29" fmla="*/ 88 h 102"/>
                  <a:gd name="T30" fmla="*/ 32 w 100"/>
                  <a:gd name="T31" fmla="*/ 100 h 102"/>
                  <a:gd name="T32" fmla="*/ 28 w 100"/>
                  <a:gd name="T33" fmla="*/ 82 h 102"/>
                  <a:gd name="T34" fmla="*/ 10 w 100"/>
                  <a:gd name="T35" fmla="*/ 82 h 102"/>
                  <a:gd name="T36" fmla="*/ 16 w 100"/>
                  <a:gd name="T37" fmla="*/ 64 h 102"/>
                  <a:gd name="T38" fmla="*/ 0 w 100"/>
                  <a:gd name="T39" fmla="*/ 54 h 102"/>
                  <a:gd name="T40" fmla="*/ 14 w 100"/>
                  <a:gd name="T41" fmla="*/ 44 h 102"/>
                  <a:gd name="T42" fmla="*/ 6 w 100"/>
                  <a:gd name="T43" fmla="*/ 26 h 102"/>
                  <a:gd name="T44" fmla="*/ 24 w 100"/>
                  <a:gd name="T45" fmla="*/ 2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102">
                    <a:moveTo>
                      <a:pt x="24" y="26"/>
                    </a:moveTo>
                    <a:lnTo>
                      <a:pt x="26" y="6"/>
                    </a:lnTo>
                    <a:lnTo>
                      <a:pt x="42" y="16"/>
                    </a:lnTo>
                    <a:lnTo>
                      <a:pt x="54" y="0"/>
                    </a:lnTo>
                    <a:lnTo>
                      <a:pt x="64" y="18"/>
                    </a:lnTo>
                    <a:lnTo>
                      <a:pt x="80" y="10"/>
                    </a:lnTo>
                    <a:lnTo>
                      <a:pt x="80" y="30"/>
                    </a:lnTo>
                    <a:lnTo>
                      <a:pt x="98" y="34"/>
                    </a:lnTo>
                    <a:lnTo>
                      <a:pt x="88" y="50"/>
                    </a:lnTo>
                    <a:lnTo>
                      <a:pt x="100" y="62"/>
                    </a:lnTo>
                    <a:lnTo>
                      <a:pt x="82" y="70"/>
                    </a:lnTo>
                    <a:lnTo>
                      <a:pt x="86" y="88"/>
                    </a:lnTo>
                    <a:lnTo>
                      <a:pt x="68" y="84"/>
                    </a:lnTo>
                    <a:lnTo>
                      <a:pt x="62" y="102"/>
                    </a:lnTo>
                    <a:lnTo>
                      <a:pt x="48" y="88"/>
                    </a:lnTo>
                    <a:lnTo>
                      <a:pt x="32" y="100"/>
                    </a:lnTo>
                    <a:lnTo>
                      <a:pt x="28" y="82"/>
                    </a:lnTo>
                    <a:lnTo>
                      <a:pt x="10" y="82"/>
                    </a:lnTo>
                    <a:lnTo>
                      <a:pt x="16" y="64"/>
                    </a:lnTo>
                    <a:lnTo>
                      <a:pt x="0" y="54"/>
                    </a:lnTo>
                    <a:lnTo>
                      <a:pt x="14" y="44"/>
                    </a:lnTo>
                    <a:lnTo>
                      <a:pt x="6" y="26"/>
                    </a:lnTo>
                    <a:lnTo>
                      <a:pt x="24" y="26"/>
                    </a:lnTo>
                    <a:close/>
                  </a:path>
                </a:pathLst>
              </a:custGeom>
              <a:solidFill>
                <a:srgbClr val="0E2A4B"/>
              </a:solidFill>
              <a:ln w="12700">
                <a:solidFill>
                  <a:srgbClr val="F4F7F9"/>
                </a:solidFill>
                <a:prstDash val="solid"/>
                <a:round/>
                <a:headEnd/>
                <a:tailEnd/>
              </a:ln>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sp>
            <p:nvSpPr>
              <p:cNvPr id="116" name="Freeform 151"/>
              <p:cNvSpPr>
                <a:spLocks/>
              </p:cNvSpPr>
              <p:nvPr/>
            </p:nvSpPr>
            <p:spPr bwMode="auto">
              <a:xfrm>
                <a:off x="10302875" y="3232150"/>
                <a:ext cx="158750" cy="161925"/>
              </a:xfrm>
              <a:custGeom>
                <a:avLst/>
                <a:gdLst>
                  <a:gd name="T0" fmla="*/ 24 w 100"/>
                  <a:gd name="T1" fmla="*/ 26 h 102"/>
                  <a:gd name="T2" fmla="*/ 26 w 100"/>
                  <a:gd name="T3" fmla="*/ 6 h 102"/>
                  <a:gd name="T4" fmla="*/ 42 w 100"/>
                  <a:gd name="T5" fmla="*/ 16 h 102"/>
                  <a:gd name="T6" fmla="*/ 54 w 100"/>
                  <a:gd name="T7" fmla="*/ 0 h 102"/>
                  <a:gd name="T8" fmla="*/ 64 w 100"/>
                  <a:gd name="T9" fmla="*/ 18 h 102"/>
                  <a:gd name="T10" fmla="*/ 80 w 100"/>
                  <a:gd name="T11" fmla="*/ 10 h 102"/>
                  <a:gd name="T12" fmla="*/ 80 w 100"/>
                  <a:gd name="T13" fmla="*/ 30 h 102"/>
                  <a:gd name="T14" fmla="*/ 98 w 100"/>
                  <a:gd name="T15" fmla="*/ 34 h 102"/>
                  <a:gd name="T16" fmla="*/ 88 w 100"/>
                  <a:gd name="T17" fmla="*/ 50 h 102"/>
                  <a:gd name="T18" fmla="*/ 100 w 100"/>
                  <a:gd name="T19" fmla="*/ 62 h 102"/>
                  <a:gd name="T20" fmla="*/ 82 w 100"/>
                  <a:gd name="T21" fmla="*/ 70 h 102"/>
                  <a:gd name="T22" fmla="*/ 86 w 100"/>
                  <a:gd name="T23" fmla="*/ 88 h 102"/>
                  <a:gd name="T24" fmla="*/ 68 w 100"/>
                  <a:gd name="T25" fmla="*/ 84 h 102"/>
                  <a:gd name="T26" fmla="*/ 62 w 100"/>
                  <a:gd name="T27" fmla="*/ 102 h 102"/>
                  <a:gd name="T28" fmla="*/ 48 w 100"/>
                  <a:gd name="T29" fmla="*/ 88 h 102"/>
                  <a:gd name="T30" fmla="*/ 32 w 100"/>
                  <a:gd name="T31" fmla="*/ 100 h 102"/>
                  <a:gd name="T32" fmla="*/ 28 w 100"/>
                  <a:gd name="T33" fmla="*/ 82 h 102"/>
                  <a:gd name="T34" fmla="*/ 10 w 100"/>
                  <a:gd name="T35" fmla="*/ 82 h 102"/>
                  <a:gd name="T36" fmla="*/ 16 w 100"/>
                  <a:gd name="T37" fmla="*/ 64 h 102"/>
                  <a:gd name="T38" fmla="*/ 0 w 100"/>
                  <a:gd name="T39" fmla="*/ 54 h 102"/>
                  <a:gd name="T40" fmla="*/ 14 w 100"/>
                  <a:gd name="T41" fmla="*/ 44 h 102"/>
                  <a:gd name="T42" fmla="*/ 6 w 100"/>
                  <a:gd name="T43" fmla="*/ 26 h 102"/>
                  <a:gd name="T44" fmla="*/ 24 w 100"/>
                  <a:gd name="T45" fmla="*/ 2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102">
                    <a:moveTo>
                      <a:pt x="24" y="26"/>
                    </a:moveTo>
                    <a:lnTo>
                      <a:pt x="26" y="6"/>
                    </a:lnTo>
                    <a:lnTo>
                      <a:pt x="42" y="16"/>
                    </a:lnTo>
                    <a:lnTo>
                      <a:pt x="54" y="0"/>
                    </a:lnTo>
                    <a:lnTo>
                      <a:pt x="64" y="18"/>
                    </a:lnTo>
                    <a:lnTo>
                      <a:pt x="80" y="10"/>
                    </a:lnTo>
                    <a:lnTo>
                      <a:pt x="80" y="30"/>
                    </a:lnTo>
                    <a:lnTo>
                      <a:pt x="98" y="34"/>
                    </a:lnTo>
                    <a:lnTo>
                      <a:pt x="88" y="50"/>
                    </a:lnTo>
                    <a:lnTo>
                      <a:pt x="100" y="62"/>
                    </a:lnTo>
                    <a:lnTo>
                      <a:pt x="82" y="70"/>
                    </a:lnTo>
                    <a:lnTo>
                      <a:pt x="86" y="88"/>
                    </a:lnTo>
                    <a:lnTo>
                      <a:pt x="68" y="84"/>
                    </a:lnTo>
                    <a:lnTo>
                      <a:pt x="62" y="102"/>
                    </a:lnTo>
                    <a:lnTo>
                      <a:pt x="48" y="88"/>
                    </a:lnTo>
                    <a:lnTo>
                      <a:pt x="32" y="100"/>
                    </a:lnTo>
                    <a:lnTo>
                      <a:pt x="28" y="82"/>
                    </a:lnTo>
                    <a:lnTo>
                      <a:pt x="10" y="82"/>
                    </a:lnTo>
                    <a:lnTo>
                      <a:pt x="16" y="64"/>
                    </a:lnTo>
                    <a:lnTo>
                      <a:pt x="0" y="54"/>
                    </a:lnTo>
                    <a:lnTo>
                      <a:pt x="14" y="44"/>
                    </a:lnTo>
                    <a:lnTo>
                      <a:pt x="6" y="26"/>
                    </a:lnTo>
                    <a:lnTo>
                      <a:pt x="24" y="26"/>
                    </a:lnTo>
                    <a:close/>
                  </a:path>
                </a:pathLst>
              </a:custGeom>
              <a:solidFill>
                <a:srgbClr val="0E2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solidFill>
                    <a:prstClr val="black"/>
                  </a:solidFill>
                </a:endParaRPr>
              </a:p>
            </p:txBody>
          </p:sp>
        </p:grpSp>
      </p:grpSp>
      <p:sp>
        <p:nvSpPr>
          <p:cNvPr id="117" name="Right Arrow 116"/>
          <p:cNvSpPr/>
          <p:nvPr/>
        </p:nvSpPr>
        <p:spPr>
          <a:xfrm rot="18009687" flipV="1">
            <a:off x="5250873" y="4930084"/>
            <a:ext cx="573791" cy="484632"/>
          </a:xfrm>
          <a:prstGeom prst="rightArrow">
            <a:avLst/>
          </a:prstGeom>
          <a:solidFill>
            <a:sysClr val="window" lastClr="FFFFFF">
              <a:lumMod val="85000"/>
            </a:sysClr>
          </a:solidFill>
          <a:ln w="12700" cap="flat" cmpd="sng" algn="ctr">
            <a:solidFill>
              <a:srgbClr val="5B9BD5">
                <a:shade val="50000"/>
              </a:srgbClr>
            </a:solidFill>
            <a:prstDash val="solid"/>
            <a:miter lim="800000"/>
          </a:ln>
          <a:effectLst/>
        </p:spPr>
        <p:txBody>
          <a:bodyPr rtlCol="0" anchor="ctr"/>
          <a:lstStyle/>
          <a:p>
            <a:pPr algn="ctr">
              <a:defRPr/>
            </a:pPr>
            <a:endParaRPr lang="en-US" sz="2400" kern="0">
              <a:solidFill>
                <a:prstClr val="white"/>
              </a:solidFill>
            </a:endParaRPr>
          </a:p>
        </p:txBody>
      </p:sp>
      <p:sp>
        <p:nvSpPr>
          <p:cNvPr id="118" name="Right Arrow 117"/>
          <p:cNvSpPr/>
          <p:nvPr/>
        </p:nvSpPr>
        <p:spPr>
          <a:xfrm rot="3590313" flipH="1" flipV="1">
            <a:off x="6526819" y="4956587"/>
            <a:ext cx="573791" cy="484632"/>
          </a:xfrm>
          <a:prstGeom prst="rightArrow">
            <a:avLst/>
          </a:prstGeom>
          <a:solidFill>
            <a:sysClr val="window" lastClr="FFFFFF">
              <a:lumMod val="85000"/>
            </a:sysClr>
          </a:solidFill>
          <a:ln w="12700" cap="flat" cmpd="sng" algn="ctr">
            <a:solidFill>
              <a:srgbClr val="5B9BD5">
                <a:shade val="50000"/>
              </a:srgbClr>
            </a:solidFill>
            <a:prstDash val="solid"/>
            <a:miter lim="800000"/>
          </a:ln>
          <a:effectLst/>
        </p:spPr>
        <p:txBody>
          <a:bodyPr rtlCol="0" anchor="ctr"/>
          <a:lstStyle/>
          <a:p>
            <a:pPr algn="ctr">
              <a:defRPr/>
            </a:pPr>
            <a:endParaRPr lang="en-US" sz="2400" kern="0">
              <a:solidFill>
                <a:prstClr val="white"/>
              </a:solidFill>
            </a:endParaRPr>
          </a:p>
        </p:txBody>
      </p:sp>
      <p:sp>
        <p:nvSpPr>
          <p:cNvPr id="119" name="Right Arrow 118"/>
          <p:cNvSpPr/>
          <p:nvPr/>
        </p:nvSpPr>
        <p:spPr>
          <a:xfrm flipV="1">
            <a:off x="4638273" y="4123437"/>
            <a:ext cx="573791" cy="484632"/>
          </a:xfrm>
          <a:prstGeom prst="rightArrow">
            <a:avLst/>
          </a:prstGeom>
          <a:solidFill>
            <a:sysClr val="window" lastClr="FFFFFF">
              <a:lumMod val="85000"/>
            </a:sysClr>
          </a:solidFill>
          <a:ln w="12700" cap="flat" cmpd="sng" algn="ctr">
            <a:solidFill>
              <a:srgbClr val="5B9BD5">
                <a:shade val="50000"/>
              </a:srgbClr>
            </a:solidFill>
            <a:prstDash val="solid"/>
            <a:miter lim="800000"/>
          </a:ln>
          <a:effectLst/>
        </p:spPr>
        <p:txBody>
          <a:bodyPr rtlCol="0" anchor="ctr"/>
          <a:lstStyle/>
          <a:p>
            <a:pPr algn="ctr">
              <a:defRPr/>
            </a:pPr>
            <a:endParaRPr lang="en-US" sz="2400" kern="0">
              <a:solidFill>
                <a:prstClr val="white"/>
              </a:solidFill>
            </a:endParaRPr>
          </a:p>
        </p:txBody>
      </p:sp>
      <p:sp>
        <p:nvSpPr>
          <p:cNvPr id="120" name="Right Arrow 119"/>
          <p:cNvSpPr/>
          <p:nvPr/>
        </p:nvSpPr>
        <p:spPr>
          <a:xfrm flipH="1" flipV="1">
            <a:off x="7139418" y="4140203"/>
            <a:ext cx="573791" cy="484632"/>
          </a:xfrm>
          <a:prstGeom prst="rightArrow">
            <a:avLst/>
          </a:prstGeom>
          <a:solidFill>
            <a:sysClr val="window" lastClr="FFFFFF">
              <a:lumMod val="85000"/>
            </a:sysClr>
          </a:solidFill>
          <a:ln w="12700" cap="flat" cmpd="sng" algn="ctr">
            <a:solidFill>
              <a:srgbClr val="5B9BD5">
                <a:shade val="50000"/>
              </a:srgbClr>
            </a:solidFill>
            <a:prstDash val="solid"/>
            <a:miter lim="800000"/>
          </a:ln>
          <a:effectLst/>
        </p:spPr>
        <p:txBody>
          <a:bodyPr rtlCol="0" anchor="ctr"/>
          <a:lstStyle/>
          <a:p>
            <a:pPr algn="ctr">
              <a:defRPr/>
            </a:pPr>
            <a:endParaRPr lang="en-US" sz="2400" kern="0">
              <a:solidFill>
                <a:prstClr val="white"/>
              </a:solidFill>
            </a:endParaRPr>
          </a:p>
        </p:txBody>
      </p:sp>
      <p:sp>
        <p:nvSpPr>
          <p:cNvPr id="122" name="Right Arrow 13">
            <a:extLst>
              <a:ext uri="{FF2B5EF4-FFF2-40B4-BE49-F238E27FC236}">
                <a16:creationId xmlns:a16="http://schemas.microsoft.com/office/drawing/2014/main" xmlns="" id="{DC67EB2B-CA76-47FD-8CA3-CF8A69E430BE}"/>
              </a:ext>
            </a:extLst>
          </p:cNvPr>
          <p:cNvSpPr/>
          <p:nvPr/>
        </p:nvSpPr>
        <p:spPr>
          <a:xfrm rot="18335024" flipH="1">
            <a:off x="6606331" y="3323815"/>
            <a:ext cx="573791" cy="484632"/>
          </a:xfrm>
          <a:prstGeom prst="rightArrow">
            <a:avLst/>
          </a:prstGeom>
          <a:solidFill>
            <a:sysClr val="window" lastClr="FFFFFF">
              <a:lumMod val="85000"/>
            </a:sysClr>
          </a:solidFill>
          <a:ln w="12700" cap="flat" cmpd="sng" algn="ctr">
            <a:solidFill>
              <a:srgbClr val="5B9BD5">
                <a:shade val="50000"/>
              </a:srgbClr>
            </a:solidFill>
            <a:prstDash val="solid"/>
            <a:miter lim="800000"/>
          </a:ln>
          <a:effectLst/>
        </p:spPr>
        <p:txBody>
          <a:bodyPr rtlCol="0" anchor="ctr"/>
          <a:lstStyle/>
          <a:p>
            <a:pPr algn="ctr">
              <a:defRPr/>
            </a:pPr>
            <a:endParaRPr lang="en-US" sz="2400" kern="0">
              <a:solidFill>
                <a:prstClr val="white"/>
              </a:solidFill>
            </a:endParaRPr>
          </a:p>
        </p:txBody>
      </p:sp>
      <p:pic>
        <p:nvPicPr>
          <p:cNvPr id="123" name="Picture 122">
            <a:extLst>
              <a:ext uri="{FF2B5EF4-FFF2-40B4-BE49-F238E27FC236}">
                <a16:creationId xmlns:a16="http://schemas.microsoft.com/office/drawing/2014/main" xmlns="" id="{8BAE4E08-34B8-4E21-BAD2-CC34AD44630C}"/>
              </a:ext>
            </a:extLst>
          </p:cNvPr>
          <p:cNvPicPr>
            <a:picLocks noChangeAspect="1"/>
          </p:cNvPicPr>
          <p:nvPr/>
        </p:nvPicPr>
        <p:blipFill>
          <a:blip r:embed="rId3"/>
          <a:stretch>
            <a:fillRect/>
          </a:stretch>
        </p:blipFill>
        <p:spPr>
          <a:xfrm>
            <a:off x="842144" y="4894697"/>
            <a:ext cx="815104" cy="830199"/>
          </a:xfrm>
          <a:prstGeom prst="rect">
            <a:avLst/>
          </a:prstGeom>
        </p:spPr>
      </p:pic>
      <p:sp>
        <p:nvSpPr>
          <p:cNvPr id="124" name="TextBox 123">
            <a:extLst>
              <a:ext uri="{FF2B5EF4-FFF2-40B4-BE49-F238E27FC236}">
                <a16:creationId xmlns:a16="http://schemas.microsoft.com/office/drawing/2014/main" xmlns="" id="{9CC7BE83-D4D8-4F8A-8474-F135D16B9B8B}"/>
              </a:ext>
            </a:extLst>
          </p:cNvPr>
          <p:cNvSpPr txBox="1"/>
          <p:nvPr/>
        </p:nvSpPr>
        <p:spPr>
          <a:xfrm>
            <a:off x="842144" y="4497277"/>
            <a:ext cx="909352" cy="369332"/>
          </a:xfrm>
          <a:prstGeom prst="rect">
            <a:avLst/>
          </a:prstGeom>
          <a:noFill/>
        </p:spPr>
        <p:txBody>
          <a:bodyPr wrap="none" rtlCol="0">
            <a:spAutoFit/>
          </a:bodyPr>
          <a:lstStyle/>
          <a:p>
            <a:r>
              <a:rPr lang="en-US" dirty="0">
                <a:solidFill>
                  <a:prstClr val="black"/>
                </a:solidFill>
              </a:rPr>
              <a:t>MIPACT</a:t>
            </a:r>
          </a:p>
        </p:txBody>
      </p:sp>
    </p:spTree>
    <p:extLst>
      <p:ext uri="{BB962C8B-B14F-4D97-AF65-F5344CB8AC3E}">
        <p14:creationId xmlns:p14="http://schemas.microsoft.com/office/powerpoint/2010/main" val="3497870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47688" y="1415485"/>
            <a:ext cx="11165305" cy="5317285"/>
          </a:xfrm>
        </p:spPr>
        <p:txBody>
          <a:bodyPr>
            <a:noAutofit/>
          </a:bodyPr>
          <a:lstStyle/>
          <a:p>
            <a:pPr marL="0" indent="0">
              <a:lnSpc>
                <a:spcPct val="120000"/>
              </a:lnSpc>
              <a:spcBef>
                <a:spcPts val="0"/>
              </a:spcBef>
              <a:buNone/>
            </a:pPr>
            <a:r>
              <a:rPr lang="en-US" sz="2667" b="1" dirty="0"/>
              <a:t>Michigan Genomics Initiative Current Enrollment</a:t>
            </a:r>
          </a:p>
          <a:p>
            <a:pPr marL="0" indent="0">
              <a:lnSpc>
                <a:spcPct val="120000"/>
              </a:lnSpc>
              <a:spcBef>
                <a:spcPts val="0"/>
              </a:spcBef>
              <a:buNone/>
            </a:pPr>
            <a:endParaRPr lang="en-US" sz="2667" dirty="0"/>
          </a:p>
          <a:p>
            <a:pPr>
              <a:lnSpc>
                <a:spcPct val="120000"/>
              </a:lnSpc>
              <a:spcBef>
                <a:spcPts val="0"/>
              </a:spcBef>
            </a:pPr>
            <a:r>
              <a:rPr lang="en-US" sz="2667" dirty="0"/>
              <a:t>64,000 patients enrolled with 59,000 </a:t>
            </a:r>
            <a:r>
              <a:rPr lang="en-US" sz="2667" dirty="0" smtClean="0"/>
              <a:t>samples </a:t>
            </a:r>
            <a:endParaRPr lang="en-US" sz="2667" dirty="0"/>
          </a:p>
          <a:p>
            <a:pPr lvl="1">
              <a:lnSpc>
                <a:spcPct val="120000"/>
              </a:lnSpc>
              <a:spcBef>
                <a:spcPts val="0"/>
              </a:spcBef>
            </a:pPr>
            <a:r>
              <a:rPr lang="en-US" sz="2667" dirty="0"/>
              <a:t>Enrollment continues at ~ 10,000/yr.</a:t>
            </a:r>
          </a:p>
          <a:p>
            <a:pPr lvl="1">
              <a:lnSpc>
                <a:spcPct val="120000"/>
              </a:lnSpc>
              <a:spcBef>
                <a:spcPts val="0"/>
              </a:spcBef>
            </a:pPr>
            <a:r>
              <a:rPr lang="en-US" sz="2667" dirty="0"/>
              <a:t>93% in perioperative or cardiac procedures units</a:t>
            </a:r>
          </a:p>
          <a:p>
            <a:pPr lvl="1">
              <a:lnSpc>
                <a:spcPct val="120000"/>
              </a:lnSpc>
              <a:spcBef>
                <a:spcPts val="0"/>
              </a:spcBef>
            </a:pPr>
            <a:r>
              <a:rPr lang="en-US" sz="2667" dirty="0"/>
              <a:t>5% in Endocrinology outpatient units (MGI-MEND)</a:t>
            </a:r>
          </a:p>
          <a:p>
            <a:pPr lvl="1">
              <a:lnSpc>
                <a:spcPct val="120000"/>
              </a:lnSpc>
              <a:spcBef>
                <a:spcPts val="0"/>
              </a:spcBef>
            </a:pPr>
            <a:r>
              <a:rPr lang="en-US" sz="2667" dirty="0"/>
              <a:t>2% in Mental Health outpatient units (MHB2)</a:t>
            </a:r>
          </a:p>
          <a:p>
            <a:pPr lvl="1">
              <a:lnSpc>
                <a:spcPct val="120000"/>
              </a:lnSpc>
              <a:spcBef>
                <a:spcPts val="0"/>
              </a:spcBef>
            </a:pPr>
            <a:r>
              <a:rPr lang="en-US" sz="2667" dirty="0"/>
              <a:t>&lt;1% new protocols/sites</a:t>
            </a:r>
          </a:p>
          <a:p>
            <a:pPr marL="457189" lvl="1" indent="0">
              <a:lnSpc>
                <a:spcPct val="120000"/>
              </a:lnSpc>
              <a:spcBef>
                <a:spcPts val="0"/>
              </a:spcBef>
              <a:buNone/>
            </a:pPr>
            <a:endParaRPr lang="en-US" sz="2667" dirty="0"/>
          </a:p>
          <a:p>
            <a:pPr>
              <a:lnSpc>
                <a:spcPct val="120000"/>
              </a:lnSpc>
              <a:spcBef>
                <a:spcPts val="0"/>
              </a:spcBef>
            </a:pPr>
            <a:r>
              <a:rPr lang="en-US" sz="2667" dirty="0"/>
              <a:t>Consent includes permission to re-contact and link </a:t>
            </a:r>
            <a:r>
              <a:rPr lang="en-US" sz="2667" dirty="0" smtClean="0"/>
              <a:t>data</a:t>
            </a:r>
          </a:p>
        </p:txBody>
      </p:sp>
      <p:sp>
        <p:nvSpPr>
          <p:cNvPr id="5" name="Title 4"/>
          <p:cNvSpPr>
            <a:spLocks noGrp="1"/>
          </p:cNvSpPr>
          <p:nvPr>
            <p:ph type="title"/>
          </p:nvPr>
        </p:nvSpPr>
        <p:spPr/>
        <p:txBody>
          <a:bodyPr>
            <a:normAutofit fontScale="90000"/>
          </a:bodyPr>
          <a:lstStyle/>
          <a:p>
            <a:r>
              <a:rPr lang="en-US" sz="4267" dirty="0"/>
              <a:t/>
            </a:r>
            <a:br>
              <a:rPr lang="en-US" sz="4267" dirty="0"/>
            </a:br>
            <a:r>
              <a:rPr lang="en-US" sz="4267" dirty="0"/>
              <a:t>Cohort </a:t>
            </a:r>
            <a:r>
              <a:rPr lang="en-US" sz="4267" dirty="0" smtClean="0"/>
              <a:t>Development Working Group</a:t>
            </a:r>
            <a:r>
              <a:rPr lang="en-US" sz="4267" dirty="0"/>
              <a:t/>
            </a:r>
            <a:br>
              <a:rPr lang="en-US" sz="4267" dirty="0"/>
            </a:br>
            <a:endParaRPr lang="en-US" dirty="0"/>
          </a:p>
        </p:txBody>
      </p:sp>
      <p:sp>
        <p:nvSpPr>
          <p:cNvPr id="2" name="TextBox 1"/>
          <p:cNvSpPr txBox="1"/>
          <p:nvPr/>
        </p:nvSpPr>
        <p:spPr>
          <a:xfrm>
            <a:off x="355971" y="6398575"/>
            <a:ext cx="363776" cy="923330"/>
          </a:xfrm>
          <a:prstGeom prst="rect">
            <a:avLst/>
          </a:prstGeom>
          <a:noFill/>
        </p:spPr>
        <p:txBody>
          <a:bodyPr wrap="square" rtlCol="0">
            <a:spAutoFit/>
          </a:bodyPr>
          <a:lstStyle/>
          <a:p>
            <a:pPr defTabSz="914377"/>
            <a:fld id="{28419BE0-C6C7-4E82-ADF8-69A166026483}" type="slidenum">
              <a:rPr lang="en-US">
                <a:solidFill>
                  <a:prstClr val="black"/>
                </a:solidFill>
                <a:latin typeface="Calibri" panose="020F0502020204030204"/>
              </a:rPr>
              <a:pPr defTabSz="914377"/>
              <a:t>13</a:t>
            </a:fld>
            <a:endParaRPr lang="en-US" dirty="0">
              <a:solidFill>
                <a:prstClr val="black"/>
              </a:solidFill>
              <a:latin typeface="Calibri" panose="020F0502020204030204"/>
            </a:endParaRPr>
          </a:p>
        </p:txBody>
      </p:sp>
      <p:sp>
        <p:nvSpPr>
          <p:cNvPr id="6" name="AutoShape 4" descr="mage result for amy cohn"/>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9947564" y="3389761"/>
            <a:ext cx="1556836" cy="369332"/>
          </a:xfrm>
          <a:prstGeom prst="rect">
            <a:avLst/>
          </a:prstGeom>
          <a:noFill/>
        </p:spPr>
        <p:txBody>
          <a:bodyPr wrap="none" rtlCol="0">
            <a:spAutoFit/>
          </a:bodyPr>
          <a:lstStyle/>
          <a:p>
            <a:r>
              <a:rPr lang="en-US" dirty="0" err="1" smtClean="0"/>
              <a:t>Cristen</a:t>
            </a:r>
            <a:r>
              <a:rPr lang="en-US" dirty="0" smtClean="0"/>
              <a:t> </a:t>
            </a:r>
            <a:r>
              <a:rPr lang="en-US" dirty="0" err="1" smtClean="0"/>
              <a:t>Willer</a:t>
            </a:r>
            <a:endParaRPr lang="en-US" dirty="0"/>
          </a:p>
        </p:txBody>
      </p:sp>
      <p:pic>
        <p:nvPicPr>
          <p:cNvPr id="11" name="Picture 10" descr="mage result for lynda lisabe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7564" y="3890762"/>
            <a:ext cx="1261884" cy="19716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9947564" y="5862437"/>
            <a:ext cx="1740669" cy="369332"/>
          </a:xfrm>
          <a:prstGeom prst="rect">
            <a:avLst/>
          </a:prstGeom>
          <a:noFill/>
        </p:spPr>
        <p:txBody>
          <a:bodyPr wrap="none" rtlCol="0">
            <a:spAutoFit/>
          </a:bodyPr>
          <a:lstStyle/>
          <a:p>
            <a:r>
              <a:rPr lang="en-US" dirty="0" smtClean="0"/>
              <a:t>Lynda </a:t>
            </a:r>
            <a:r>
              <a:rPr lang="en-US" dirty="0" err="1" smtClean="0"/>
              <a:t>Lisabeth</a:t>
            </a:r>
            <a:endParaRPr lang="en-US" dirty="0"/>
          </a:p>
        </p:txBody>
      </p:sp>
      <p:pic>
        <p:nvPicPr>
          <p:cNvPr id="10" name="Picture 9"/>
          <p:cNvPicPr>
            <a:picLocks noChangeAspect="1"/>
          </p:cNvPicPr>
          <p:nvPr/>
        </p:nvPicPr>
        <p:blipFill>
          <a:blip r:embed="rId4"/>
          <a:stretch>
            <a:fillRect/>
          </a:stretch>
        </p:blipFill>
        <p:spPr>
          <a:xfrm>
            <a:off x="10095309" y="1499990"/>
            <a:ext cx="1261345" cy="1746477"/>
          </a:xfrm>
          <a:prstGeom prst="rect">
            <a:avLst/>
          </a:prstGeom>
        </p:spPr>
      </p:pic>
    </p:spTree>
    <p:extLst>
      <p:ext uri="{BB962C8B-B14F-4D97-AF65-F5344CB8AC3E}">
        <p14:creationId xmlns:p14="http://schemas.microsoft.com/office/powerpoint/2010/main" val="10473953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Content Placeholder 3">
            <a:extLst>
              <a:ext uri="{FF2B5EF4-FFF2-40B4-BE49-F238E27FC236}">
                <a16:creationId xmlns:a16="http://schemas.microsoft.com/office/drawing/2014/main" xmlns="" id="{9B8F245B-DDF9-4019-A49A-F7039FD24F60}"/>
              </a:ext>
            </a:extLst>
          </p:cNvPr>
          <p:cNvPicPr>
            <a:picLocks noChangeAspect="1"/>
          </p:cNvPicPr>
          <p:nvPr/>
        </p:nvPicPr>
        <p:blipFill rotWithShape="1">
          <a:blip r:embed="rId3"/>
          <a:srcRect t="6862" r="1" b="818"/>
          <a:stretch/>
        </p:blipFill>
        <p:spPr>
          <a:xfrm>
            <a:off x="1396112" y="2287731"/>
            <a:ext cx="6233160" cy="4272681"/>
          </a:xfrm>
          <a:prstGeom prst="rect">
            <a:avLst/>
          </a:prstGeom>
        </p:spPr>
      </p:pic>
      <p:sp>
        <p:nvSpPr>
          <p:cNvPr id="12" name="Title 2">
            <a:extLst>
              <a:ext uri="{FF2B5EF4-FFF2-40B4-BE49-F238E27FC236}">
                <a16:creationId xmlns:a16="http://schemas.microsoft.com/office/drawing/2014/main" xmlns="" id="{E5107F1B-68DA-427D-9A20-6E4AC1723F39}"/>
              </a:ext>
            </a:extLst>
          </p:cNvPr>
          <p:cNvSpPr>
            <a:spLocks noGrp="1"/>
          </p:cNvSpPr>
          <p:nvPr>
            <p:ph type="title"/>
          </p:nvPr>
        </p:nvSpPr>
        <p:spPr>
          <a:xfrm>
            <a:off x="537760" y="469642"/>
            <a:ext cx="11165305" cy="614560"/>
          </a:xfrm>
        </p:spPr>
        <p:txBody>
          <a:bodyPr>
            <a:normAutofit fontScale="90000"/>
          </a:bodyPr>
          <a:lstStyle/>
          <a:p>
            <a:r>
              <a:rPr lang="en-US" dirty="0"/>
              <a:t>MGI:  </a:t>
            </a:r>
            <a:r>
              <a:rPr lang="en-US" dirty="0" smtClean="0"/>
              <a:t>Steady recruitment across years </a:t>
            </a:r>
            <a:endParaRPr lang="en-US" dirty="0"/>
          </a:p>
        </p:txBody>
      </p:sp>
      <p:sp>
        <p:nvSpPr>
          <p:cNvPr id="3" name="TextBox 2"/>
          <p:cNvSpPr txBox="1"/>
          <p:nvPr/>
        </p:nvSpPr>
        <p:spPr>
          <a:xfrm>
            <a:off x="4904509" y="4544290"/>
            <a:ext cx="1413164" cy="369332"/>
          </a:xfrm>
          <a:prstGeom prst="rect">
            <a:avLst/>
          </a:prstGeom>
          <a:noFill/>
        </p:spPr>
        <p:txBody>
          <a:bodyPr wrap="square" rtlCol="0">
            <a:spAutoFit/>
          </a:bodyPr>
          <a:lstStyle/>
          <a:p>
            <a:r>
              <a:rPr lang="en-US" dirty="0" smtClean="0"/>
              <a:t>MEND</a:t>
            </a:r>
            <a:endParaRPr lang="en-US" dirty="0"/>
          </a:p>
        </p:txBody>
      </p:sp>
      <p:sp>
        <p:nvSpPr>
          <p:cNvPr id="4" name="TextBox 3"/>
          <p:cNvSpPr txBox="1"/>
          <p:nvPr/>
        </p:nvSpPr>
        <p:spPr>
          <a:xfrm>
            <a:off x="5209309" y="2992582"/>
            <a:ext cx="697627" cy="646331"/>
          </a:xfrm>
          <a:prstGeom prst="rect">
            <a:avLst/>
          </a:prstGeom>
          <a:noFill/>
        </p:spPr>
        <p:txBody>
          <a:bodyPr wrap="none" rtlCol="0">
            <a:spAutoFit/>
          </a:bodyPr>
          <a:lstStyle/>
          <a:p>
            <a:endParaRPr lang="en-US" dirty="0" smtClean="0"/>
          </a:p>
          <a:p>
            <a:r>
              <a:rPr lang="en-US" dirty="0" smtClean="0"/>
              <a:t>MHB</a:t>
            </a:r>
            <a:endParaRPr lang="en-US" dirty="0"/>
          </a:p>
        </p:txBody>
      </p:sp>
      <p:sp>
        <p:nvSpPr>
          <p:cNvPr id="7" name="TextBox 6"/>
          <p:cNvSpPr txBox="1"/>
          <p:nvPr/>
        </p:nvSpPr>
        <p:spPr>
          <a:xfrm>
            <a:off x="6317673" y="3388528"/>
            <a:ext cx="1039644" cy="369332"/>
          </a:xfrm>
          <a:prstGeom prst="rect">
            <a:avLst/>
          </a:prstGeom>
          <a:noFill/>
        </p:spPr>
        <p:txBody>
          <a:bodyPr wrap="none" rtlCol="0">
            <a:spAutoFit/>
          </a:bodyPr>
          <a:lstStyle/>
          <a:p>
            <a:r>
              <a:rPr lang="en-US" smtClean="0"/>
              <a:t>MIPACT</a:t>
            </a:r>
            <a:endParaRPr lang="en-US"/>
          </a:p>
        </p:txBody>
      </p:sp>
      <p:sp>
        <p:nvSpPr>
          <p:cNvPr id="16" name="TextBox 15"/>
          <p:cNvSpPr txBox="1"/>
          <p:nvPr/>
        </p:nvSpPr>
        <p:spPr>
          <a:xfrm>
            <a:off x="5895150" y="2712834"/>
            <a:ext cx="1133644" cy="369332"/>
          </a:xfrm>
          <a:prstGeom prst="rect">
            <a:avLst/>
          </a:prstGeom>
          <a:noFill/>
        </p:spPr>
        <p:txBody>
          <a:bodyPr wrap="none" rtlCol="0">
            <a:spAutoFit/>
          </a:bodyPr>
          <a:lstStyle/>
          <a:p>
            <a:r>
              <a:rPr lang="en-US" smtClean="0"/>
              <a:t>BIGBIRD</a:t>
            </a:r>
            <a:endParaRPr lang="en-US"/>
          </a:p>
        </p:txBody>
      </p:sp>
    </p:spTree>
    <p:extLst>
      <p:ext uri="{BB962C8B-B14F-4D97-AF65-F5344CB8AC3E}">
        <p14:creationId xmlns:p14="http://schemas.microsoft.com/office/powerpoint/2010/main" val="20218303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tx1"/>
                </a:solidFill>
              </a:rPr>
              <a:t>Biobanks</a:t>
            </a:r>
            <a:r>
              <a:rPr lang="en-US" dirty="0">
                <a:solidFill>
                  <a:schemeClr val="tx1"/>
                </a:solidFill>
              </a:rPr>
              <a:t> around the world</a:t>
            </a:r>
          </a:p>
        </p:txBody>
      </p:sp>
      <p:pic>
        <p:nvPicPr>
          <p:cNvPr id="5" name="Picture 4">
            <a:extLst>
              <a:ext uri="{FF2B5EF4-FFF2-40B4-BE49-F238E27FC236}">
                <a16:creationId xmlns="" xmlns:a16="http://schemas.microsoft.com/office/drawing/2014/main" id="{EBDED6C3-C205-0141-B034-EC9FCA428D13}"/>
              </a:ext>
            </a:extLst>
          </p:cNvPr>
          <p:cNvPicPr>
            <a:picLocks noChangeAspect="1"/>
          </p:cNvPicPr>
          <p:nvPr/>
        </p:nvPicPr>
        <p:blipFill>
          <a:blip r:embed="rId3"/>
          <a:stretch>
            <a:fillRect/>
          </a:stretch>
        </p:blipFill>
        <p:spPr>
          <a:xfrm>
            <a:off x="1156758" y="1595840"/>
            <a:ext cx="9158049" cy="3080420"/>
          </a:xfrm>
          <a:prstGeom prst="rect">
            <a:avLst/>
          </a:prstGeom>
        </p:spPr>
      </p:pic>
      <p:sp>
        <p:nvSpPr>
          <p:cNvPr id="3" name="TextBox 2"/>
          <p:cNvSpPr txBox="1"/>
          <p:nvPr/>
        </p:nvSpPr>
        <p:spPr>
          <a:xfrm>
            <a:off x="1573630" y="5486400"/>
            <a:ext cx="9094370" cy="369332"/>
          </a:xfrm>
          <a:prstGeom prst="rect">
            <a:avLst/>
          </a:prstGeom>
          <a:solidFill>
            <a:schemeClr val="accent3"/>
          </a:solidFill>
          <a:ln>
            <a:solidFill>
              <a:srgbClr val="000000"/>
            </a:solidFill>
          </a:ln>
        </p:spPr>
        <p:txBody>
          <a:bodyPr wrap="square" rtlCol="0">
            <a:spAutoFit/>
          </a:bodyPr>
          <a:lstStyle/>
          <a:p>
            <a:r>
              <a:rPr lang="en-US" b="1" dirty="0"/>
              <a:t>NIH All of Us Cohort: </a:t>
            </a:r>
            <a:r>
              <a:rPr lang="en-US" b="1" dirty="0">
                <a:hlinkClick r:id="rId4"/>
              </a:rPr>
              <a:t>https://allofus.nih.gov/</a:t>
            </a:r>
            <a:r>
              <a:rPr lang="en-US" b="1" dirty="0"/>
              <a:t>   Lifestyle, Environment and Biology</a:t>
            </a:r>
          </a:p>
        </p:txBody>
      </p:sp>
      <p:sp>
        <p:nvSpPr>
          <p:cNvPr id="4" name="TextBox 3"/>
          <p:cNvSpPr txBox="1"/>
          <p:nvPr/>
        </p:nvSpPr>
        <p:spPr>
          <a:xfrm>
            <a:off x="6705600" y="6160532"/>
            <a:ext cx="3826817" cy="369332"/>
          </a:xfrm>
          <a:prstGeom prst="rect">
            <a:avLst/>
          </a:prstGeom>
          <a:noFill/>
          <a:ln w="12700">
            <a:solidFill>
              <a:schemeClr val="tx1"/>
            </a:solidFill>
          </a:ln>
        </p:spPr>
        <p:txBody>
          <a:bodyPr wrap="none" rtlCol="0">
            <a:spAutoFit/>
          </a:bodyPr>
          <a:lstStyle/>
          <a:p>
            <a:r>
              <a:rPr lang="en-US" i="1" dirty="0" err="1">
                <a:latin typeface="+mj-lt"/>
              </a:rPr>
              <a:t>Beesley</a:t>
            </a:r>
            <a:r>
              <a:rPr lang="en-US" i="1" dirty="0">
                <a:latin typeface="+mj-lt"/>
              </a:rPr>
              <a:t> et al, Under Review, 2019a</a:t>
            </a:r>
          </a:p>
        </p:txBody>
      </p:sp>
      <p:sp>
        <p:nvSpPr>
          <p:cNvPr id="7" name="Oval 6"/>
          <p:cNvSpPr/>
          <p:nvPr/>
        </p:nvSpPr>
        <p:spPr>
          <a:xfrm>
            <a:off x="1015318" y="2878213"/>
            <a:ext cx="3053788" cy="515674"/>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739463" y="1891251"/>
            <a:ext cx="2361061" cy="581891"/>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977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6AD2C51D-F843-B746-B2C9-AF6F0E2E1EC8}"/>
              </a:ext>
            </a:extLst>
          </p:cNvPr>
          <p:cNvSpPr>
            <a:spLocks noGrp="1"/>
          </p:cNvSpPr>
          <p:nvPr>
            <p:ph type="sldNum" sz="quarter" idx="12"/>
          </p:nvPr>
        </p:nvSpPr>
        <p:spPr/>
        <p:txBody>
          <a:bodyPr/>
          <a:lstStyle/>
          <a:p>
            <a:fld id="{7ACDC79A-78BC-1F4D-B255-4A6544D423A1}" type="slidenum">
              <a:rPr lang="en-US" smtClean="0"/>
              <a:t>16</a:t>
            </a:fld>
            <a:endParaRPr lang="en-US" dirty="0"/>
          </a:p>
        </p:txBody>
      </p:sp>
      <p:sp>
        <p:nvSpPr>
          <p:cNvPr id="7" name="Rounded Rectangle 6">
            <a:extLst>
              <a:ext uri="{FF2B5EF4-FFF2-40B4-BE49-F238E27FC236}">
                <a16:creationId xmlns="" xmlns:a16="http://schemas.microsoft.com/office/drawing/2014/main" id="{636E3AEB-DE1D-6C4B-BFBF-5398AA482C81}"/>
              </a:ext>
            </a:extLst>
          </p:cNvPr>
          <p:cNvSpPr/>
          <p:nvPr/>
        </p:nvSpPr>
        <p:spPr>
          <a:xfrm>
            <a:off x="89209" y="644103"/>
            <a:ext cx="11441152" cy="5894809"/>
          </a:xfrm>
          <a:prstGeom prst="roundRect">
            <a:avLst>
              <a:gd name="adj" fmla="val 27442"/>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 xmlns:a16="http://schemas.microsoft.com/office/drawing/2014/main" id="{E1063509-AB6C-E84C-B518-DAD2423350B4}"/>
              </a:ext>
            </a:extLst>
          </p:cNvPr>
          <p:cNvSpPr/>
          <p:nvPr/>
        </p:nvSpPr>
        <p:spPr>
          <a:xfrm>
            <a:off x="240412" y="801000"/>
            <a:ext cx="4281734" cy="3352800"/>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b="1" u="sng" dirty="0">
                <a:solidFill>
                  <a:schemeClr val="tx1"/>
                </a:solidFill>
              </a:rPr>
              <a:t>ALREADY HAVE</a:t>
            </a:r>
          </a:p>
          <a:p>
            <a:pPr algn="ctr">
              <a:spcAft>
                <a:spcPts val="600"/>
              </a:spcAft>
            </a:pPr>
            <a:r>
              <a:rPr lang="en-US" sz="1600" dirty="0">
                <a:solidFill>
                  <a:schemeClr val="tx1"/>
                </a:solidFill>
              </a:rPr>
              <a:t>Michigan Medicine EMR </a:t>
            </a:r>
            <a:r>
              <a:rPr lang="en-US" sz="1400" dirty="0">
                <a:solidFill>
                  <a:schemeClr val="tx1"/>
                </a:solidFill>
              </a:rPr>
              <a:t>(Structured and Unstructured)</a:t>
            </a:r>
          </a:p>
          <a:p>
            <a:pPr algn="ctr">
              <a:spcAft>
                <a:spcPts val="600"/>
              </a:spcAft>
            </a:pPr>
            <a:r>
              <a:rPr lang="en-US" sz="1600" dirty="0">
                <a:solidFill>
                  <a:schemeClr val="tx1"/>
                </a:solidFill>
              </a:rPr>
              <a:t>MGI Genomics</a:t>
            </a:r>
          </a:p>
          <a:p>
            <a:pPr algn="ctr">
              <a:spcAft>
                <a:spcPts val="600"/>
              </a:spcAft>
            </a:pPr>
            <a:r>
              <a:rPr lang="en-US" sz="1600" dirty="0">
                <a:solidFill>
                  <a:schemeClr val="tx1"/>
                </a:solidFill>
              </a:rPr>
              <a:t>Epidemiologic Survey </a:t>
            </a:r>
            <a:r>
              <a:rPr lang="en-US" sz="1400" dirty="0">
                <a:solidFill>
                  <a:schemeClr val="tx1"/>
                </a:solidFill>
              </a:rPr>
              <a:t>(Mukherjee)</a:t>
            </a:r>
          </a:p>
          <a:p>
            <a:pPr algn="ctr">
              <a:spcAft>
                <a:spcPts val="600"/>
              </a:spcAft>
            </a:pPr>
            <a:r>
              <a:rPr lang="en-US" sz="1600" dirty="0">
                <a:solidFill>
                  <a:schemeClr val="tx1"/>
                </a:solidFill>
              </a:rPr>
              <a:t>PROMIS Surveys </a:t>
            </a:r>
            <a:r>
              <a:rPr lang="en-US" sz="1400" dirty="0">
                <a:solidFill>
                  <a:schemeClr val="tx1"/>
                </a:solidFill>
              </a:rPr>
              <a:t>(Brummett)</a:t>
            </a:r>
          </a:p>
          <a:p>
            <a:pPr algn="ctr">
              <a:spcAft>
                <a:spcPts val="600"/>
              </a:spcAft>
            </a:pPr>
            <a:r>
              <a:rPr lang="en-US" sz="1600" dirty="0">
                <a:solidFill>
                  <a:schemeClr val="tx1"/>
                </a:solidFill>
              </a:rPr>
              <a:t>UM Cancer Registry</a:t>
            </a:r>
          </a:p>
        </p:txBody>
      </p:sp>
      <p:sp>
        <p:nvSpPr>
          <p:cNvPr id="10" name="Oval 9">
            <a:extLst>
              <a:ext uri="{FF2B5EF4-FFF2-40B4-BE49-F238E27FC236}">
                <a16:creationId xmlns="" xmlns:a16="http://schemas.microsoft.com/office/drawing/2014/main" id="{328BC949-4CBA-E648-98E5-6259E598D211}"/>
              </a:ext>
            </a:extLst>
          </p:cNvPr>
          <p:cNvSpPr/>
          <p:nvPr/>
        </p:nvSpPr>
        <p:spPr>
          <a:xfrm>
            <a:off x="3615211" y="646785"/>
            <a:ext cx="4602143" cy="2090359"/>
          </a:xfrm>
          <a:prstGeom prst="ellipse">
            <a:avLst/>
          </a:prstGeom>
          <a:solidFill>
            <a:schemeClr val="accent2">
              <a:lumMod val="40000"/>
              <a:lumOff val="60000"/>
            </a:schemeClr>
          </a:solidFill>
          <a:ln>
            <a:solidFill>
              <a:schemeClr val="accent2">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b="1" u="sng" dirty="0">
                <a:solidFill>
                  <a:schemeClr val="tx1"/>
                </a:solidFill>
              </a:rPr>
              <a:t>ADDITIONAL INTERNAL </a:t>
            </a:r>
            <a:r>
              <a:rPr lang="en-US" b="1" u="sng" dirty="0" smtClean="0">
                <a:solidFill>
                  <a:schemeClr val="tx1"/>
                </a:solidFill>
              </a:rPr>
              <a:t>LINKABLE</a:t>
            </a:r>
            <a:endParaRPr lang="en-US" b="1" u="sng" dirty="0">
              <a:solidFill>
                <a:schemeClr val="tx1"/>
              </a:solidFill>
            </a:endParaRPr>
          </a:p>
          <a:p>
            <a:pPr algn="ctr">
              <a:spcAft>
                <a:spcPts val="600"/>
              </a:spcAft>
            </a:pPr>
            <a:r>
              <a:rPr lang="en-US" sz="1600" dirty="0">
                <a:solidFill>
                  <a:schemeClr val="tx1"/>
                </a:solidFill>
              </a:rPr>
              <a:t>Michigan Medicine EMR </a:t>
            </a:r>
            <a:r>
              <a:rPr lang="en-US" sz="1400" dirty="0">
                <a:solidFill>
                  <a:schemeClr val="tx1"/>
                </a:solidFill>
              </a:rPr>
              <a:t>(Imaging, Some Lab Results)</a:t>
            </a:r>
          </a:p>
          <a:p>
            <a:pPr algn="ctr">
              <a:spcAft>
                <a:spcPts val="600"/>
              </a:spcAft>
            </a:pPr>
            <a:r>
              <a:rPr lang="en-US" sz="1600" dirty="0">
                <a:solidFill>
                  <a:schemeClr val="tx1"/>
                </a:solidFill>
              </a:rPr>
              <a:t>UM Tumor </a:t>
            </a:r>
            <a:r>
              <a:rPr lang="en-US" sz="1600" dirty="0" smtClean="0">
                <a:solidFill>
                  <a:schemeClr val="tx1"/>
                </a:solidFill>
              </a:rPr>
              <a:t>Registry</a:t>
            </a:r>
          </a:p>
          <a:p>
            <a:pPr algn="ctr">
              <a:spcAft>
                <a:spcPts val="600"/>
              </a:spcAft>
            </a:pPr>
            <a:r>
              <a:rPr lang="en-US" sz="1600" dirty="0" smtClean="0">
                <a:solidFill>
                  <a:schemeClr val="tx1"/>
                </a:solidFill>
              </a:rPr>
              <a:t>Michigan Dental Records</a:t>
            </a:r>
            <a:endParaRPr lang="en-US" sz="1600" dirty="0">
              <a:solidFill>
                <a:schemeClr val="tx1"/>
              </a:solidFill>
            </a:endParaRPr>
          </a:p>
        </p:txBody>
      </p:sp>
      <p:sp>
        <p:nvSpPr>
          <p:cNvPr id="12" name="Oval 11">
            <a:extLst>
              <a:ext uri="{FF2B5EF4-FFF2-40B4-BE49-F238E27FC236}">
                <a16:creationId xmlns="" xmlns:a16="http://schemas.microsoft.com/office/drawing/2014/main" id="{E5A55E12-1E56-734E-88F8-719C6721BB54}"/>
              </a:ext>
            </a:extLst>
          </p:cNvPr>
          <p:cNvSpPr/>
          <p:nvPr/>
        </p:nvSpPr>
        <p:spPr>
          <a:xfrm>
            <a:off x="8217354" y="644103"/>
            <a:ext cx="3136445" cy="2767751"/>
          </a:xfrm>
          <a:prstGeom prst="ellipse">
            <a:avLst/>
          </a:prstGeom>
          <a:solidFill>
            <a:schemeClr val="accent3">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b="1" u="sng" dirty="0">
                <a:solidFill>
                  <a:schemeClr val="tx1"/>
                </a:solidFill>
              </a:rPr>
              <a:t>ACQUIRE</a:t>
            </a:r>
          </a:p>
          <a:p>
            <a:pPr algn="ctr">
              <a:spcAft>
                <a:spcPts val="600"/>
              </a:spcAft>
            </a:pPr>
            <a:r>
              <a:rPr lang="en-US" sz="1600" dirty="0">
                <a:solidFill>
                  <a:schemeClr val="tx1"/>
                </a:solidFill>
              </a:rPr>
              <a:t>Prescription claims </a:t>
            </a:r>
            <a:r>
              <a:rPr lang="en-US" sz="1400" dirty="0">
                <a:solidFill>
                  <a:schemeClr val="tx1"/>
                </a:solidFill>
              </a:rPr>
              <a:t>(AllScript RX)</a:t>
            </a:r>
          </a:p>
          <a:p>
            <a:pPr algn="ctr">
              <a:spcAft>
                <a:spcPts val="600"/>
              </a:spcAft>
            </a:pPr>
            <a:r>
              <a:rPr lang="en-US" sz="1600" dirty="0">
                <a:solidFill>
                  <a:schemeClr val="tx1"/>
                </a:solidFill>
              </a:rPr>
              <a:t>Truven MarketScan </a:t>
            </a:r>
            <a:r>
              <a:rPr lang="en-US" sz="1400" dirty="0">
                <a:solidFill>
                  <a:schemeClr val="tx1"/>
                </a:solidFill>
              </a:rPr>
              <a:t>(IHPI)</a:t>
            </a:r>
          </a:p>
          <a:p>
            <a:pPr algn="ctr">
              <a:spcAft>
                <a:spcPts val="600"/>
              </a:spcAft>
            </a:pPr>
            <a:r>
              <a:rPr lang="en-US" sz="1600" dirty="0">
                <a:solidFill>
                  <a:schemeClr val="tx1"/>
                </a:solidFill>
              </a:rPr>
              <a:t>State Death Records</a:t>
            </a:r>
          </a:p>
        </p:txBody>
      </p:sp>
      <p:sp>
        <p:nvSpPr>
          <p:cNvPr id="11" name="Oval 10">
            <a:extLst>
              <a:ext uri="{FF2B5EF4-FFF2-40B4-BE49-F238E27FC236}">
                <a16:creationId xmlns="" xmlns:a16="http://schemas.microsoft.com/office/drawing/2014/main" id="{1298A8BF-731F-644B-8F79-C6C43C78294C}"/>
              </a:ext>
            </a:extLst>
          </p:cNvPr>
          <p:cNvSpPr/>
          <p:nvPr/>
        </p:nvSpPr>
        <p:spPr>
          <a:xfrm>
            <a:off x="4534870" y="2551273"/>
            <a:ext cx="5398720" cy="3955858"/>
          </a:xfrm>
          <a:prstGeom prst="ellipse">
            <a:avLst/>
          </a:prstGeom>
          <a:solidFill>
            <a:srgbClr val="C9B7B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b="1" u="sng" dirty="0" smtClean="0">
                <a:solidFill>
                  <a:schemeClr val="tx1"/>
                </a:solidFill>
              </a:rPr>
              <a:t>PUBLICLY AVAILABLE </a:t>
            </a:r>
            <a:r>
              <a:rPr lang="en-US" b="1" u="sng" dirty="0">
                <a:solidFill>
                  <a:schemeClr val="tx1"/>
                </a:solidFill>
              </a:rPr>
              <a:t>DATA LINKABLE TO </a:t>
            </a:r>
            <a:r>
              <a:rPr lang="en-US" b="1" u="sng" dirty="0" smtClean="0">
                <a:solidFill>
                  <a:schemeClr val="tx1"/>
                </a:solidFill>
              </a:rPr>
              <a:t>RESIDENTIAL LOCATION</a:t>
            </a:r>
            <a:endParaRPr lang="en-US" b="1" u="sng" dirty="0">
              <a:solidFill>
                <a:schemeClr val="tx1"/>
              </a:solidFill>
            </a:endParaRPr>
          </a:p>
          <a:p>
            <a:pPr algn="ctr">
              <a:spcAft>
                <a:spcPts val="600"/>
              </a:spcAft>
            </a:pPr>
            <a:r>
              <a:rPr lang="en-US" sz="1600" dirty="0">
                <a:solidFill>
                  <a:schemeClr val="tx1"/>
                </a:solidFill>
              </a:rPr>
              <a:t>Air Quality </a:t>
            </a:r>
            <a:r>
              <a:rPr lang="en-US" sz="1400" dirty="0">
                <a:solidFill>
                  <a:schemeClr val="tx1"/>
                </a:solidFill>
              </a:rPr>
              <a:t>(</a:t>
            </a:r>
            <a:r>
              <a:rPr lang="en-US" sz="1400" dirty="0">
                <a:solidFill>
                  <a:schemeClr val="accent1">
                    <a:lumMod val="50000"/>
                  </a:schemeClr>
                </a:solidFill>
                <a:hlinkClick r:id="rId3">
                  <a:extLst>
                    <a:ext uri="{A12FA001-AC4F-418D-AE19-62706E023703}">
                      <ahyp:hlinkClr xmlns:ahyp="http://schemas.microsoft.com/office/drawing/2018/hyperlinkcolor" xmlns="" val="tx"/>
                    </a:ext>
                  </a:extLst>
                </a:hlinkClick>
              </a:rPr>
              <a:t>EPA</a:t>
            </a:r>
            <a:r>
              <a:rPr lang="en-US" sz="1400" dirty="0">
                <a:solidFill>
                  <a:schemeClr val="tx1"/>
                </a:solidFill>
              </a:rPr>
              <a:t>)</a:t>
            </a:r>
          </a:p>
          <a:p>
            <a:pPr algn="ctr">
              <a:spcAft>
                <a:spcPts val="600"/>
              </a:spcAft>
            </a:pPr>
            <a:r>
              <a:rPr lang="en-US" sz="1600" dirty="0">
                <a:solidFill>
                  <a:schemeClr val="tx1"/>
                </a:solidFill>
              </a:rPr>
              <a:t>Pollen Counts </a:t>
            </a:r>
            <a:r>
              <a:rPr lang="en-US" sz="1400" dirty="0">
                <a:solidFill>
                  <a:schemeClr val="tx1"/>
                </a:solidFill>
              </a:rPr>
              <a:t>(</a:t>
            </a:r>
            <a:r>
              <a:rPr lang="en-US" sz="1400" dirty="0">
                <a:solidFill>
                  <a:schemeClr val="accent1">
                    <a:lumMod val="50000"/>
                  </a:schemeClr>
                </a:solidFill>
                <a:hlinkClick r:id="rId4">
                  <a:extLst>
                    <a:ext uri="{A12FA001-AC4F-418D-AE19-62706E023703}">
                      <ahyp:hlinkClr xmlns:ahyp="http://schemas.microsoft.com/office/drawing/2018/hyperlinkcolor" xmlns="" val="tx"/>
                    </a:ext>
                  </a:extLst>
                </a:hlinkClick>
              </a:rPr>
              <a:t>NOAA</a:t>
            </a:r>
            <a:r>
              <a:rPr lang="en-US" sz="1400" dirty="0">
                <a:solidFill>
                  <a:schemeClr val="tx1"/>
                </a:solidFill>
              </a:rPr>
              <a:t>)</a:t>
            </a:r>
          </a:p>
          <a:p>
            <a:pPr algn="ctr">
              <a:spcAft>
                <a:spcPts val="600"/>
              </a:spcAft>
            </a:pPr>
            <a:r>
              <a:rPr lang="en-US" sz="1600" dirty="0">
                <a:solidFill>
                  <a:schemeClr val="tx1"/>
                </a:solidFill>
              </a:rPr>
              <a:t>National/Statewide cancer registries</a:t>
            </a:r>
          </a:p>
          <a:p>
            <a:pPr algn="ctr">
              <a:spcAft>
                <a:spcPts val="600"/>
              </a:spcAft>
            </a:pPr>
            <a:r>
              <a:rPr lang="en-US" dirty="0">
                <a:solidFill>
                  <a:schemeClr val="accent1">
                    <a:lumMod val="50000"/>
                  </a:schemeClr>
                </a:solidFill>
                <a:hlinkClick r:id="rId5">
                  <a:extLst>
                    <a:ext uri="{A12FA001-AC4F-418D-AE19-62706E023703}">
                      <ahyp:hlinkClr xmlns:ahyp="http://schemas.microsoft.com/office/drawing/2018/hyperlinkcolor" xmlns="" val="tx"/>
                    </a:ext>
                  </a:extLst>
                </a:hlinkClick>
              </a:rPr>
              <a:t>Census</a:t>
            </a:r>
            <a:r>
              <a:rPr lang="en-US" dirty="0">
                <a:solidFill>
                  <a:schemeClr val="tx1"/>
                </a:solidFill>
              </a:rPr>
              <a:t> </a:t>
            </a:r>
            <a:r>
              <a:rPr lang="en-US" sz="1600" dirty="0">
                <a:solidFill>
                  <a:schemeClr val="tx1"/>
                </a:solidFill>
              </a:rPr>
              <a:t>(education, income, home ownership, home age, rural/urban)</a:t>
            </a:r>
          </a:p>
          <a:p>
            <a:pPr algn="ctr">
              <a:spcAft>
                <a:spcPts val="600"/>
              </a:spcAft>
            </a:pPr>
            <a:r>
              <a:rPr lang="en-US" dirty="0">
                <a:solidFill>
                  <a:schemeClr val="tx1"/>
                </a:solidFill>
              </a:rPr>
              <a:t>Crime Rate </a:t>
            </a:r>
            <a:r>
              <a:rPr lang="en-US" sz="1600" dirty="0">
                <a:solidFill>
                  <a:schemeClr val="tx1"/>
                </a:solidFill>
              </a:rPr>
              <a:t>(</a:t>
            </a:r>
            <a:r>
              <a:rPr lang="en-US" sz="1600" dirty="0">
                <a:solidFill>
                  <a:schemeClr val="accent1">
                    <a:lumMod val="50000"/>
                  </a:schemeClr>
                </a:solidFill>
                <a:hlinkClick r:id="rId6">
                  <a:extLst>
                    <a:ext uri="{A12FA001-AC4F-418D-AE19-62706E023703}">
                      <ahyp:hlinkClr xmlns:ahyp="http://schemas.microsoft.com/office/drawing/2018/hyperlinkcolor" xmlns="" val="tx"/>
                    </a:ext>
                  </a:extLst>
                </a:hlinkClick>
              </a:rPr>
              <a:t>DOJ</a:t>
            </a:r>
            <a:r>
              <a:rPr lang="en-US" sz="1600" dirty="0">
                <a:solidFill>
                  <a:schemeClr val="tx1"/>
                </a:solidFill>
              </a:rPr>
              <a:t>)</a:t>
            </a:r>
          </a:p>
          <a:p>
            <a:pPr algn="ctr">
              <a:spcAft>
                <a:spcPts val="600"/>
              </a:spcAft>
            </a:pPr>
            <a:r>
              <a:rPr lang="en-US" sz="1600" dirty="0">
                <a:solidFill>
                  <a:schemeClr val="tx1"/>
                </a:solidFill>
              </a:rPr>
              <a:t>Behavior  and Risk Factor Surveillance System (</a:t>
            </a:r>
            <a:r>
              <a:rPr lang="en-US" sz="1600" dirty="0">
                <a:solidFill>
                  <a:schemeClr val="accent1">
                    <a:lumMod val="50000"/>
                  </a:schemeClr>
                </a:solidFill>
                <a:hlinkClick r:id="rId7">
                  <a:extLst>
                    <a:ext uri="{A12FA001-AC4F-418D-AE19-62706E023703}">
                      <ahyp:hlinkClr xmlns:ahyp="http://schemas.microsoft.com/office/drawing/2018/hyperlinkcolor" xmlns="" val="tx"/>
                    </a:ext>
                  </a:extLst>
                </a:hlinkClick>
              </a:rPr>
              <a:t>BRFSS</a:t>
            </a:r>
            <a:r>
              <a:rPr lang="en-US" sz="1600" dirty="0">
                <a:solidFill>
                  <a:schemeClr val="tx1"/>
                </a:solidFill>
              </a:rPr>
              <a:t>)</a:t>
            </a:r>
          </a:p>
        </p:txBody>
      </p:sp>
      <p:sp>
        <p:nvSpPr>
          <p:cNvPr id="14" name="Oval 13">
            <a:extLst>
              <a:ext uri="{FF2B5EF4-FFF2-40B4-BE49-F238E27FC236}">
                <a16:creationId xmlns="" xmlns:a16="http://schemas.microsoft.com/office/drawing/2014/main" id="{E76E4F68-65D2-8C4C-BA0B-CBF262BE00B4}"/>
              </a:ext>
            </a:extLst>
          </p:cNvPr>
          <p:cNvSpPr/>
          <p:nvPr/>
        </p:nvSpPr>
        <p:spPr>
          <a:xfrm>
            <a:off x="432753" y="3965176"/>
            <a:ext cx="4281733" cy="2455132"/>
          </a:xfrm>
          <a:prstGeom prst="ellipse">
            <a:avLst/>
          </a:prstGeom>
          <a:solidFill>
            <a:schemeClr val="accent6">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b="1" u="sng" dirty="0">
                <a:solidFill>
                  <a:schemeClr val="tx1"/>
                </a:solidFill>
              </a:rPr>
              <a:t>POTENTIAL EXTERNAL LINKABLE</a:t>
            </a:r>
            <a:r>
              <a:rPr lang="en-US" b="1" dirty="0">
                <a:solidFill>
                  <a:schemeClr val="tx1"/>
                </a:solidFill>
              </a:rPr>
              <a:t>*</a:t>
            </a:r>
            <a:endParaRPr lang="en-US" b="1" u="sng" dirty="0">
              <a:solidFill>
                <a:schemeClr val="tx1"/>
              </a:solidFill>
            </a:endParaRPr>
          </a:p>
          <a:p>
            <a:pPr algn="ctr">
              <a:spcAft>
                <a:spcPts val="600"/>
              </a:spcAft>
            </a:pPr>
            <a:r>
              <a:rPr lang="en-US" sz="1600" dirty="0">
                <a:solidFill>
                  <a:schemeClr val="tx1"/>
                </a:solidFill>
              </a:rPr>
              <a:t>Claims </a:t>
            </a:r>
            <a:r>
              <a:rPr lang="en-US" sz="1400" dirty="0">
                <a:solidFill>
                  <a:schemeClr val="tx1"/>
                </a:solidFill>
              </a:rPr>
              <a:t>(Blue Cross Blue Shield)</a:t>
            </a:r>
          </a:p>
          <a:p>
            <a:pPr algn="ctr">
              <a:spcAft>
                <a:spcPts val="600"/>
              </a:spcAft>
            </a:pPr>
            <a:r>
              <a:rPr lang="en-US" sz="1600" dirty="0">
                <a:solidFill>
                  <a:schemeClr val="tx1"/>
                </a:solidFill>
              </a:rPr>
              <a:t>National Death Index</a:t>
            </a:r>
          </a:p>
          <a:p>
            <a:pPr algn="ctr">
              <a:spcAft>
                <a:spcPts val="600"/>
              </a:spcAft>
            </a:pPr>
            <a:r>
              <a:rPr lang="en-US" sz="1600" dirty="0">
                <a:solidFill>
                  <a:schemeClr val="tx1"/>
                </a:solidFill>
              </a:rPr>
              <a:t>Outpatient EMR</a:t>
            </a:r>
          </a:p>
        </p:txBody>
      </p:sp>
      <p:sp>
        <p:nvSpPr>
          <p:cNvPr id="5" name="TextBox 4">
            <a:extLst>
              <a:ext uri="{FF2B5EF4-FFF2-40B4-BE49-F238E27FC236}">
                <a16:creationId xmlns="" xmlns:a16="http://schemas.microsoft.com/office/drawing/2014/main" id="{3CE99DB7-C955-7F4D-9655-65D31947138E}"/>
              </a:ext>
            </a:extLst>
          </p:cNvPr>
          <p:cNvSpPr txBox="1"/>
          <p:nvPr/>
        </p:nvSpPr>
        <p:spPr>
          <a:xfrm>
            <a:off x="89209" y="6459773"/>
            <a:ext cx="12013580" cy="276999"/>
          </a:xfrm>
          <a:prstGeom prst="rect">
            <a:avLst/>
          </a:prstGeom>
          <a:noFill/>
        </p:spPr>
        <p:txBody>
          <a:bodyPr wrap="square" rtlCol="0">
            <a:spAutoFit/>
          </a:bodyPr>
          <a:lstStyle/>
          <a:p>
            <a:r>
              <a:rPr lang="en-US" sz="1200" dirty="0" smtClean="0"/>
              <a:t>Abbreviations</a:t>
            </a:r>
            <a:r>
              <a:rPr lang="en-US" sz="1200" dirty="0"/>
              <a:t>: DOJ, Department of Justice; EMR, electronic medical record; EPA, Environmental Protection Agency; NOAA, National Oceanic and Atmospheric Administration</a:t>
            </a:r>
          </a:p>
        </p:txBody>
      </p:sp>
      <p:sp>
        <p:nvSpPr>
          <p:cNvPr id="13" name="Title 1">
            <a:extLst>
              <a:ext uri="{FF2B5EF4-FFF2-40B4-BE49-F238E27FC236}">
                <a16:creationId xmlns="" xmlns:a16="http://schemas.microsoft.com/office/drawing/2014/main" id="{C6DD0958-273A-E346-AF0F-E7E8E3589FE9}"/>
              </a:ext>
            </a:extLst>
          </p:cNvPr>
          <p:cNvSpPr txBox="1">
            <a:spLocks/>
          </p:cNvSpPr>
          <p:nvPr/>
        </p:nvSpPr>
        <p:spPr>
          <a:xfrm>
            <a:off x="838199" y="-3189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Envisioned Data Eco System</a:t>
            </a:r>
          </a:p>
        </p:txBody>
      </p:sp>
    </p:spTree>
    <p:extLst>
      <p:ext uri="{BB962C8B-B14F-4D97-AF65-F5344CB8AC3E}">
        <p14:creationId xmlns:p14="http://schemas.microsoft.com/office/powerpoint/2010/main" val="6141031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 xmlns:a16="http://schemas.microsoft.com/office/drawing/2014/main" id="{83A633C8-6ECD-B94C-B4FC-8998765ED361}"/>
              </a:ext>
            </a:extLst>
          </p:cNvPr>
          <p:cNvSpPr>
            <a:spLocks/>
          </p:cNvSpPr>
          <p:nvPr/>
        </p:nvSpPr>
        <p:spPr>
          <a:xfrm>
            <a:off x="4779264" y="1694965"/>
            <a:ext cx="2633472" cy="2103120"/>
          </a:xfrm>
          <a:prstGeom prst="roundRect">
            <a:avLst/>
          </a:prstGeom>
          <a:solidFill>
            <a:schemeClr val="accent1">
              <a:lumMod val="50000"/>
              <a:alpha val="1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Graphic 50" descr="Court">
            <a:extLst>
              <a:ext uri="{FF2B5EF4-FFF2-40B4-BE49-F238E27FC236}">
                <a16:creationId xmlns="" xmlns:a16="http://schemas.microsoft.com/office/drawing/2014/main" id="{6CED0DC2-AFE6-3047-839F-DDB62B16D264}"/>
              </a:ext>
            </a:extLst>
          </p:cNvPr>
          <p:cNvPicPr>
            <a:picLocks noChangeAspect="1"/>
          </p:cNvPicPr>
          <p:nvPr/>
        </p:nvPicPr>
        <p:blipFill>
          <a:blip r:embed="rId3">
            <a:extLst>
              <a:ext uri="{96DAC541-7B7A-43D3-8B79-37D633B846F1}">
                <asvg:svgBlip xmlns="" xmlns:asvg="http://schemas.microsoft.com/office/drawing/2016/SVG/main" r:embed="rId7"/>
              </a:ext>
            </a:extLst>
          </a:blip>
          <a:stretch>
            <a:fillRect/>
          </a:stretch>
        </p:blipFill>
        <p:spPr>
          <a:xfrm>
            <a:off x="5050730" y="1707589"/>
            <a:ext cx="2103120" cy="2103120"/>
          </a:xfrm>
          <a:prstGeom prst="rect">
            <a:avLst/>
          </a:prstGeom>
        </p:spPr>
      </p:pic>
      <p:sp>
        <p:nvSpPr>
          <p:cNvPr id="18" name="Rounded Rectangle 17">
            <a:extLst>
              <a:ext uri="{FF2B5EF4-FFF2-40B4-BE49-F238E27FC236}">
                <a16:creationId xmlns="" xmlns:a16="http://schemas.microsoft.com/office/drawing/2014/main" id="{ABA355DA-DBE9-D74A-81DF-3018749FBF1B}"/>
              </a:ext>
            </a:extLst>
          </p:cNvPr>
          <p:cNvSpPr>
            <a:spLocks/>
          </p:cNvSpPr>
          <p:nvPr/>
        </p:nvSpPr>
        <p:spPr>
          <a:xfrm>
            <a:off x="8647176" y="1710571"/>
            <a:ext cx="2633472" cy="2101566"/>
          </a:xfrm>
          <a:prstGeom prst="roundRect">
            <a:avLst/>
          </a:prstGeom>
          <a:solidFill>
            <a:schemeClr val="accent6">
              <a:lumMod val="50000"/>
              <a:alpha val="1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Graphic 48" descr="Scales of Justice">
            <a:extLst>
              <a:ext uri="{FF2B5EF4-FFF2-40B4-BE49-F238E27FC236}">
                <a16:creationId xmlns="" xmlns:a16="http://schemas.microsoft.com/office/drawing/2014/main" id="{4975C359-223A-4244-9BE9-652A703E3CAC}"/>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8912352" y="1692966"/>
            <a:ext cx="2103120" cy="2103120"/>
          </a:xfrm>
          <a:prstGeom prst="rect">
            <a:avLst/>
          </a:prstGeom>
        </p:spPr>
      </p:pic>
      <p:sp>
        <p:nvSpPr>
          <p:cNvPr id="3" name="Title 2">
            <a:extLst>
              <a:ext uri="{FF2B5EF4-FFF2-40B4-BE49-F238E27FC236}">
                <a16:creationId xmlns="" xmlns:a16="http://schemas.microsoft.com/office/drawing/2014/main" id="{D91B403C-2A36-B44E-8DD1-BD50DF38F956}"/>
              </a:ext>
            </a:extLst>
          </p:cNvPr>
          <p:cNvSpPr>
            <a:spLocks noGrp="1"/>
          </p:cNvSpPr>
          <p:nvPr>
            <p:ph type="title"/>
          </p:nvPr>
        </p:nvSpPr>
        <p:spPr/>
        <p:txBody>
          <a:bodyPr/>
          <a:lstStyle/>
          <a:p>
            <a:r>
              <a:rPr lang="en-US" dirty="0"/>
              <a:t>MGI EPI-Q: The Development Process</a:t>
            </a:r>
          </a:p>
        </p:txBody>
      </p:sp>
      <p:sp>
        <p:nvSpPr>
          <p:cNvPr id="4" name="Slide Number Placeholder 3">
            <a:extLst>
              <a:ext uri="{FF2B5EF4-FFF2-40B4-BE49-F238E27FC236}">
                <a16:creationId xmlns="" xmlns:a16="http://schemas.microsoft.com/office/drawing/2014/main" id="{E0A959F7-E207-A648-89A8-F95FCA46C46B}"/>
              </a:ext>
            </a:extLst>
          </p:cNvPr>
          <p:cNvSpPr>
            <a:spLocks noGrp="1"/>
          </p:cNvSpPr>
          <p:nvPr>
            <p:ph type="sldNum" sz="quarter" idx="4294967295"/>
          </p:nvPr>
        </p:nvSpPr>
        <p:spPr>
          <a:xfrm>
            <a:off x="0" y="6490656"/>
            <a:ext cx="2743200" cy="365125"/>
          </a:xfrm>
          <a:prstGeom prst="rect">
            <a:avLst/>
          </a:prstGeom>
        </p:spPr>
        <p:txBody>
          <a:bodyPr/>
          <a:lstStyle/>
          <a:p>
            <a:fld id="{7ACDC79A-78BC-1F4D-B255-4A6544D423A1}" type="slidenum">
              <a:rPr lang="en-US" smtClean="0"/>
              <a:pPr/>
              <a:t>17</a:t>
            </a:fld>
            <a:endParaRPr lang="en-US" dirty="0"/>
          </a:p>
        </p:txBody>
      </p:sp>
      <p:grpSp>
        <p:nvGrpSpPr>
          <p:cNvPr id="10" name="Group 9">
            <a:extLst>
              <a:ext uri="{FF2B5EF4-FFF2-40B4-BE49-F238E27FC236}">
                <a16:creationId xmlns="" xmlns:a16="http://schemas.microsoft.com/office/drawing/2014/main" id="{E35C6894-34A5-254E-984F-4A0A5F1F9EEB}"/>
              </a:ext>
            </a:extLst>
          </p:cNvPr>
          <p:cNvGrpSpPr>
            <a:grpSpLocks/>
          </p:cNvGrpSpPr>
          <p:nvPr/>
        </p:nvGrpSpPr>
        <p:grpSpPr>
          <a:xfrm>
            <a:off x="911352" y="1707589"/>
            <a:ext cx="2633472" cy="2104549"/>
            <a:chOff x="457200" y="1699179"/>
            <a:chExt cx="1828800" cy="1482102"/>
          </a:xfrm>
        </p:grpSpPr>
        <p:sp>
          <p:nvSpPr>
            <p:cNvPr id="9" name="Rounded Rectangle 8">
              <a:extLst>
                <a:ext uri="{FF2B5EF4-FFF2-40B4-BE49-F238E27FC236}">
                  <a16:creationId xmlns="" xmlns:a16="http://schemas.microsoft.com/office/drawing/2014/main" id="{85AAF0C9-C00B-EC4C-9390-F030BD932B2F}"/>
                </a:ext>
              </a:extLst>
            </p:cNvPr>
            <p:cNvSpPr/>
            <p:nvPr/>
          </p:nvSpPr>
          <p:spPr>
            <a:xfrm>
              <a:off x="457200" y="1700185"/>
              <a:ext cx="1828800" cy="1481096"/>
            </a:xfrm>
            <a:prstGeom prst="roundRect">
              <a:avLst/>
            </a:prstGeom>
            <a:solidFill>
              <a:schemeClr val="accent1">
                <a:alpha val="1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descr="Light bulb">
              <a:extLst>
                <a:ext uri="{FF2B5EF4-FFF2-40B4-BE49-F238E27FC236}">
                  <a16:creationId xmlns="" xmlns:a16="http://schemas.microsoft.com/office/drawing/2014/main" id="{C458C536-EF2F-1B45-B607-7C7E90321A42}"/>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641350" y="1699179"/>
              <a:ext cx="1460500" cy="1460500"/>
            </a:xfrm>
            <a:prstGeom prst="rect">
              <a:avLst/>
            </a:prstGeom>
          </p:spPr>
        </p:pic>
      </p:grpSp>
      <p:sp>
        <p:nvSpPr>
          <p:cNvPr id="12" name="TextBox 11">
            <a:extLst>
              <a:ext uri="{FF2B5EF4-FFF2-40B4-BE49-F238E27FC236}">
                <a16:creationId xmlns="" xmlns:a16="http://schemas.microsoft.com/office/drawing/2014/main" id="{2C4374CE-61AD-9543-9072-B3DF8C3C62B2}"/>
              </a:ext>
            </a:extLst>
          </p:cNvPr>
          <p:cNvSpPr txBox="1"/>
          <p:nvPr/>
        </p:nvSpPr>
        <p:spPr>
          <a:xfrm>
            <a:off x="910785" y="1977933"/>
            <a:ext cx="2633472" cy="1569660"/>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Epidemiologic questionnaire</a:t>
            </a:r>
          </a:p>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EHR</a:t>
            </a:r>
          </a:p>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Makes us stand out</a:t>
            </a:r>
          </a:p>
        </p:txBody>
      </p:sp>
      <p:sp>
        <p:nvSpPr>
          <p:cNvPr id="17" name="TextBox 16">
            <a:extLst>
              <a:ext uri="{FF2B5EF4-FFF2-40B4-BE49-F238E27FC236}">
                <a16:creationId xmlns="" xmlns:a16="http://schemas.microsoft.com/office/drawing/2014/main" id="{B036C624-B68A-C340-86DD-4206889024CB}"/>
              </a:ext>
            </a:extLst>
          </p:cNvPr>
          <p:cNvSpPr txBox="1"/>
          <p:nvPr/>
        </p:nvSpPr>
        <p:spPr>
          <a:xfrm>
            <a:off x="4778697" y="2004293"/>
            <a:ext cx="2633472" cy="1569660"/>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Begin with UK Biobank survey</a:t>
            </a:r>
          </a:p>
          <a:p>
            <a:pPr algn="ctr"/>
            <a:endParaRPr lang="en-US" sz="1600" b="1" dirty="0">
              <a:latin typeface="Arial" panose="020B0604020202020204" pitchFamily="34" charset="0"/>
              <a:cs typeface="Arial" panose="020B0604020202020204" pitchFamily="34" charset="0"/>
            </a:endParaRPr>
          </a:p>
          <a:p>
            <a:pPr algn="ctr"/>
            <a:r>
              <a:rPr lang="en-US" sz="1600" b="1" dirty="0">
                <a:latin typeface="Arial" panose="020B0604020202020204" pitchFamily="34" charset="0"/>
                <a:cs typeface="Arial" panose="020B0604020202020204" pitchFamily="34" charset="0"/>
              </a:rPr>
              <a:t>Positions MGI to participate in large meta-analyses</a:t>
            </a:r>
          </a:p>
        </p:txBody>
      </p:sp>
      <p:sp>
        <p:nvSpPr>
          <p:cNvPr id="19" name="TextBox 18">
            <a:extLst>
              <a:ext uri="{FF2B5EF4-FFF2-40B4-BE49-F238E27FC236}">
                <a16:creationId xmlns="" xmlns:a16="http://schemas.microsoft.com/office/drawing/2014/main" id="{7BD6FC37-145B-6844-B560-DA04E75F5DB6}"/>
              </a:ext>
            </a:extLst>
          </p:cNvPr>
          <p:cNvSpPr txBox="1"/>
          <p:nvPr/>
        </p:nvSpPr>
        <p:spPr>
          <a:xfrm>
            <a:off x="8646042" y="1961695"/>
            <a:ext cx="2634606" cy="1569660"/>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Review other US-based biobank surveys:</a:t>
            </a:r>
          </a:p>
          <a:p>
            <a:pPr algn="ctr"/>
            <a:endParaRPr lang="en-US" sz="1600" b="1" dirty="0">
              <a:latin typeface="Arial" panose="020B0604020202020204" pitchFamily="34" charset="0"/>
              <a:cs typeface="Arial" panose="020B0604020202020204" pitchFamily="34" charset="0"/>
            </a:endParaRPr>
          </a:p>
          <a:p>
            <a:pPr algn="ctr"/>
            <a:r>
              <a:rPr lang="en-US" sz="1600" b="1" dirty="0">
                <a:latin typeface="Arial" panose="020B0604020202020204" pitchFamily="34" charset="0"/>
                <a:cs typeface="Arial" panose="020B0604020202020204" pitchFamily="34" charset="0"/>
              </a:rPr>
              <a:t>All of Us</a:t>
            </a:r>
          </a:p>
          <a:p>
            <a:pPr algn="ctr"/>
            <a:r>
              <a:rPr lang="en-US" sz="1600" b="1" dirty="0">
                <a:latin typeface="Arial" panose="020B0604020202020204" pitchFamily="34" charset="0"/>
                <a:cs typeface="Arial" panose="020B0604020202020204" pitchFamily="34" charset="0"/>
              </a:rPr>
              <a:t>Million Veterans Program</a:t>
            </a:r>
          </a:p>
          <a:p>
            <a:pPr algn="ctr"/>
            <a:r>
              <a:rPr lang="en-US" sz="1600" b="1" dirty="0">
                <a:latin typeface="Arial" panose="020B0604020202020204" pitchFamily="34" charset="0"/>
                <a:cs typeface="Arial" panose="020B0604020202020204" pitchFamily="34" charset="0"/>
              </a:rPr>
              <a:t>Genes for Good</a:t>
            </a:r>
          </a:p>
        </p:txBody>
      </p:sp>
      <p:cxnSp>
        <p:nvCxnSpPr>
          <p:cNvPr id="27" name="Straight Arrow Connector 26">
            <a:extLst>
              <a:ext uri="{FF2B5EF4-FFF2-40B4-BE49-F238E27FC236}">
                <a16:creationId xmlns="" xmlns:a16="http://schemas.microsoft.com/office/drawing/2014/main" id="{8000320F-76BC-7243-96FE-7944B4AFA13D}"/>
              </a:ext>
            </a:extLst>
          </p:cNvPr>
          <p:cNvCxnSpPr>
            <a:cxnSpLocks/>
            <a:stCxn id="9" idx="3"/>
            <a:endCxn id="15" idx="1"/>
          </p:cNvCxnSpPr>
          <p:nvPr/>
        </p:nvCxnSpPr>
        <p:spPr>
          <a:xfrm flipV="1">
            <a:off x="3544824" y="2746525"/>
            <a:ext cx="1234440" cy="14053"/>
          </a:xfrm>
          <a:prstGeom prst="straightConnector1">
            <a:avLst/>
          </a:prstGeom>
          <a:ln w="38100">
            <a:solidFill>
              <a:schemeClr val="tx1">
                <a:lumMod val="65000"/>
                <a:lumOff val="35000"/>
                <a:alpha val="7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 xmlns:a16="http://schemas.microsoft.com/office/drawing/2014/main" id="{984DF206-6D2B-E243-8216-33A31DB748E8}"/>
              </a:ext>
            </a:extLst>
          </p:cNvPr>
          <p:cNvCxnSpPr>
            <a:cxnSpLocks/>
            <a:stCxn id="15" idx="3"/>
            <a:endCxn id="19" idx="1"/>
          </p:cNvCxnSpPr>
          <p:nvPr/>
        </p:nvCxnSpPr>
        <p:spPr>
          <a:xfrm>
            <a:off x="7412736" y="2746525"/>
            <a:ext cx="1233306" cy="0"/>
          </a:xfrm>
          <a:prstGeom prst="straightConnector1">
            <a:avLst/>
          </a:prstGeom>
          <a:ln w="38100">
            <a:solidFill>
              <a:schemeClr val="tx1">
                <a:lumMod val="65000"/>
                <a:lumOff val="35000"/>
                <a:alpha val="7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11973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D91B403C-2A36-B44E-8DD1-BD50DF38F956}"/>
              </a:ext>
            </a:extLst>
          </p:cNvPr>
          <p:cNvSpPr>
            <a:spLocks noGrp="1"/>
          </p:cNvSpPr>
          <p:nvPr>
            <p:ph type="title"/>
          </p:nvPr>
        </p:nvSpPr>
        <p:spPr/>
        <p:txBody>
          <a:bodyPr/>
          <a:lstStyle/>
          <a:p>
            <a:r>
              <a:rPr lang="en-US" dirty="0"/>
              <a:t>MGI EPI-Q baseline architecture</a:t>
            </a:r>
          </a:p>
        </p:txBody>
      </p:sp>
      <p:sp>
        <p:nvSpPr>
          <p:cNvPr id="4" name="Rounded Rectangle 3">
            <a:extLst>
              <a:ext uri="{FF2B5EF4-FFF2-40B4-BE49-F238E27FC236}">
                <a16:creationId xmlns="" xmlns:a16="http://schemas.microsoft.com/office/drawing/2014/main" id="{B5D4DDED-CCA3-884C-ACD3-8D8D176ABCE2}"/>
              </a:ext>
            </a:extLst>
          </p:cNvPr>
          <p:cNvSpPr/>
          <p:nvPr/>
        </p:nvSpPr>
        <p:spPr>
          <a:xfrm>
            <a:off x="212651" y="1775636"/>
            <a:ext cx="11530171" cy="2384639"/>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 xmlns:a16="http://schemas.microsoft.com/office/drawing/2014/main" id="{F05473AF-8AD8-EE4D-ACA2-6C85E3C179FE}"/>
              </a:ext>
            </a:extLst>
          </p:cNvPr>
          <p:cNvSpPr txBox="1"/>
          <p:nvPr/>
        </p:nvSpPr>
        <p:spPr>
          <a:xfrm>
            <a:off x="513347" y="1795210"/>
            <a:ext cx="11165305" cy="5355312"/>
          </a:xfrm>
          <a:prstGeom prst="rect">
            <a:avLst/>
          </a:prstGeom>
          <a:noFill/>
        </p:spPr>
        <p:txBody>
          <a:bodyPr wrap="square" numCol="3" rtlCol="0">
            <a:spAutoFit/>
          </a:bodyPr>
          <a:lstStyle/>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Alcohol</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Anxiety</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Cancer</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Cardiovascular disease</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Demographics</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Depression</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Diabetes</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Emotion</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Employment</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Family </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Health</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Hearing</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Life satisfaction</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Men’s health</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Phenotypic traits</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Phenotypic traits</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Physical activity</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Sexual history</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Sleep</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Smoking</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Social activity</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Sun (exposure)</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Women’s health</a:t>
            </a:r>
          </a:p>
        </p:txBody>
      </p:sp>
      <p:sp>
        <p:nvSpPr>
          <p:cNvPr id="6" name="TextBox 5">
            <a:extLst>
              <a:ext uri="{FF2B5EF4-FFF2-40B4-BE49-F238E27FC236}">
                <a16:creationId xmlns="" xmlns:a16="http://schemas.microsoft.com/office/drawing/2014/main" id="{82CB119A-3E55-E048-A2A2-7AB2F4F159B9}"/>
              </a:ext>
            </a:extLst>
          </p:cNvPr>
          <p:cNvSpPr txBox="1"/>
          <p:nvPr/>
        </p:nvSpPr>
        <p:spPr>
          <a:xfrm>
            <a:off x="513347" y="1423808"/>
            <a:ext cx="3138055"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MGI EPI-Q Baseline</a:t>
            </a:r>
          </a:p>
        </p:txBody>
      </p:sp>
      <p:sp>
        <p:nvSpPr>
          <p:cNvPr id="8" name="Down Arrow 7">
            <a:extLst>
              <a:ext uri="{FF2B5EF4-FFF2-40B4-BE49-F238E27FC236}">
                <a16:creationId xmlns="" xmlns:a16="http://schemas.microsoft.com/office/drawing/2014/main" id="{327045B5-1406-284D-A008-98C9F7BF1582}"/>
              </a:ext>
            </a:extLst>
          </p:cNvPr>
          <p:cNvSpPr/>
          <p:nvPr/>
        </p:nvSpPr>
        <p:spPr>
          <a:xfrm>
            <a:off x="449177" y="4160275"/>
            <a:ext cx="3200400" cy="1612656"/>
          </a:xfrm>
          <a:prstGeom prst="downArrow">
            <a:avLst>
              <a:gd name="adj1" fmla="val 71333"/>
              <a:gd name="adj2" fmla="val 40763"/>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 xmlns:a16="http://schemas.microsoft.com/office/drawing/2014/main" id="{8D8A03D4-9938-414F-B532-1C54E5701F72}"/>
              </a:ext>
            </a:extLst>
          </p:cNvPr>
          <p:cNvSpPr txBox="1"/>
          <p:nvPr/>
        </p:nvSpPr>
        <p:spPr>
          <a:xfrm>
            <a:off x="849227" y="4219322"/>
            <a:ext cx="2542135" cy="923330"/>
          </a:xfrm>
          <a:prstGeom prst="rect">
            <a:avLst/>
          </a:prstGeom>
          <a:noFill/>
        </p:spPr>
        <p:txBody>
          <a:bodyPr wrap="square" rtlCol="0">
            <a:spAutoFit/>
          </a:bodyPr>
          <a:lstStyle/>
          <a:p>
            <a:pPr marL="123825" indent="-123825">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Personal site history</a:t>
            </a:r>
          </a:p>
          <a:p>
            <a:pPr marL="123825" indent="-123825">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Treatment</a:t>
            </a:r>
          </a:p>
          <a:p>
            <a:pPr marL="123825" indent="-123825">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Family history</a:t>
            </a:r>
          </a:p>
        </p:txBody>
      </p:sp>
      <p:sp>
        <p:nvSpPr>
          <p:cNvPr id="10" name="TextBox 9">
            <a:extLst>
              <a:ext uri="{FF2B5EF4-FFF2-40B4-BE49-F238E27FC236}">
                <a16:creationId xmlns="" xmlns:a16="http://schemas.microsoft.com/office/drawing/2014/main" id="{3159B314-3975-2C4D-9536-8FA35FAD1762}"/>
              </a:ext>
            </a:extLst>
          </p:cNvPr>
          <p:cNvSpPr txBox="1"/>
          <p:nvPr/>
        </p:nvSpPr>
        <p:spPr>
          <a:xfrm>
            <a:off x="849227" y="5792505"/>
            <a:ext cx="240030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Cancer</a:t>
            </a:r>
          </a:p>
          <a:p>
            <a:pPr algn="ctr"/>
            <a:r>
              <a:rPr lang="en-US" dirty="0">
                <a:latin typeface="Arial" panose="020B0604020202020204" pitchFamily="34" charset="0"/>
                <a:cs typeface="Arial" panose="020B0604020202020204" pitchFamily="34" charset="0"/>
              </a:rPr>
              <a:t>MGI-EPIQ</a:t>
            </a:r>
          </a:p>
          <a:p>
            <a:pPr algn="ctr"/>
            <a:r>
              <a:rPr lang="en-US" dirty="0">
                <a:latin typeface="Arial" panose="020B0604020202020204" pitchFamily="34" charset="0"/>
                <a:cs typeface="Arial" panose="020B0604020202020204" pitchFamily="34" charset="0"/>
              </a:rPr>
              <a:t>(Mukherjee)</a:t>
            </a:r>
          </a:p>
        </p:txBody>
      </p:sp>
      <p:sp>
        <p:nvSpPr>
          <p:cNvPr id="12" name="TextBox 11">
            <a:extLst>
              <a:ext uri="{FF2B5EF4-FFF2-40B4-BE49-F238E27FC236}">
                <a16:creationId xmlns="" xmlns:a16="http://schemas.microsoft.com/office/drawing/2014/main" id="{D2766FF4-4DED-7944-95DE-C8473E424C5F}"/>
              </a:ext>
            </a:extLst>
          </p:cNvPr>
          <p:cNvSpPr txBox="1"/>
          <p:nvPr/>
        </p:nvSpPr>
        <p:spPr>
          <a:xfrm>
            <a:off x="4777586" y="5772931"/>
            <a:ext cx="240030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Mental Health</a:t>
            </a:r>
          </a:p>
          <a:p>
            <a:pPr algn="ctr"/>
            <a:r>
              <a:rPr lang="en-US" dirty="0">
                <a:latin typeface="Arial" panose="020B0604020202020204" pitchFamily="34" charset="0"/>
                <a:cs typeface="Arial" panose="020B0604020202020204" pitchFamily="34" charset="0"/>
              </a:rPr>
              <a:t>MHB/MEND</a:t>
            </a:r>
          </a:p>
          <a:p>
            <a:pPr algn="ctr"/>
            <a:r>
              <a:rPr lang="en-US" dirty="0">
                <a:latin typeface="Arial" panose="020B0604020202020204" pitchFamily="34" charset="0"/>
                <a:cs typeface="Arial" panose="020B0604020202020204" pitchFamily="34" charset="0"/>
              </a:rPr>
              <a:t>(Sen/</a:t>
            </a:r>
            <a:r>
              <a:rPr lang="en-US" dirty="0" err="1">
                <a:latin typeface="Arial" panose="020B0604020202020204" pitchFamily="34" charset="0"/>
                <a:cs typeface="Arial" panose="020B0604020202020204" pitchFamily="34" charset="0"/>
              </a:rPr>
              <a:t>Burant</a:t>
            </a:r>
            <a:r>
              <a:rPr lang="en-US" dirty="0">
                <a:latin typeface="Arial" panose="020B0604020202020204" pitchFamily="34" charset="0"/>
                <a:cs typeface="Arial" panose="020B0604020202020204" pitchFamily="34" charset="0"/>
              </a:rPr>
              <a:t>)</a:t>
            </a:r>
          </a:p>
        </p:txBody>
      </p:sp>
      <p:sp>
        <p:nvSpPr>
          <p:cNvPr id="14" name="TextBox 13">
            <a:extLst>
              <a:ext uri="{FF2B5EF4-FFF2-40B4-BE49-F238E27FC236}">
                <a16:creationId xmlns="" xmlns:a16="http://schemas.microsoft.com/office/drawing/2014/main" id="{41CD6CD2-4FF3-2C47-862C-6B09E3AFE219}"/>
              </a:ext>
            </a:extLst>
          </p:cNvPr>
          <p:cNvSpPr txBox="1"/>
          <p:nvPr/>
        </p:nvSpPr>
        <p:spPr>
          <a:xfrm>
            <a:off x="8705945" y="5801012"/>
            <a:ext cx="240030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Pain</a:t>
            </a:r>
          </a:p>
          <a:p>
            <a:pPr algn="ctr"/>
            <a:r>
              <a:rPr lang="en-US" dirty="0">
                <a:latin typeface="Arial" panose="020B0604020202020204" pitchFamily="34" charset="0"/>
                <a:cs typeface="Arial" panose="020B0604020202020204" pitchFamily="34" charset="0"/>
              </a:rPr>
              <a:t>AOS/</a:t>
            </a:r>
            <a:r>
              <a:rPr lang="en-US" dirty="0" err="1">
                <a:latin typeface="Arial" panose="020B0604020202020204" pitchFamily="34" charset="0"/>
                <a:cs typeface="Arial" panose="020B0604020202020204" pitchFamily="34" charset="0"/>
              </a:rPr>
              <a:t>oPIOIDS</a:t>
            </a:r>
            <a:endParaRPr lang="en-US"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(Brummett)</a:t>
            </a:r>
          </a:p>
        </p:txBody>
      </p:sp>
      <p:sp>
        <p:nvSpPr>
          <p:cNvPr id="2" name="Slide Number Placeholder 1">
            <a:extLst>
              <a:ext uri="{FF2B5EF4-FFF2-40B4-BE49-F238E27FC236}">
                <a16:creationId xmlns="" xmlns:a16="http://schemas.microsoft.com/office/drawing/2014/main" id="{FDC93A2B-850A-7C44-A600-1F254755CF21}"/>
              </a:ext>
            </a:extLst>
          </p:cNvPr>
          <p:cNvSpPr>
            <a:spLocks noGrp="1"/>
          </p:cNvSpPr>
          <p:nvPr>
            <p:ph type="sldNum" sz="quarter" idx="4294967295"/>
          </p:nvPr>
        </p:nvSpPr>
        <p:spPr>
          <a:xfrm>
            <a:off x="0" y="6490656"/>
            <a:ext cx="2743200" cy="365125"/>
          </a:xfrm>
          <a:prstGeom prst="rect">
            <a:avLst/>
          </a:prstGeom>
        </p:spPr>
        <p:txBody>
          <a:bodyPr/>
          <a:lstStyle/>
          <a:p>
            <a:fld id="{7ACDC79A-78BC-1F4D-B255-4A6544D423A1}" type="slidenum">
              <a:rPr lang="en-US" smtClean="0"/>
              <a:pPr/>
              <a:t>18</a:t>
            </a:fld>
            <a:endParaRPr lang="en-US" dirty="0"/>
          </a:p>
        </p:txBody>
      </p:sp>
      <p:sp>
        <p:nvSpPr>
          <p:cNvPr id="15" name="Down Arrow 14">
            <a:extLst>
              <a:ext uri="{FF2B5EF4-FFF2-40B4-BE49-F238E27FC236}">
                <a16:creationId xmlns="" xmlns:a16="http://schemas.microsoft.com/office/drawing/2014/main" id="{8C0AF315-21C6-1D46-9B5F-71FAD2384F75}"/>
              </a:ext>
            </a:extLst>
          </p:cNvPr>
          <p:cNvSpPr/>
          <p:nvPr/>
        </p:nvSpPr>
        <p:spPr>
          <a:xfrm>
            <a:off x="4377536" y="4160275"/>
            <a:ext cx="3200400" cy="1612656"/>
          </a:xfrm>
          <a:prstGeom prst="downArrow">
            <a:avLst>
              <a:gd name="adj1" fmla="val 71333"/>
              <a:gd name="adj2" fmla="val 40763"/>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 xmlns:a16="http://schemas.microsoft.com/office/drawing/2014/main" id="{8876381D-AEF0-594E-A621-34C8172AE016}"/>
              </a:ext>
            </a:extLst>
          </p:cNvPr>
          <p:cNvSpPr/>
          <p:nvPr/>
        </p:nvSpPr>
        <p:spPr>
          <a:xfrm>
            <a:off x="8305895" y="4168782"/>
            <a:ext cx="3200400" cy="1612656"/>
          </a:xfrm>
          <a:prstGeom prst="downArrow">
            <a:avLst>
              <a:gd name="adj1" fmla="val 71333"/>
              <a:gd name="adj2" fmla="val 40763"/>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150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D91B403C-2A36-B44E-8DD1-BD50DF38F956}"/>
              </a:ext>
            </a:extLst>
          </p:cNvPr>
          <p:cNvSpPr>
            <a:spLocks noGrp="1"/>
          </p:cNvSpPr>
          <p:nvPr>
            <p:ph type="title"/>
          </p:nvPr>
        </p:nvSpPr>
        <p:spPr/>
        <p:txBody>
          <a:bodyPr/>
          <a:lstStyle/>
          <a:p>
            <a:r>
              <a:rPr lang="en-US" dirty="0"/>
              <a:t>MGI EPI-Q optional module architecture</a:t>
            </a:r>
          </a:p>
        </p:txBody>
      </p:sp>
      <p:sp>
        <p:nvSpPr>
          <p:cNvPr id="15" name="Rectangle 14">
            <a:extLst>
              <a:ext uri="{FF2B5EF4-FFF2-40B4-BE49-F238E27FC236}">
                <a16:creationId xmlns="" xmlns:a16="http://schemas.microsoft.com/office/drawing/2014/main" id="{4D77002C-6716-3D46-ADD1-3C570F508DAE}"/>
              </a:ext>
            </a:extLst>
          </p:cNvPr>
          <p:cNvSpPr/>
          <p:nvPr/>
        </p:nvSpPr>
        <p:spPr>
          <a:xfrm>
            <a:off x="2945984" y="2212266"/>
            <a:ext cx="1965960" cy="1128713"/>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Alcohol</a:t>
            </a:r>
          </a:p>
        </p:txBody>
      </p:sp>
      <p:sp>
        <p:nvSpPr>
          <p:cNvPr id="16" name="Rectangle 15">
            <a:extLst>
              <a:ext uri="{FF2B5EF4-FFF2-40B4-BE49-F238E27FC236}">
                <a16:creationId xmlns="" xmlns:a16="http://schemas.microsoft.com/office/drawing/2014/main" id="{B6BD1C17-02DC-BA43-A681-074CBDF4BDA1}"/>
              </a:ext>
            </a:extLst>
          </p:cNvPr>
          <p:cNvSpPr/>
          <p:nvPr/>
        </p:nvSpPr>
        <p:spPr>
          <a:xfrm>
            <a:off x="5113020" y="2212268"/>
            <a:ext cx="1965960" cy="1128713"/>
          </a:xfrm>
          <a:prstGeom prst="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Depression</a:t>
            </a:r>
          </a:p>
        </p:txBody>
      </p:sp>
      <p:sp>
        <p:nvSpPr>
          <p:cNvPr id="17" name="Rectangle 16">
            <a:extLst>
              <a:ext uri="{FF2B5EF4-FFF2-40B4-BE49-F238E27FC236}">
                <a16:creationId xmlns="" xmlns:a16="http://schemas.microsoft.com/office/drawing/2014/main" id="{CC60E968-E1D7-5E48-B6E9-C8D9087B7451}"/>
              </a:ext>
            </a:extLst>
          </p:cNvPr>
          <p:cNvSpPr/>
          <p:nvPr/>
        </p:nvSpPr>
        <p:spPr>
          <a:xfrm>
            <a:off x="7280056" y="2212267"/>
            <a:ext cx="1965961" cy="1128713"/>
          </a:xfrm>
          <a:prstGeom prst="rect">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Diet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Arial" panose="020B0604020202020204" pitchFamily="34" charset="0"/>
              </a:rPr>
              <a:t>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Eating habits</a:t>
            </a:r>
          </a:p>
        </p:txBody>
      </p:sp>
      <p:sp>
        <p:nvSpPr>
          <p:cNvPr id="18" name="Rectangle 17">
            <a:extLst>
              <a:ext uri="{FF2B5EF4-FFF2-40B4-BE49-F238E27FC236}">
                <a16:creationId xmlns="" xmlns:a16="http://schemas.microsoft.com/office/drawing/2014/main" id="{094F1FDA-E3A1-244B-ADCA-EF724F45AB10}"/>
              </a:ext>
            </a:extLst>
          </p:cNvPr>
          <p:cNvSpPr/>
          <p:nvPr/>
        </p:nvSpPr>
        <p:spPr>
          <a:xfrm>
            <a:off x="9447093" y="2212267"/>
            <a:ext cx="1965960" cy="1128713"/>
          </a:xfrm>
          <a:prstGeom prst="rect">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dirty="0">
                <a:solidFill>
                  <a:prstClr val="white"/>
                </a:solidFill>
                <a:latin typeface="Arial" panose="020B0604020202020204" pitchFamily="34" charset="0"/>
              </a:rPr>
              <a:t>Life satisfaction</a:t>
            </a:r>
          </a:p>
          <a:p>
            <a:pPr lvl="0" algn="ctr">
              <a:defRPr/>
            </a:pPr>
            <a:r>
              <a:rPr lang="en-US" dirty="0">
                <a:solidFill>
                  <a:prstClr val="white"/>
                </a:solidFill>
                <a:latin typeface="Arial" panose="020B0604020202020204" pitchFamily="34" charset="0"/>
              </a:rPr>
              <a:t>and</a:t>
            </a:r>
          </a:p>
          <a:p>
            <a:pPr lvl="0" algn="ctr">
              <a:defRPr/>
            </a:pPr>
            <a:r>
              <a:rPr lang="en-US" dirty="0">
                <a:solidFill>
                  <a:prstClr val="white"/>
                </a:solidFill>
                <a:latin typeface="Arial" panose="020B0604020202020204" pitchFamily="34" charset="0"/>
              </a:rPr>
              <a:t>Anxiety/(Stress?)</a:t>
            </a:r>
          </a:p>
        </p:txBody>
      </p:sp>
      <p:sp>
        <p:nvSpPr>
          <p:cNvPr id="19" name="Rectangle 18">
            <a:extLst>
              <a:ext uri="{FF2B5EF4-FFF2-40B4-BE49-F238E27FC236}">
                <a16:creationId xmlns="" xmlns:a16="http://schemas.microsoft.com/office/drawing/2014/main" id="{90AFE480-4C83-5B44-AD91-30DBEA996AF4}"/>
              </a:ext>
            </a:extLst>
          </p:cNvPr>
          <p:cNvSpPr/>
          <p:nvPr/>
        </p:nvSpPr>
        <p:spPr>
          <a:xfrm>
            <a:off x="4029808" y="4083747"/>
            <a:ext cx="1965960" cy="1128713"/>
          </a:xfrm>
          <a:prstGeom prst="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Physical activity</a:t>
            </a:r>
          </a:p>
        </p:txBody>
      </p:sp>
      <p:sp>
        <p:nvSpPr>
          <p:cNvPr id="20" name="Rectangle 19">
            <a:extLst>
              <a:ext uri="{FF2B5EF4-FFF2-40B4-BE49-F238E27FC236}">
                <a16:creationId xmlns="" xmlns:a16="http://schemas.microsoft.com/office/drawing/2014/main" id="{B6A45282-7E2B-344D-B50C-C1AEFE16B2BC}"/>
              </a:ext>
            </a:extLst>
          </p:cNvPr>
          <p:cNvSpPr/>
          <p:nvPr/>
        </p:nvSpPr>
        <p:spPr>
          <a:xfrm>
            <a:off x="6196234" y="4083746"/>
            <a:ext cx="1965961" cy="1128713"/>
          </a:xfrm>
          <a:prstGeom prst="rect">
            <a:avLst/>
          </a:prstGeom>
          <a:solidFill>
            <a:schemeClr val="accent4">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Arial" panose="020B0604020202020204" pitchFamily="34" charset="0"/>
              </a:rPr>
              <a:t>Substance use/abuse</a:t>
            </a: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2" name="Slide Number Placeholder 1">
            <a:extLst>
              <a:ext uri="{FF2B5EF4-FFF2-40B4-BE49-F238E27FC236}">
                <a16:creationId xmlns="" xmlns:a16="http://schemas.microsoft.com/office/drawing/2014/main" id="{2FAA056F-9750-4042-8846-55E802F5168B}"/>
              </a:ext>
            </a:extLst>
          </p:cNvPr>
          <p:cNvSpPr>
            <a:spLocks noGrp="1"/>
          </p:cNvSpPr>
          <p:nvPr>
            <p:ph type="sldNum" sz="quarter" idx="4294967295"/>
          </p:nvPr>
        </p:nvSpPr>
        <p:spPr>
          <a:xfrm>
            <a:off x="0" y="6490656"/>
            <a:ext cx="2743200" cy="365125"/>
          </a:xfrm>
          <a:prstGeom prst="rect">
            <a:avLst/>
          </a:prstGeom>
        </p:spPr>
        <p:txBody>
          <a:bodyPr/>
          <a:lstStyle/>
          <a:p>
            <a:fld id="{7ACDC79A-78BC-1F4D-B255-4A6544D423A1}" type="slidenum">
              <a:rPr lang="en-US" smtClean="0"/>
              <a:pPr/>
              <a:t>19</a:t>
            </a:fld>
            <a:endParaRPr lang="en-US" dirty="0"/>
          </a:p>
        </p:txBody>
      </p:sp>
      <p:sp>
        <p:nvSpPr>
          <p:cNvPr id="10" name="Rectangle 9">
            <a:extLst>
              <a:ext uri="{FF2B5EF4-FFF2-40B4-BE49-F238E27FC236}">
                <a16:creationId xmlns="" xmlns:a16="http://schemas.microsoft.com/office/drawing/2014/main" id="{611E8212-B2AA-4245-A9A3-62DA0016036B}"/>
              </a:ext>
            </a:extLst>
          </p:cNvPr>
          <p:cNvSpPr/>
          <p:nvPr/>
        </p:nvSpPr>
        <p:spPr>
          <a:xfrm>
            <a:off x="1863382" y="4083746"/>
            <a:ext cx="1965960" cy="1128713"/>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Pain</a:t>
            </a:r>
          </a:p>
        </p:txBody>
      </p:sp>
      <p:sp>
        <p:nvSpPr>
          <p:cNvPr id="11" name="Rectangle 10">
            <a:extLst>
              <a:ext uri="{FF2B5EF4-FFF2-40B4-BE49-F238E27FC236}">
                <a16:creationId xmlns="" xmlns:a16="http://schemas.microsoft.com/office/drawing/2014/main" id="{3F8D7C75-B186-AF4A-99C6-78EA21BCF2F2}"/>
              </a:ext>
            </a:extLst>
          </p:cNvPr>
          <p:cNvSpPr/>
          <p:nvPr/>
        </p:nvSpPr>
        <p:spPr>
          <a:xfrm>
            <a:off x="778947" y="2212265"/>
            <a:ext cx="1965960" cy="1128713"/>
          </a:xfrm>
          <a:prstGeom prst="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Access to Healthcare and utilization</a:t>
            </a:r>
          </a:p>
        </p:txBody>
      </p:sp>
      <p:sp>
        <p:nvSpPr>
          <p:cNvPr id="12" name="Rectangle 11">
            <a:extLst>
              <a:ext uri="{FF2B5EF4-FFF2-40B4-BE49-F238E27FC236}">
                <a16:creationId xmlns="" xmlns:a16="http://schemas.microsoft.com/office/drawing/2014/main" id="{F4782D3E-9911-B642-85A2-B6633A84F2F0}"/>
              </a:ext>
            </a:extLst>
          </p:cNvPr>
          <p:cNvSpPr/>
          <p:nvPr/>
        </p:nvSpPr>
        <p:spPr>
          <a:xfrm>
            <a:off x="8362660" y="4083745"/>
            <a:ext cx="1965961" cy="1128713"/>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Vision</a:t>
            </a:r>
          </a:p>
        </p:txBody>
      </p:sp>
      <p:sp>
        <p:nvSpPr>
          <p:cNvPr id="13" name="Rectangle 12">
            <a:extLst>
              <a:ext uri="{FF2B5EF4-FFF2-40B4-BE49-F238E27FC236}">
                <a16:creationId xmlns="" xmlns:a16="http://schemas.microsoft.com/office/drawing/2014/main" id="{611E8212-B2AA-4245-A9A3-62DA0016036B}"/>
              </a:ext>
            </a:extLst>
          </p:cNvPr>
          <p:cNvSpPr/>
          <p:nvPr/>
        </p:nvSpPr>
        <p:spPr>
          <a:xfrm>
            <a:off x="4029808" y="5544505"/>
            <a:ext cx="1965960" cy="1128713"/>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solidFill>
                  <a:prstClr val="white"/>
                </a:solidFill>
                <a:latin typeface="Arial" panose="020B0604020202020204" pitchFamily="34" charset="0"/>
              </a:rPr>
              <a:t>Occupational Exposure</a:t>
            </a: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4" name="Rectangle 13">
            <a:extLst>
              <a:ext uri="{FF2B5EF4-FFF2-40B4-BE49-F238E27FC236}">
                <a16:creationId xmlns="" xmlns:a16="http://schemas.microsoft.com/office/drawing/2014/main" id="{611E8212-B2AA-4245-A9A3-62DA0016036B}"/>
              </a:ext>
            </a:extLst>
          </p:cNvPr>
          <p:cNvSpPr/>
          <p:nvPr/>
        </p:nvSpPr>
        <p:spPr>
          <a:xfrm>
            <a:off x="6160169" y="5492048"/>
            <a:ext cx="1965960" cy="1128713"/>
          </a:xfrm>
          <a:prstGeom prst="rect">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mn-cs"/>
              </a:rPr>
              <a:t>Purpose</a:t>
            </a:r>
            <a:r>
              <a:rPr kumimoji="0" lang="en-US" sz="1800" b="0" i="0" u="none" strike="noStrike" kern="1200" cap="none" spc="0" normalizeH="0" noProof="0" dirty="0" smtClean="0">
                <a:ln>
                  <a:noFill/>
                </a:ln>
                <a:solidFill>
                  <a:prstClr val="white"/>
                </a:solidFill>
                <a:effectLst/>
                <a:uLnTx/>
                <a:uFillTx/>
                <a:latin typeface="Arial" panose="020B0604020202020204" pitchFamily="34" charset="0"/>
                <a:ea typeface="+mn-ea"/>
                <a:cs typeface="+mn-cs"/>
              </a:rPr>
              <a:t> and well being</a:t>
            </a: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059702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Acknowledgements</a:t>
            </a:r>
            <a:endParaRPr lang="en-US" dirty="0"/>
          </a:p>
        </p:txBody>
      </p:sp>
      <p:pic>
        <p:nvPicPr>
          <p:cNvPr id="4" name="Content Placeholder 3">
            <a:extLst>
              <a:ext uri="{FF2B5EF4-FFF2-40B4-BE49-F238E27FC236}">
                <a16:creationId xmlns:a16="http://schemas.microsoft.com/office/drawing/2014/main" xmlns="" id="{A5E9F323-75FA-4236-AC03-00DA831EF137}"/>
              </a:ext>
            </a:extLst>
          </p:cNvPr>
          <p:cNvPicPr>
            <a:picLocks noGrp="1" noChangeAspect="1"/>
          </p:cNvPicPr>
          <p:nvPr>
            <p:ph idx="1"/>
          </p:nvPr>
        </p:nvPicPr>
        <p:blipFill>
          <a:blip r:embed="rId3"/>
          <a:stretch>
            <a:fillRect/>
          </a:stretch>
        </p:blipFill>
        <p:spPr>
          <a:xfrm>
            <a:off x="577517" y="1840995"/>
            <a:ext cx="1816100" cy="2667000"/>
          </a:xfrm>
          <a:prstGeom prst="rect">
            <a:avLst/>
          </a:prstGeom>
        </p:spPr>
      </p:pic>
      <p:sp>
        <p:nvSpPr>
          <p:cNvPr id="5" name="TextBox 4"/>
          <p:cNvSpPr txBox="1"/>
          <p:nvPr/>
        </p:nvSpPr>
        <p:spPr>
          <a:xfrm>
            <a:off x="809292" y="4738839"/>
            <a:ext cx="1352550" cy="369332"/>
          </a:xfrm>
          <a:prstGeom prst="rect">
            <a:avLst/>
          </a:prstGeom>
          <a:noFill/>
          <a:ln>
            <a:solidFill>
              <a:schemeClr val="accent1">
                <a:lumMod val="75000"/>
              </a:schemeClr>
            </a:solidFill>
          </a:ln>
        </p:spPr>
        <p:txBody>
          <a:bodyPr wrap="none" rtlCol="0">
            <a:spAutoFit/>
          </a:bodyPr>
          <a:lstStyle/>
          <a:p>
            <a:r>
              <a:rPr lang="en-US" dirty="0" smtClean="0"/>
              <a:t>Lars </a:t>
            </a:r>
            <a:r>
              <a:rPr lang="en-US" dirty="0" err="1" smtClean="0"/>
              <a:t>Fritsche</a:t>
            </a:r>
            <a:endParaRPr lang="en-US" dirty="0"/>
          </a:p>
        </p:txBody>
      </p:sp>
      <p:pic>
        <p:nvPicPr>
          <p:cNvPr id="1026" name="Picture 2" descr="ax Salvat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3617" y="1840995"/>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779486" y="4738839"/>
            <a:ext cx="1895262" cy="369332"/>
          </a:xfrm>
          <a:prstGeom prst="rect">
            <a:avLst/>
          </a:prstGeom>
          <a:noFill/>
          <a:ln>
            <a:solidFill>
              <a:schemeClr val="accent1">
                <a:lumMod val="50000"/>
              </a:schemeClr>
            </a:solidFill>
          </a:ln>
        </p:spPr>
        <p:txBody>
          <a:bodyPr wrap="none" rtlCol="0">
            <a:spAutoFit/>
          </a:bodyPr>
          <a:lstStyle/>
          <a:p>
            <a:r>
              <a:rPr lang="en-US" dirty="0" smtClean="0"/>
              <a:t>Maxwell Salvatore</a:t>
            </a:r>
            <a:endParaRPr lang="en-US" dirty="0"/>
          </a:p>
        </p:txBody>
      </p:sp>
      <p:pic>
        <p:nvPicPr>
          <p:cNvPr id="1028" name="Picture 4" descr="auren J Beesley, Ph.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1717" y="1840995"/>
            <a:ext cx="2315774" cy="2667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209220" y="4738839"/>
            <a:ext cx="1598899" cy="369332"/>
          </a:xfrm>
          <a:prstGeom prst="rect">
            <a:avLst/>
          </a:prstGeom>
          <a:noFill/>
          <a:ln>
            <a:solidFill>
              <a:schemeClr val="accent1">
                <a:lumMod val="50000"/>
              </a:schemeClr>
            </a:solidFill>
          </a:ln>
        </p:spPr>
        <p:txBody>
          <a:bodyPr wrap="none" rtlCol="0">
            <a:spAutoFit/>
          </a:bodyPr>
          <a:lstStyle/>
          <a:p>
            <a:r>
              <a:rPr lang="en-US" dirty="0" smtClean="0"/>
              <a:t>Lauren </a:t>
            </a:r>
            <a:r>
              <a:rPr lang="en-US" dirty="0" err="1" smtClean="0"/>
              <a:t>Beesley</a:t>
            </a:r>
            <a:endParaRPr lang="en-US" dirty="0"/>
          </a:p>
        </p:txBody>
      </p:sp>
      <p:pic>
        <p:nvPicPr>
          <p:cNvPr id="1030" name="Picture 6" descr="atthew  Zawistowsk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717" y="1840995"/>
            <a:ext cx="1778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728267" y="4738839"/>
            <a:ext cx="1821011" cy="369332"/>
          </a:xfrm>
          <a:prstGeom prst="rect">
            <a:avLst/>
          </a:prstGeom>
          <a:noFill/>
          <a:ln>
            <a:solidFill>
              <a:schemeClr val="accent1">
                <a:lumMod val="50000"/>
              </a:schemeClr>
            </a:solidFill>
          </a:ln>
        </p:spPr>
        <p:txBody>
          <a:bodyPr wrap="none" rtlCol="0">
            <a:spAutoFit/>
          </a:bodyPr>
          <a:lstStyle/>
          <a:p>
            <a:r>
              <a:rPr lang="en-US" dirty="0" smtClean="0"/>
              <a:t>Matt </a:t>
            </a:r>
            <a:r>
              <a:rPr lang="en-US" dirty="0" err="1" smtClean="0"/>
              <a:t>Zawistowski</a:t>
            </a:r>
            <a:endParaRPr lang="en-US" dirty="0"/>
          </a:p>
        </p:txBody>
      </p:sp>
    </p:spTree>
    <p:extLst>
      <p:ext uri="{BB962C8B-B14F-4D97-AF65-F5344CB8AC3E}">
        <p14:creationId xmlns:p14="http://schemas.microsoft.com/office/powerpoint/2010/main" val="6939317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  rich dataset with large n and large p</a:t>
            </a:r>
          </a:p>
          <a:p>
            <a:endParaRPr lang="en-US" dirty="0"/>
          </a:p>
          <a:p>
            <a:r>
              <a:rPr lang="en-US" dirty="0" smtClean="0"/>
              <a:t>Different lenses to explore agnostically or in hypothesis driven ways</a:t>
            </a:r>
          </a:p>
          <a:p>
            <a:endParaRPr lang="en-US" dirty="0"/>
          </a:p>
          <a:p>
            <a:r>
              <a:rPr lang="en-US" dirty="0" smtClean="0"/>
              <a:t>Contribute to </a:t>
            </a:r>
            <a:r>
              <a:rPr lang="en-US" dirty="0" err="1" smtClean="0"/>
              <a:t>biobank</a:t>
            </a:r>
            <a:r>
              <a:rPr lang="en-US" dirty="0" smtClean="0"/>
              <a:t> meta-analysis</a:t>
            </a:r>
          </a:p>
          <a:p>
            <a:endParaRPr lang="en-US" dirty="0"/>
          </a:p>
          <a:p>
            <a:r>
              <a:rPr lang="en-US" dirty="0" smtClean="0"/>
              <a:t>A shared resource for the institution</a:t>
            </a:r>
            <a:endParaRPr lang="en-US" dirty="0"/>
          </a:p>
        </p:txBody>
      </p:sp>
      <p:sp>
        <p:nvSpPr>
          <p:cNvPr id="3" name="Title 2"/>
          <p:cNvSpPr>
            <a:spLocks noGrp="1"/>
          </p:cNvSpPr>
          <p:nvPr>
            <p:ph type="title"/>
          </p:nvPr>
        </p:nvSpPr>
        <p:spPr/>
        <p:txBody>
          <a:bodyPr/>
          <a:lstStyle/>
          <a:p>
            <a:r>
              <a:rPr lang="en-US" dirty="0" smtClean="0"/>
              <a:t>Vision 2020</a:t>
            </a:r>
            <a:endParaRPr lang="en-US" dirty="0"/>
          </a:p>
        </p:txBody>
      </p:sp>
    </p:spTree>
    <p:extLst>
      <p:ext uri="{BB962C8B-B14F-4D97-AF65-F5344CB8AC3E}">
        <p14:creationId xmlns:p14="http://schemas.microsoft.com/office/powerpoint/2010/main" val="13910304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57023" y="2452547"/>
            <a:ext cx="8035744" cy="3447447"/>
          </a:xfrm>
        </p:spPr>
        <p:txBody>
          <a:bodyPr numCol="2" spcCol="822960">
            <a:normAutofit fontScale="92500" lnSpcReduction="10000"/>
          </a:bodyPr>
          <a:lstStyle/>
          <a:p>
            <a:pPr marL="0" indent="0">
              <a:buNone/>
            </a:pPr>
            <a:r>
              <a:rPr lang="en-US" sz="1350" dirty="0"/>
              <a:t>Lars </a:t>
            </a:r>
            <a:r>
              <a:rPr lang="en-US" sz="1350" dirty="0" err="1"/>
              <a:t>Fritsche</a:t>
            </a:r>
            <a:endParaRPr lang="en-US" sz="1350" dirty="0"/>
          </a:p>
          <a:p>
            <a:pPr marL="0" indent="0">
              <a:buNone/>
            </a:pPr>
            <a:r>
              <a:rPr lang="en-US" sz="1350" dirty="0"/>
              <a:t>Gonçalo </a:t>
            </a:r>
            <a:r>
              <a:rPr lang="en-US" sz="1350" dirty="0" err="1"/>
              <a:t>Abecasis</a:t>
            </a:r>
            <a:r>
              <a:rPr lang="en-US" sz="1350" dirty="0"/>
              <a:t> </a:t>
            </a:r>
          </a:p>
          <a:p>
            <a:pPr marL="0" indent="0">
              <a:buNone/>
            </a:pPr>
            <a:r>
              <a:rPr lang="en-US" sz="1350" dirty="0"/>
              <a:t>Ellen Schmidt</a:t>
            </a:r>
          </a:p>
          <a:p>
            <a:pPr marL="0" indent="0">
              <a:buNone/>
            </a:pPr>
            <a:r>
              <a:rPr lang="en-US" sz="1350" dirty="0" err="1"/>
              <a:t>Zhenke</a:t>
            </a:r>
            <a:r>
              <a:rPr lang="en-US" sz="1350" dirty="0"/>
              <a:t> Wu</a:t>
            </a:r>
          </a:p>
          <a:p>
            <a:pPr marL="0" indent="0">
              <a:buNone/>
            </a:pPr>
            <a:r>
              <a:rPr lang="en-US" sz="1350" dirty="0"/>
              <a:t>Matthew </a:t>
            </a:r>
            <a:r>
              <a:rPr lang="en-US" sz="1350" dirty="0" err="1"/>
              <a:t>Zawistowski</a:t>
            </a:r>
            <a:endParaRPr lang="en-US" sz="1350" dirty="0"/>
          </a:p>
          <a:p>
            <a:pPr marL="0" indent="0">
              <a:buNone/>
            </a:pPr>
            <a:endParaRPr lang="en-US" sz="1350" dirty="0"/>
          </a:p>
          <a:p>
            <a:pPr marL="0" indent="0">
              <a:buNone/>
            </a:pPr>
            <a:endParaRPr lang="en-US" sz="1350" dirty="0"/>
          </a:p>
          <a:p>
            <a:pPr marL="0" indent="0">
              <a:buNone/>
            </a:pPr>
            <a:endParaRPr lang="en-US" sz="1350" dirty="0"/>
          </a:p>
          <a:p>
            <a:pPr marL="0" indent="0">
              <a:buNone/>
            </a:pPr>
            <a:endParaRPr lang="en-US" sz="1350" dirty="0"/>
          </a:p>
          <a:p>
            <a:pPr marL="0" indent="0">
              <a:buNone/>
            </a:pPr>
            <a:endParaRPr lang="en-US" sz="1350" dirty="0"/>
          </a:p>
          <a:p>
            <a:pPr marL="0" indent="0">
              <a:buNone/>
            </a:pPr>
            <a:endParaRPr lang="en-US" sz="1350" dirty="0"/>
          </a:p>
          <a:p>
            <a:pPr marL="0" indent="0">
              <a:buNone/>
            </a:pPr>
            <a:endParaRPr lang="en-US" sz="1350" dirty="0"/>
          </a:p>
          <a:p>
            <a:pPr marL="0" indent="0">
              <a:buNone/>
            </a:pPr>
            <a:r>
              <a:rPr lang="en-US" sz="1350" dirty="0"/>
              <a:t>Chad </a:t>
            </a:r>
            <a:r>
              <a:rPr lang="en-US" sz="1350" dirty="0" err="1"/>
              <a:t>Brummett</a:t>
            </a:r>
            <a:endParaRPr lang="en-US" sz="1350" dirty="0"/>
          </a:p>
          <a:p>
            <a:pPr marL="0" indent="0">
              <a:buNone/>
            </a:pPr>
            <a:r>
              <a:rPr lang="en-US" sz="1350" dirty="0"/>
              <a:t>Victoria Blanc</a:t>
            </a:r>
          </a:p>
          <a:p>
            <a:pPr marL="0" indent="0">
              <a:buNone/>
            </a:pPr>
            <a:r>
              <a:rPr lang="en-US" sz="1350" dirty="0" err="1"/>
              <a:t>Sachin</a:t>
            </a:r>
            <a:r>
              <a:rPr lang="en-US" sz="1350" dirty="0"/>
              <a:t> </a:t>
            </a:r>
            <a:r>
              <a:rPr lang="en-US" sz="1350" dirty="0" err="1"/>
              <a:t>Kheterpal</a:t>
            </a:r>
            <a:endParaRPr lang="en-US" sz="1350" dirty="0"/>
          </a:p>
          <a:p>
            <a:pPr marL="0" indent="0">
              <a:buNone/>
            </a:pPr>
            <a:r>
              <a:rPr lang="en-GB" sz="1400" dirty="0"/>
              <a:t>Stephanie Moser</a:t>
            </a: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400" dirty="0"/>
              <a:t>Stephen Gruber</a:t>
            </a:r>
          </a:p>
          <a:p>
            <a:pPr marL="0" indent="0">
              <a:buNone/>
            </a:pPr>
            <a:endParaRPr lang="en-US" sz="1350" dirty="0"/>
          </a:p>
          <a:p>
            <a:pPr marL="0" indent="0">
              <a:buNone/>
            </a:pPr>
            <a:endParaRPr lang="en-US" sz="135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5172" y="2441624"/>
            <a:ext cx="619789" cy="92921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9440" y="2441624"/>
            <a:ext cx="620926" cy="93092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9765" y="2446125"/>
            <a:ext cx="623068" cy="93413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1902" y="2452547"/>
            <a:ext cx="626069" cy="938635"/>
          </a:xfrm>
          <a:prstGeom prst="rect">
            <a:avLst/>
          </a:prstGeom>
        </p:spPr>
      </p:pic>
      <p:pic>
        <p:nvPicPr>
          <p:cNvPr id="13" name="Picture 12"/>
          <p:cNvPicPr>
            <a:picLocks noChangeAspect="1"/>
          </p:cNvPicPr>
          <p:nvPr/>
        </p:nvPicPr>
        <p:blipFill rotWithShape="1">
          <a:blip r:embed="rId7">
            <a:extLst>
              <a:ext uri="{28A0092B-C50C-407E-A947-70E740481C1C}">
                <a14:useLocalDpi xmlns:a14="http://schemas.microsoft.com/office/drawing/2010/main" val="0"/>
              </a:ext>
            </a:extLst>
          </a:blip>
          <a:srcRect l="6532" r="6532"/>
          <a:stretch/>
        </p:blipFill>
        <p:spPr>
          <a:xfrm>
            <a:off x="5294578" y="2437135"/>
            <a:ext cx="626069" cy="943125"/>
          </a:xfrm>
          <a:prstGeom prst="rect">
            <a:avLst/>
          </a:prstGeom>
        </p:spPr>
      </p:pic>
      <p:pic>
        <p:nvPicPr>
          <p:cNvPr id="4" name="Picture 3"/>
          <p:cNvPicPr>
            <a:picLocks noChangeAspect="1"/>
          </p:cNvPicPr>
          <p:nvPr/>
        </p:nvPicPr>
        <p:blipFill rotWithShape="1">
          <a:blip r:embed="rId8">
            <a:extLst>
              <a:ext uri="{28A0092B-C50C-407E-A947-70E740481C1C}">
                <a14:useLocalDpi xmlns:a14="http://schemas.microsoft.com/office/drawing/2010/main" val="0"/>
              </a:ext>
            </a:extLst>
          </a:blip>
          <a:srcRect l="10653" t="10017" r="-1"/>
          <a:stretch/>
        </p:blipFill>
        <p:spPr>
          <a:xfrm>
            <a:off x="3864014" y="3466889"/>
            <a:ext cx="636083" cy="943125"/>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57024" y="1795499"/>
            <a:ext cx="2616275" cy="460464"/>
          </a:xfrm>
          <a:prstGeom prst="rect">
            <a:avLst/>
          </a:prstGeom>
        </p:spPr>
      </p:pic>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37235" y="1796956"/>
            <a:ext cx="3007031" cy="460464"/>
          </a:xfrm>
          <a:prstGeom prst="rect">
            <a:avLst/>
          </a:prstGeom>
        </p:spPr>
      </p:pic>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37233" y="3938449"/>
            <a:ext cx="3048000" cy="707136"/>
          </a:xfrm>
          <a:prstGeom prst="rect">
            <a:avLst/>
          </a:prstGeom>
        </p:spPr>
      </p:pic>
      <p:pic>
        <p:nvPicPr>
          <p:cNvPr id="18" name="Picture 17"/>
          <p:cNvPicPr>
            <a:picLocks noChangeAspect="1"/>
          </p:cNvPicPr>
          <p:nvPr/>
        </p:nvPicPr>
        <p:blipFill rotWithShape="1">
          <a:blip r:embed="rId12">
            <a:extLst>
              <a:ext uri="{28A0092B-C50C-407E-A947-70E740481C1C}">
                <a14:useLocalDpi xmlns:a14="http://schemas.microsoft.com/office/drawing/2010/main" val="0"/>
              </a:ext>
            </a:extLst>
          </a:blip>
          <a:srcRect l="10619" r="10619"/>
          <a:stretch/>
        </p:blipFill>
        <p:spPr>
          <a:xfrm>
            <a:off x="7857571" y="4778926"/>
            <a:ext cx="619789" cy="849704"/>
          </a:xfrm>
          <a:prstGeom prst="rect">
            <a:avLst/>
          </a:prstGeom>
        </p:spPr>
      </p:pic>
      <p:pic>
        <p:nvPicPr>
          <p:cNvPr id="19" name="Picture 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26975" y="2441622"/>
            <a:ext cx="585709" cy="938636"/>
          </a:xfrm>
          <a:prstGeom prst="rect">
            <a:avLst/>
          </a:prstGeom>
        </p:spPr>
      </p:pic>
      <p:pic>
        <p:nvPicPr>
          <p:cNvPr id="21" name="Picture 2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81900" y="3466889"/>
            <a:ext cx="628750" cy="943125"/>
          </a:xfrm>
          <a:prstGeom prst="rect">
            <a:avLst/>
          </a:prstGeom>
        </p:spPr>
      </p:pic>
      <p:pic>
        <p:nvPicPr>
          <p:cNvPr id="22" name="Picture 21"/>
          <p:cNvPicPr>
            <a:picLocks noChangeAspect="1"/>
          </p:cNvPicPr>
          <p:nvPr/>
        </p:nvPicPr>
        <p:blipFill>
          <a:blip r:embed="rId15"/>
          <a:stretch>
            <a:fillRect/>
          </a:stretch>
        </p:blipFill>
        <p:spPr>
          <a:xfrm>
            <a:off x="3864014" y="2446124"/>
            <a:ext cx="650659" cy="973188"/>
          </a:xfrm>
          <a:prstGeom prst="rect">
            <a:avLst/>
          </a:prstGeom>
        </p:spPr>
      </p:pic>
      <p:sp>
        <p:nvSpPr>
          <p:cNvPr id="7" name="TextBox 6"/>
          <p:cNvSpPr txBox="1"/>
          <p:nvPr/>
        </p:nvSpPr>
        <p:spPr>
          <a:xfrm>
            <a:off x="2017097" y="5424356"/>
            <a:ext cx="3480440" cy="646331"/>
          </a:xfrm>
          <a:prstGeom prst="rect">
            <a:avLst/>
          </a:prstGeom>
          <a:solidFill>
            <a:srgbClr val="FFC000"/>
          </a:solidFill>
          <a:ln>
            <a:solidFill>
              <a:schemeClr val="tx1"/>
            </a:solidFill>
          </a:ln>
        </p:spPr>
        <p:txBody>
          <a:bodyPr wrap="none" rtlCol="0">
            <a:spAutoFit/>
          </a:bodyPr>
          <a:lstStyle/>
          <a:p>
            <a:r>
              <a:rPr lang="en-US" dirty="0" err="1" smtClean="0"/>
              <a:t>Fritsche</a:t>
            </a:r>
            <a:r>
              <a:rPr lang="en-US" dirty="0" smtClean="0"/>
              <a:t> et al, AJHG, 2018</a:t>
            </a:r>
          </a:p>
          <a:p>
            <a:r>
              <a:rPr lang="en-US" dirty="0" err="1" smtClean="0"/>
              <a:t>Fritsche</a:t>
            </a:r>
            <a:r>
              <a:rPr lang="en-US" dirty="0" smtClean="0"/>
              <a:t> and </a:t>
            </a:r>
            <a:r>
              <a:rPr lang="en-US" dirty="0" err="1" smtClean="0"/>
              <a:t>Beesley</a:t>
            </a:r>
            <a:r>
              <a:rPr lang="en-US" dirty="0" smtClean="0"/>
              <a:t> et al, 2019</a:t>
            </a:r>
            <a:endParaRPr lang="en-US" dirty="0"/>
          </a:p>
        </p:txBody>
      </p:sp>
      <p:sp>
        <p:nvSpPr>
          <p:cNvPr id="14" name="Title 13"/>
          <p:cNvSpPr>
            <a:spLocks noGrp="1"/>
          </p:cNvSpPr>
          <p:nvPr>
            <p:ph type="title"/>
          </p:nvPr>
        </p:nvSpPr>
        <p:spPr/>
        <p:txBody>
          <a:bodyPr/>
          <a:lstStyle/>
          <a:p>
            <a:r>
              <a:rPr lang="en-US" dirty="0" smtClean="0"/>
              <a:t>Part 2: Research Story</a:t>
            </a:r>
            <a:endParaRPr lang="en-US" dirty="0"/>
          </a:p>
        </p:txBody>
      </p:sp>
    </p:spTree>
    <p:extLst>
      <p:ext uri="{BB962C8B-B14F-4D97-AF65-F5344CB8AC3E}">
        <p14:creationId xmlns:p14="http://schemas.microsoft.com/office/powerpoint/2010/main" val="21363004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Biased Convenience Sampling in MGI</a:t>
            </a:r>
          </a:p>
        </p:txBody>
      </p:sp>
      <p:sp>
        <p:nvSpPr>
          <p:cNvPr id="7" name="Content Placeholder 6"/>
          <p:cNvSpPr>
            <a:spLocks noGrp="1"/>
          </p:cNvSpPr>
          <p:nvPr>
            <p:ph idx="4294967295"/>
          </p:nvPr>
        </p:nvSpPr>
        <p:spPr>
          <a:xfrm>
            <a:off x="1752600" y="1172227"/>
            <a:ext cx="8686800" cy="4297363"/>
          </a:xfrm>
          <a:prstGeom prst="rect">
            <a:avLst/>
          </a:prstGeom>
        </p:spPr>
        <p:txBody>
          <a:bodyPr/>
          <a:lstStyle/>
          <a:p>
            <a:r>
              <a:rPr lang="en-US" dirty="0"/>
              <a:t>Recruited through anesthesiology </a:t>
            </a:r>
          </a:p>
          <a:p>
            <a:r>
              <a:rPr lang="en-US" dirty="0"/>
              <a:t>Prior to diagnostic or interventional procedure</a:t>
            </a:r>
          </a:p>
          <a:p>
            <a:r>
              <a:rPr lang="en-US" dirty="0"/>
              <a:t>Rapid accrual, </a:t>
            </a:r>
            <a:r>
              <a:rPr lang="en-US" b="1" dirty="0">
                <a:solidFill>
                  <a:srgbClr val="C00000"/>
                </a:solidFill>
              </a:rPr>
              <a:t>enriched for cancer (47%)</a:t>
            </a:r>
          </a:p>
        </p:txBody>
      </p:sp>
      <p:graphicFrame>
        <p:nvGraphicFramePr>
          <p:cNvPr id="4" name="Table 3"/>
          <p:cNvGraphicFramePr>
            <a:graphicFrameLocks noGrp="1"/>
          </p:cNvGraphicFramePr>
          <p:nvPr>
            <p:extLst/>
          </p:nvPr>
        </p:nvGraphicFramePr>
        <p:xfrm>
          <a:off x="2819400" y="2971801"/>
          <a:ext cx="5971010" cy="3108193"/>
        </p:xfrm>
        <a:graphic>
          <a:graphicData uri="http://schemas.openxmlformats.org/drawingml/2006/table">
            <a:tbl>
              <a:tblPr firstRow="1" bandRow="1">
                <a:tableStyleId>{5C22544A-7EE6-4342-B048-85BDC9FD1C3A}</a:tableStyleId>
              </a:tblPr>
              <a:tblGrid>
                <a:gridCol w="4055320"/>
                <a:gridCol w="1915690"/>
              </a:tblGrid>
              <a:tr h="424543">
                <a:tc>
                  <a:txBody>
                    <a:bodyPr/>
                    <a:lstStyle/>
                    <a:p>
                      <a:pPr algn="l" fontAlgn="t">
                        <a:spcBef>
                          <a:spcPts val="0"/>
                        </a:spcBef>
                        <a:spcAft>
                          <a:spcPts val="0"/>
                        </a:spcAft>
                      </a:pPr>
                      <a:endParaRPr lang="en-US" sz="1800" b="0" i="0" u="none" strike="noStrike" dirty="0">
                        <a:effectLst/>
                        <a:latin typeface="+mn-lt"/>
                      </a:endParaRPr>
                    </a:p>
                  </a:txBody>
                  <a:tcPr marL="147998" marR="147998" marT="20555" marB="0"/>
                </a:tc>
                <a:tc>
                  <a:txBody>
                    <a:bodyPr/>
                    <a:lstStyle/>
                    <a:p>
                      <a:pPr marL="0" marR="0" algn="ctr" fontAlgn="t">
                        <a:spcBef>
                          <a:spcPts val="0"/>
                        </a:spcBef>
                        <a:spcAft>
                          <a:spcPts val="0"/>
                        </a:spcAft>
                      </a:pPr>
                      <a:r>
                        <a:rPr lang="en-US" sz="1800" u="none" strike="noStrike" dirty="0" smtClean="0">
                          <a:effectLst/>
                        </a:rPr>
                        <a:t>Total 2012-18</a:t>
                      </a:r>
                      <a:endParaRPr lang="en-US" sz="1800" b="0" i="0" u="none" strike="noStrike" dirty="0">
                        <a:effectLst/>
                        <a:latin typeface="+mn-lt"/>
                      </a:endParaRPr>
                    </a:p>
                  </a:txBody>
                  <a:tcPr marL="147998" marR="147998" marT="20555" marB="0"/>
                </a:tc>
              </a:tr>
              <a:tr h="424543">
                <a:tc>
                  <a:txBody>
                    <a:bodyPr/>
                    <a:lstStyle/>
                    <a:p>
                      <a:pPr marL="0" marR="0" algn="l" fontAlgn="t">
                        <a:spcBef>
                          <a:spcPts val="0"/>
                        </a:spcBef>
                        <a:spcAft>
                          <a:spcPts val="0"/>
                        </a:spcAft>
                      </a:pPr>
                      <a:r>
                        <a:rPr lang="en-US" sz="2800" b="1" u="none" strike="noStrike" dirty="0">
                          <a:effectLst/>
                        </a:rPr>
                        <a:t>Approached</a:t>
                      </a:r>
                      <a:endParaRPr lang="en-US" sz="2800" b="1" i="0" u="none" strike="noStrike" dirty="0">
                        <a:effectLst/>
                        <a:latin typeface="+mn-lt"/>
                      </a:endParaRPr>
                    </a:p>
                  </a:txBody>
                  <a:tcPr marL="147998" marR="147998" marT="20555" marB="0"/>
                </a:tc>
                <a:tc>
                  <a:txBody>
                    <a:bodyPr/>
                    <a:lstStyle/>
                    <a:p>
                      <a:pPr marL="0" marR="0" algn="ctr" fontAlgn="t">
                        <a:spcBef>
                          <a:spcPts val="0"/>
                        </a:spcBef>
                        <a:spcAft>
                          <a:spcPts val="0"/>
                        </a:spcAft>
                      </a:pPr>
                      <a:r>
                        <a:rPr lang="en-US" sz="2800" b="1" u="none" strike="noStrike">
                          <a:effectLst/>
                        </a:rPr>
                        <a:t>76,313</a:t>
                      </a:r>
                      <a:endParaRPr lang="en-US" sz="2800" b="1" i="0" u="none" strike="noStrike">
                        <a:effectLst/>
                        <a:latin typeface="+mn-lt"/>
                      </a:endParaRPr>
                    </a:p>
                  </a:txBody>
                  <a:tcPr marL="147998" marR="147998" marT="20555" marB="0"/>
                </a:tc>
              </a:tr>
              <a:tr h="424543">
                <a:tc>
                  <a:txBody>
                    <a:bodyPr/>
                    <a:lstStyle/>
                    <a:p>
                      <a:pPr marL="0" marR="0" algn="l" fontAlgn="t">
                        <a:spcBef>
                          <a:spcPts val="0"/>
                        </a:spcBef>
                        <a:spcAft>
                          <a:spcPts val="0"/>
                        </a:spcAft>
                      </a:pPr>
                      <a:r>
                        <a:rPr lang="en-US" sz="2800" b="1" u="none" strike="noStrike" dirty="0">
                          <a:effectLst/>
                        </a:rPr>
                        <a:t>Consented</a:t>
                      </a:r>
                      <a:endParaRPr lang="en-US" sz="2800" b="1" i="0" u="none" strike="noStrike" dirty="0">
                        <a:effectLst/>
                        <a:latin typeface="+mn-lt"/>
                      </a:endParaRPr>
                    </a:p>
                  </a:txBody>
                  <a:tcPr marL="147998" marR="147998" marT="20555" marB="0"/>
                </a:tc>
                <a:tc>
                  <a:txBody>
                    <a:bodyPr/>
                    <a:lstStyle/>
                    <a:p>
                      <a:pPr marL="0" marR="0" algn="ctr" fontAlgn="t">
                        <a:spcBef>
                          <a:spcPts val="0"/>
                        </a:spcBef>
                        <a:spcAft>
                          <a:spcPts val="0"/>
                        </a:spcAft>
                      </a:pPr>
                      <a:r>
                        <a:rPr lang="en-US" sz="2800" b="1" u="none" strike="noStrike">
                          <a:effectLst/>
                        </a:rPr>
                        <a:t>56,753</a:t>
                      </a:r>
                      <a:endParaRPr lang="en-US" sz="2800" b="1" i="0" u="none" strike="noStrike">
                        <a:effectLst/>
                        <a:latin typeface="+mn-lt"/>
                      </a:endParaRPr>
                    </a:p>
                  </a:txBody>
                  <a:tcPr marL="147998" marR="147998" marT="20555" marB="0"/>
                </a:tc>
              </a:tr>
              <a:tr h="424543">
                <a:tc>
                  <a:txBody>
                    <a:bodyPr/>
                    <a:lstStyle/>
                    <a:p>
                      <a:pPr marL="0" marR="0" algn="l" fontAlgn="t">
                        <a:spcBef>
                          <a:spcPts val="0"/>
                        </a:spcBef>
                        <a:spcAft>
                          <a:spcPts val="0"/>
                        </a:spcAft>
                      </a:pPr>
                      <a:r>
                        <a:rPr lang="en-US" sz="2800" b="1" u="none" strike="noStrike" dirty="0">
                          <a:effectLst/>
                        </a:rPr>
                        <a:t>Declined</a:t>
                      </a:r>
                      <a:endParaRPr lang="en-US" sz="2800" b="1" i="0" u="none" strike="noStrike" dirty="0">
                        <a:effectLst/>
                        <a:latin typeface="+mn-lt"/>
                      </a:endParaRPr>
                    </a:p>
                  </a:txBody>
                  <a:tcPr marL="147998" marR="147998" marT="20555" marB="0"/>
                </a:tc>
                <a:tc>
                  <a:txBody>
                    <a:bodyPr/>
                    <a:lstStyle/>
                    <a:p>
                      <a:pPr marL="0" marR="0" algn="ctr" fontAlgn="t">
                        <a:spcBef>
                          <a:spcPts val="0"/>
                        </a:spcBef>
                        <a:spcAft>
                          <a:spcPts val="0"/>
                        </a:spcAft>
                      </a:pPr>
                      <a:r>
                        <a:rPr lang="en-US" sz="2800" b="1" u="none" strike="noStrike">
                          <a:effectLst/>
                        </a:rPr>
                        <a:t>19,560</a:t>
                      </a:r>
                      <a:endParaRPr lang="en-US" sz="2800" b="1" i="0" u="none" strike="noStrike">
                        <a:effectLst/>
                        <a:latin typeface="+mn-lt"/>
                      </a:endParaRPr>
                    </a:p>
                  </a:txBody>
                  <a:tcPr marL="147998" marR="147998" marT="20555" marB="0"/>
                </a:tc>
              </a:tr>
              <a:tr h="424543">
                <a:tc>
                  <a:txBody>
                    <a:bodyPr/>
                    <a:lstStyle/>
                    <a:p>
                      <a:pPr marL="0" marR="0" algn="l" fontAlgn="t">
                        <a:spcBef>
                          <a:spcPts val="0"/>
                        </a:spcBef>
                        <a:spcAft>
                          <a:spcPts val="0"/>
                        </a:spcAft>
                      </a:pPr>
                      <a:r>
                        <a:rPr lang="en-US" sz="2800" b="1" u="none" strike="noStrike" dirty="0" err="1">
                          <a:effectLst/>
                        </a:rPr>
                        <a:t>Biosample</a:t>
                      </a:r>
                      <a:r>
                        <a:rPr lang="en-US" sz="2800" b="1" u="none" strike="noStrike" dirty="0">
                          <a:effectLst/>
                        </a:rPr>
                        <a:t> acquired</a:t>
                      </a:r>
                      <a:endParaRPr lang="en-US" sz="2800" b="1" i="0" u="none" strike="noStrike" dirty="0">
                        <a:effectLst/>
                        <a:latin typeface="+mn-lt"/>
                      </a:endParaRPr>
                    </a:p>
                  </a:txBody>
                  <a:tcPr marL="147998" marR="147998" marT="20555" marB="0"/>
                </a:tc>
                <a:tc>
                  <a:txBody>
                    <a:bodyPr/>
                    <a:lstStyle/>
                    <a:p>
                      <a:pPr marL="0" marR="0" algn="ctr" fontAlgn="t">
                        <a:spcBef>
                          <a:spcPts val="0"/>
                        </a:spcBef>
                        <a:spcAft>
                          <a:spcPts val="0"/>
                        </a:spcAft>
                      </a:pPr>
                      <a:r>
                        <a:rPr lang="en-US" sz="2800" b="1" u="none" strike="noStrike" dirty="0">
                          <a:effectLst/>
                        </a:rPr>
                        <a:t>52,324</a:t>
                      </a:r>
                      <a:endParaRPr lang="en-US" sz="2800" b="1" i="0" u="none" strike="noStrike" dirty="0">
                        <a:effectLst/>
                        <a:latin typeface="+mn-lt"/>
                      </a:endParaRPr>
                    </a:p>
                  </a:txBody>
                  <a:tcPr marL="147998" marR="147998" marT="20555" marB="0"/>
                </a:tc>
              </a:tr>
              <a:tr h="424543">
                <a:tc>
                  <a:txBody>
                    <a:bodyPr/>
                    <a:lstStyle/>
                    <a:p>
                      <a:pPr marL="0" marR="0" algn="l" fontAlgn="t">
                        <a:spcBef>
                          <a:spcPts val="0"/>
                        </a:spcBef>
                        <a:spcAft>
                          <a:spcPts val="0"/>
                        </a:spcAft>
                      </a:pPr>
                      <a:r>
                        <a:rPr lang="en-US" sz="2800" b="1" u="none" strike="noStrike" dirty="0">
                          <a:effectLst/>
                        </a:rPr>
                        <a:t>Genotyped</a:t>
                      </a:r>
                      <a:endParaRPr lang="en-US" sz="2800" b="1" i="0" u="none" strike="noStrike" dirty="0">
                        <a:effectLst/>
                        <a:latin typeface="+mn-lt"/>
                      </a:endParaRPr>
                    </a:p>
                  </a:txBody>
                  <a:tcPr marL="147998" marR="147998" marT="20555" marB="0"/>
                </a:tc>
                <a:tc>
                  <a:txBody>
                    <a:bodyPr/>
                    <a:lstStyle/>
                    <a:p>
                      <a:pPr marL="0" marR="0" algn="ctr" fontAlgn="t">
                        <a:spcBef>
                          <a:spcPts val="0"/>
                        </a:spcBef>
                        <a:spcAft>
                          <a:spcPts val="0"/>
                        </a:spcAft>
                      </a:pPr>
                      <a:r>
                        <a:rPr lang="en-US" sz="2800" b="1" u="none" strike="noStrike" dirty="0">
                          <a:effectLst/>
                        </a:rPr>
                        <a:t>49,214</a:t>
                      </a:r>
                      <a:endParaRPr lang="en-US" sz="2800" b="1" i="0" u="none" strike="noStrike" dirty="0">
                        <a:effectLst/>
                        <a:latin typeface="+mn-lt"/>
                      </a:endParaRPr>
                    </a:p>
                  </a:txBody>
                  <a:tcPr marL="147998" marR="147998" marT="20555" marB="0"/>
                </a:tc>
              </a:tr>
              <a:tr h="424543">
                <a:tc>
                  <a:txBody>
                    <a:bodyPr/>
                    <a:lstStyle/>
                    <a:p>
                      <a:pPr marL="0" marR="0" algn="l" fontAlgn="t">
                        <a:spcBef>
                          <a:spcPts val="0"/>
                        </a:spcBef>
                        <a:spcAft>
                          <a:spcPts val="0"/>
                        </a:spcAft>
                      </a:pPr>
                      <a:r>
                        <a:rPr lang="en-US" sz="2800" b="1" u="none" strike="noStrike" dirty="0">
                          <a:effectLst/>
                        </a:rPr>
                        <a:t>EHR data integrated</a:t>
                      </a:r>
                      <a:endParaRPr lang="en-US" sz="2800" b="1" i="0" u="none" strike="noStrike" dirty="0">
                        <a:effectLst/>
                        <a:latin typeface="+mn-lt"/>
                      </a:endParaRPr>
                    </a:p>
                  </a:txBody>
                  <a:tcPr marL="147998" marR="147998" marT="20555" marB="0"/>
                </a:tc>
                <a:tc>
                  <a:txBody>
                    <a:bodyPr/>
                    <a:lstStyle/>
                    <a:p>
                      <a:pPr marL="0" marR="0" algn="ctr" fontAlgn="t">
                        <a:spcBef>
                          <a:spcPts val="0"/>
                        </a:spcBef>
                        <a:spcAft>
                          <a:spcPts val="0"/>
                        </a:spcAft>
                      </a:pPr>
                      <a:r>
                        <a:rPr lang="en-US" sz="2800" b="1" u="none" strike="noStrike" dirty="0">
                          <a:effectLst/>
                        </a:rPr>
                        <a:t>48,995</a:t>
                      </a:r>
                      <a:endParaRPr lang="en-US" sz="2800" b="1" i="0" u="none" strike="noStrike" dirty="0">
                        <a:effectLst/>
                        <a:latin typeface="+mn-lt"/>
                      </a:endParaRPr>
                    </a:p>
                  </a:txBody>
                  <a:tcPr marL="147998" marR="147998" marT="20555" marB="0"/>
                </a:tc>
              </a:tr>
            </a:tbl>
          </a:graphicData>
        </a:graphic>
      </p:graphicFrame>
    </p:spTree>
    <p:extLst>
      <p:ext uri="{BB962C8B-B14F-4D97-AF65-F5344CB8AC3E}">
        <p14:creationId xmlns:p14="http://schemas.microsoft.com/office/powerpoint/2010/main" val="16380786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B6059B-0D29-F248-A19E-64E3C9745614}"/>
              </a:ext>
            </a:extLst>
          </p:cNvPr>
          <p:cNvSpPr>
            <a:spLocks noGrp="1"/>
          </p:cNvSpPr>
          <p:nvPr>
            <p:ph type="title"/>
          </p:nvPr>
        </p:nvSpPr>
        <p:spPr/>
        <p:txBody>
          <a:bodyPr/>
          <a:lstStyle/>
          <a:p>
            <a:r>
              <a:rPr lang="en-GB" b="1" dirty="0"/>
              <a:t>Demographics and Clinical Characteristics </a:t>
            </a:r>
            <a:endParaRPr lang="en-US" dirty="0"/>
          </a:p>
        </p:txBody>
      </p:sp>
      <p:graphicFrame>
        <p:nvGraphicFramePr>
          <p:cNvPr id="4" name="Content Placeholder 3">
            <a:extLst>
              <a:ext uri="{FF2B5EF4-FFF2-40B4-BE49-F238E27FC236}">
                <a16:creationId xmlns="" xmlns:a16="http://schemas.microsoft.com/office/drawing/2014/main" id="{52E45AC3-F320-5444-B4D2-5C655EE4B896}"/>
              </a:ext>
            </a:extLst>
          </p:cNvPr>
          <p:cNvGraphicFramePr>
            <a:graphicFrameLocks noGrp="1"/>
          </p:cNvGraphicFramePr>
          <p:nvPr>
            <p:ph idx="1"/>
            <p:extLst/>
          </p:nvPr>
        </p:nvGraphicFramePr>
        <p:xfrm>
          <a:off x="2057400" y="1524000"/>
          <a:ext cx="7886700" cy="3918856"/>
        </p:xfrm>
        <a:graphic>
          <a:graphicData uri="http://schemas.openxmlformats.org/drawingml/2006/table">
            <a:tbl>
              <a:tblPr firstRow="1" bandRow="1">
                <a:tableStyleId>{5C22544A-7EE6-4342-B048-85BDC9FD1C3A}</a:tableStyleId>
              </a:tblPr>
              <a:tblGrid>
                <a:gridCol w="5249636">
                  <a:extLst>
                    <a:ext uri="{9D8B030D-6E8A-4147-A177-3AD203B41FA5}">
                      <a16:colId xmlns="" xmlns:a16="http://schemas.microsoft.com/office/drawing/2014/main" val="3598124028"/>
                    </a:ext>
                  </a:extLst>
                </a:gridCol>
                <a:gridCol w="2637064">
                  <a:extLst>
                    <a:ext uri="{9D8B030D-6E8A-4147-A177-3AD203B41FA5}">
                      <a16:colId xmlns="" xmlns:a16="http://schemas.microsoft.com/office/drawing/2014/main" val="3311639263"/>
                    </a:ext>
                  </a:extLst>
                </a:gridCol>
              </a:tblGrid>
              <a:tr h="431074">
                <a:tc>
                  <a:txBody>
                    <a:bodyPr/>
                    <a:lstStyle/>
                    <a:p>
                      <a:pPr marL="0" marR="0">
                        <a:spcBef>
                          <a:spcPts val="0"/>
                        </a:spcBef>
                        <a:spcAft>
                          <a:spcPts val="0"/>
                        </a:spcAft>
                      </a:pPr>
                      <a:r>
                        <a:rPr lang="en-GB" sz="2400" b="1" dirty="0">
                          <a:effectLst/>
                        </a:rPr>
                        <a:t>Characteristic</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b="1">
                          <a:effectLst/>
                        </a:rPr>
                        <a:t>Analytic Data Set</a:t>
                      </a:r>
                      <a:endParaRPr lang="en-US" sz="2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2469194107"/>
                  </a:ext>
                </a:extLst>
              </a:tr>
              <a:tr h="431074">
                <a:tc>
                  <a:txBody>
                    <a:bodyPr/>
                    <a:lstStyle/>
                    <a:p>
                      <a:pPr marL="0" marR="0">
                        <a:spcBef>
                          <a:spcPts val="0"/>
                        </a:spcBef>
                        <a:spcAft>
                          <a:spcPts val="0"/>
                        </a:spcAft>
                      </a:pPr>
                      <a:r>
                        <a:rPr lang="en-US" sz="2400" b="1" dirty="0">
                          <a:effectLst/>
                        </a:rPr>
                        <a:t>N</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b="1" dirty="0">
                          <a:effectLst/>
                        </a:rPr>
                        <a:t>38,177</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2444141960"/>
                  </a:ext>
                </a:extLst>
              </a:tr>
              <a:tr h="431074">
                <a:tc>
                  <a:txBody>
                    <a:bodyPr/>
                    <a:lstStyle/>
                    <a:p>
                      <a:pPr marL="0" marR="0">
                        <a:spcBef>
                          <a:spcPts val="0"/>
                        </a:spcBef>
                        <a:spcAft>
                          <a:spcPts val="0"/>
                        </a:spcAft>
                      </a:pPr>
                      <a:r>
                        <a:rPr lang="en-US" sz="2400" b="1" dirty="0">
                          <a:effectLst/>
                        </a:rPr>
                        <a:t>Females, N (%)</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b="1" dirty="0">
                          <a:effectLst/>
                        </a:rPr>
                        <a:t>20,032 (52.5%)</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118435334"/>
                  </a:ext>
                </a:extLst>
              </a:tr>
              <a:tr h="431074">
                <a:tc>
                  <a:txBody>
                    <a:bodyPr/>
                    <a:lstStyle/>
                    <a:p>
                      <a:pPr marL="0" marR="0">
                        <a:spcBef>
                          <a:spcPts val="0"/>
                        </a:spcBef>
                        <a:spcAft>
                          <a:spcPts val="0"/>
                        </a:spcAft>
                      </a:pPr>
                      <a:r>
                        <a:rPr lang="en-US" sz="2400" b="1" dirty="0">
                          <a:effectLst/>
                        </a:rPr>
                        <a:t>Mean Age, years (S.D.)</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b="1" dirty="0">
                          <a:effectLst/>
                        </a:rPr>
                        <a:t>56.4 (16.2)</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3888545767"/>
                  </a:ext>
                </a:extLst>
              </a:tr>
              <a:tr h="431074">
                <a:tc>
                  <a:txBody>
                    <a:bodyPr/>
                    <a:lstStyle/>
                    <a:p>
                      <a:pPr marL="0" marR="0">
                        <a:spcBef>
                          <a:spcPts val="0"/>
                        </a:spcBef>
                        <a:spcAft>
                          <a:spcPts val="0"/>
                        </a:spcAft>
                      </a:pPr>
                      <a:r>
                        <a:rPr lang="en-US" sz="2400" b="1">
                          <a:effectLst/>
                        </a:rPr>
                        <a:t>Median number of visits per participant</a:t>
                      </a:r>
                      <a:endParaRPr lang="en-US" sz="2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b="1" dirty="0">
                          <a:effectLst/>
                        </a:rPr>
                        <a:t>27</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736375386"/>
                  </a:ext>
                </a:extLst>
              </a:tr>
              <a:tr h="431074">
                <a:tc>
                  <a:txBody>
                    <a:bodyPr/>
                    <a:lstStyle/>
                    <a:p>
                      <a:pPr marL="0" marR="0">
                        <a:spcBef>
                          <a:spcPts val="0"/>
                        </a:spcBef>
                        <a:spcAft>
                          <a:spcPts val="0"/>
                        </a:spcAft>
                      </a:pPr>
                      <a:r>
                        <a:rPr lang="en-US" sz="2400" b="1" dirty="0">
                          <a:effectLst/>
                        </a:rPr>
                        <a:t>Median time between first and last visit</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b="1" dirty="0">
                          <a:effectLst/>
                        </a:rPr>
                        <a:t>4.9 years</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2786299273"/>
                  </a:ext>
                </a:extLst>
              </a:tr>
              <a:tr h="431074">
                <a:tc>
                  <a:txBody>
                    <a:bodyPr/>
                    <a:lstStyle/>
                    <a:p>
                      <a:pPr marL="0" marR="0">
                        <a:spcBef>
                          <a:spcPts val="0"/>
                        </a:spcBef>
                        <a:spcAft>
                          <a:spcPts val="0"/>
                        </a:spcAft>
                      </a:pPr>
                      <a:r>
                        <a:rPr lang="en-US" sz="2400" b="1" dirty="0">
                          <a:effectLst/>
                        </a:rPr>
                        <a:t>Median number of distinct </a:t>
                      </a:r>
                      <a:r>
                        <a:rPr lang="en-US" sz="2400" b="1" dirty="0" smtClean="0">
                          <a:effectLst/>
                        </a:rPr>
                        <a:t>ICD* </a:t>
                      </a:r>
                      <a:r>
                        <a:rPr lang="en-US" sz="2400" b="1" dirty="0">
                          <a:effectLst/>
                        </a:rPr>
                        <a:t>codes  per participant</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b="1" dirty="0">
                          <a:effectLst/>
                        </a:rPr>
                        <a:t>31</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3168617904"/>
                  </a:ext>
                </a:extLst>
              </a:tr>
            </a:tbl>
          </a:graphicData>
        </a:graphic>
      </p:graphicFrame>
      <p:sp>
        <p:nvSpPr>
          <p:cNvPr id="5" name="TextBox 4"/>
          <p:cNvSpPr txBox="1"/>
          <p:nvPr/>
        </p:nvSpPr>
        <p:spPr>
          <a:xfrm>
            <a:off x="2556164" y="5598535"/>
            <a:ext cx="5455340" cy="369332"/>
          </a:xfrm>
          <a:prstGeom prst="rect">
            <a:avLst/>
          </a:prstGeom>
          <a:noFill/>
        </p:spPr>
        <p:txBody>
          <a:bodyPr wrap="none" rtlCol="0">
            <a:spAutoFit/>
          </a:bodyPr>
          <a:lstStyle/>
          <a:p>
            <a:pPr defTabSz="457200">
              <a:defRPr/>
            </a:pPr>
            <a:r>
              <a:rPr lang="en-US" dirty="0">
                <a:latin typeface="Arial" charset="0"/>
                <a:ea typeface="Arial" charset="0"/>
                <a:cs typeface="Arial" charset="0"/>
              </a:rPr>
              <a:t>*ICD (international Classification of Disease Codes)</a:t>
            </a:r>
          </a:p>
        </p:txBody>
      </p:sp>
    </p:spTree>
    <p:extLst>
      <p:ext uri="{BB962C8B-B14F-4D97-AF65-F5344CB8AC3E}">
        <p14:creationId xmlns:p14="http://schemas.microsoft.com/office/powerpoint/2010/main" val="1547343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2099" y="152400"/>
            <a:ext cx="9687791" cy="838200"/>
          </a:xfrm>
        </p:spPr>
        <p:txBody>
          <a:bodyPr>
            <a:normAutofit/>
          </a:bodyPr>
          <a:lstStyle/>
          <a:p>
            <a:r>
              <a:rPr lang="en-US" sz="2400" dirty="0"/>
              <a:t>Data Processing: </a:t>
            </a:r>
            <a:r>
              <a:rPr lang="en-US" sz="2400" dirty="0" err="1"/>
              <a:t>Phenome</a:t>
            </a:r>
            <a:r>
              <a:rPr lang="en-US" sz="2400" dirty="0"/>
              <a:t>-wide Association Studies (</a:t>
            </a:r>
            <a:r>
              <a:rPr lang="en-US" sz="2400" dirty="0" err="1"/>
              <a:t>PheWAS</a:t>
            </a:r>
            <a:r>
              <a:rPr lang="en-US" sz="2400" dirty="0"/>
              <a:t>)</a:t>
            </a:r>
          </a:p>
        </p:txBody>
      </p:sp>
      <p:graphicFrame>
        <p:nvGraphicFramePr>
          <p:cNvPr id="4" name="Content Placeholder 9"/>
          <p:cNvGraphicFramePr>
            <a:graphicFrameLocks noGrp="1"/>
          </p:cNvGraphicFramePr>
          <p:nvPr>
            <p:ph idx="1"/>
            <p:extLst/>
          </p:nvPr>
        </p:nvGraphicFramePr>
        <p:xfrm>
          <a:off x="2590800" y="1524000"/>
          <a:ext cx="70866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4337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Preparing the </a:t>
            </a:r>
            <a:r>
              <a:rPr lang="en-US" sz="4000" b="1" dirty="0"/>
              <a:t>Phenome</a:t>
            </a:r>
          </a:p>
        </p:txBody>
      </p:sp>
      <p:sp>
        <p:nvSpPr>
          <p:cNvPr id="3" name="Rectangle 2"/>
          <p:cNvSpPr/>
          <p:nvPr/>
        </p:nvSpPr>
        <p:spPr>
          <a:xfrm>
            <a:off x="1981201" y="1439684"/>
            <a:ext cx="1277765" cy="2721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defRPr/>
            </a:pPr>
            <a:endParaRPr lang="en-US">
              <a:solidFill>
                <a:schemeClr val="tx1"/>
              </a:solidFill>
              <a:latin typeface="+mj-lt"/>
            </a:endParaRPr>
          </a:p>
        </p:txBody>
      </p:sp>
      <p:sp>
        <p:nvSpPr>
          <p:cNvPr id="4" name="Rectangle 3"/>
          <p:cNvSpPr/>
          <p:nvPr/>
        </p:nvSpPr>
        <p:spPr>
          <a:xfrm>
            <a:off x="1981201" y="1721003"/>
            <a:ext cx="1277765" cy="2721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defRPr/>
            </a:pPr>
            <a:endParaRPr lang="en-US">
              <a:solidFill>
                <a:schemeClr val="tx1"/>
              </a:solidFill>
              <a:latin typeface="+mj-lt"/>
            </a:endParaRPr>
          </a:p>
        </p:txBody>
      </p:sp>
      <p:sp>
        <p:nvSpPr>
          <p:cNvPr id="5" name="Rectangle 4"/>
          <p:cNvSpPr/>
          <p:nvPr/>
        </p:nvSpPr>
        <p:spPr>
          <a:xfrm>
            <a:off x="1981201" y="2002322"/>
            <a:ext cx="1277765" cy="2721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defRPr/>
            </a:pPr>
            <a:endParaRPr lang="en-US">
              <a:solidFill>
                <a:schemeClr val="tx1"/>
              </a:solidFill>
              <a:latin typeface="+mj-lt"/>
            </a:endParaRPr>
          </a:p>
        </p:txBody>
      </p:sp>
      <p:sp>
        <p:nvSpPr>
          <p:cNvPr id="6" name="Rectangle 5"/>
          <p:cNvSpPr/>
          <p:nvPr/>
        </p:nvSpPr>
        <p:spPr>
          <a:xfrm>
            <a:off x="1981201" y="2283641"/>
            <a:ext cx="1277765" cy="2721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defRPr/>
            </a:pPr>
            <a:endParaRPr lang="en-US">
              <a:solidFill>
                <a:schemeClr val="tx1"/>
              </a:solidFill>
              <a:latin typeface="+mj-lt"/>
            </a:endParaRPr>
          </a:p>
        </p:txBody>
      </p:sp>
      <p:sp>
        <p:nvSpPr>
          <p:cNvPr id="7" name="Rectangle 6"/>
          <p:cNvSpPr/>
          <p:nvPr/>
        </p:nvSpPr>
        <p:spPr>
          <a:xfrm>
            <a:off x="1981201" y="2564960"/>
            <a:ext cx="1277765" cy="2721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defRPr/>
            </a:pPr>
            <a:endParaRPr lang="en-US">
              <a:solidFill>
                <a:schemeClr val="tx1"/>
              </a:solidFill>
              <a:latin typeface="+mj-lt"/>
            </a:endParaRPr>
          </a:p>
        </p:txBody>
      </p:sp>
      <p:sp>
        <p:nvSpPr>
          <p:cNvPr id="8" name="Rectangle 7"/>
          <p:cNvSpPr/>
          <p:nvPr/>
        </p:nvSpPr>
        <p:spPr>
          <a:xfrm>
            <a:off x="1981201" y="2846279"/>
            <a:ext cx="1277765" cy="2721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defRPr/>
            </a:pPr>
            <a:endParaRPr lang="en-US">
              <a:solidFill>
                <a:schemeClr val="tx1"/>
              </a:solidFill>
              <a:latin typeface="+mj-lt"/>
            </a:endParaRPr>
          </a:p>
        </p:txBody>
      </p:sp>
      <p:sp>
        <p:nvSpPr>
          <p:cNvPr id="9" name="Rectangle 8"/>
          <p:cNvSpPr/>
          <p:nvPr/>
        </p:nvSpPr>
        <p:spPr>
          <a:xfrm>
            <a:off x="1981201" y="3127598"/>
            <a:ext cx="1277765" cy="2721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defRPr/>
            </a:pPr>
            <a:endParaRPr lang="en-US">
              <a:solidFill>
                <a:schemeClr val="tx1"/>
              </a:solidFill>
              <a:latin typeface="+mj-lt"/>
            </a:endParaRPr>
          </a:p>
        </p:txBody>
      </p:sp>
      <p:sp>
        <p:nvSpPr>
          <p:cNvPr id="10" name="Rectangle 9"/>
          <p:cNvSpPr/>
          <p:nvPr/>
        </p:nvSpPr>
        <p:spPr>
          <a:xfrm>
            <a:off x="1981201" y="3408917"/>
            <a:ext cx="1277765" cy="2721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defRPr/>
            </a:pPr>
            <a:endParaRPr lang="en-US">
              <a:solidFill>
                <a:schemeClr val="tx1"/>
              </a:solidFill>
              <a:latin typeface="+mj-lt"/>
            </a:endParaRPr>
          </a:p>
        </p:txBody>
      </p:sp>
      <p:sp>
        <p:nvSpPr>
          <p:cNvPr id="11" name="Rectangle 10"/>
          <p:cNvSpPr/>
          <p:nvPr/>
        </p:nvSpPr>
        <p:spPr>
          <a:xfrm>
            <a:off x="1981201" y="3690236"/>
            <a:ext cx="1277765" cy="2721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defRPr/>
            </a:pPr>
            <a:endParaRPr lang="en-US">
              <a:solidFill>
                <a:schemeClr val="tx1"/>
              </a:solidFill>
              <a:latin typeface="+mj-lt"/>
            </a:endParaRPr>
          </a:p>
        </p:txBody>
      </p:sp>
      <p:sp>
        <p:nvSpPr>
          <p:cNvPr id="14" name="Right Brace 13"/>
          <p:cNvSpPr/>
          <p:nvPr/>
        </p:nvSpPr>
        <p:spPr>
          <a:xfrm>
            <a:off x="3627503" y="1439684"/>
            <a:ext cx="260812" cy="2522717"/>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defRPr/>
            </a:pPr>
            <a:endParaRPr lang="en-US">
              <a:latin typeface="+mj-lt"/>
            </a:endParaRPr>
          </a:p>
        </p:txBody>
      </p:sp>
      <p:sp>
        <p:nvSpPr>
          <p:cNvPr id="15" name="Rectangle 14"/>
          <p:cNvSpPr/>
          <p:nvPr/>
        </p:nvSpPr>
        <p:spPr>
          <a:xfrm>
            <a:off x="1981201" y="4503197"/>
            <a:ext cx="1277765" cy="2721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defRPr/>
            </a:pPr>
            <a:endParaRPr lang="en-US">
              <a:solidFill>
                <a:schemeClr val="tx1"/>
              </a:solidFill>
              <a:latin typeface="+mj-lt"/>
            </a:endParaRPr>
          </a:p>
        </p:txBody>
      </p:sp>
      <p:sp>
        <p:nvSpPr>
          <p:cNvPr id="16" name="Rectangle 15"/>
          <p:cNvSpPr/>
          <p:nvPr/>
        </p:nvSpPr>
        <p:spPr>
          <a:xfrm>
            <a:off x="1981201" y="4784516"/>
            <a:ext cx="1277765" cy="2721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defRPr/>
            </a:pPr>
            <a:endParaRPr lang="en-US">
              <a:solidFill>
                <a:schemeClr val="tx1"/>
              </a:solidFill>
              <a:latin typeface="+mj-lt"/>
            </a:endParaRPr>
          </a:p>
        </p:txBody>
      </p:sp>
      <p:sp>
        <p:nvSpPr>
          <p:cNvPr id="17" name="Rectangle 16"/>
          <p:cNvSpPr/>
          <p:nvPr/>
        </p:nvSpPr>
        <p:spPr>
          <a:xfrm>
            <a:off x="1981201" y="5065835"/>
            <a:ext cx="1277765" cy="2721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defRPr/>
            </a:pPr>
            <a:endParaRPr lang="en-US">
              <a:solidFill>
                <a:schemeClr val="tx1"/>
              </a:solidFill>
              <a:latin typeface="+mj-lt"/>
            </a:endParaRPr>
          </a:p>
        </p:txBody>
      </p:sp>
      <p:sp>
        <p:nvSpPr>
          <p:cNvPr id="18" name="Rectangle 17"/>
          <p:cNvSpPr/>
          <p:nvPr/>
        </p:nvSpPr>
        <p:spPr>
          <a:xfrm>
            <a:off x="1981201" y="5347149"/>
            <a:ext cx="1277765" cy="2721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defRPr/>
            </a:pPr>
            <a:endParaRPr lang="en-US">
              <a:solidFill>
                <a:schemeClr val="tx1"/>
              </a:solidFill>
              <a:latin typeface="+mj-lt"/>
            </a:endParaRPr>
          </a:p>
        </p:txBody>
      </p:sp>
      <p:sp>
        <p:nvSpPr>
          <p:cNvPr id="19" name="Right Brace 18"/>
          <p:cNvSpPr/>
          <p:nvPr/>
        </p:nvSpPr>
        <p:spPr>
          <a:xfrm>
            <a:off x="3627503" y="4503196"/>
            <a:ext cx="260812" cy="1114447"/>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defRPr/>
            </a:pPr>
            <a:endParaRPr lang="en-US">
              <a:latin typeface="+mj-lt"/>
            </a:endParaRPr>
          </a:p>
        </p:txBody>
      </p:sp>
      <p:sp>
        <p:nvSpPr>
          <p:cNvPr id="20" name="Rectangle 19"/>
          <p:cNvSpPr/>
          <p:nvPr/>
        </p:nvSpPr>
        <p:spPr>
          <a:xfrm>
            <a:off x="1981201" y="5862436"/>
            <a:ext cx="1277765" cy="2721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defRPr/>
            </a:pPr>
            <a:endParaRPr lang="en-US">
              <a:solidFill>
                <a:schemeClr val="tx1"/>
              </a:solidFill>
              <a:latin typeface="+mj-lt"/>
            </a:endParaRPr>
          </a:p>
        </p:txBody>
      </p:sp>
      <p:sp>
        <p:nvSpPr>
          <p:cNvPr id="21" name="Rectangle 20"/>
          <p:cNvSpPr/>
          <p:nvPr/>
        </p:nvSpPr>
        <p:spPr>
          <a:xfrm>
            <a:off x="1981201" y="6551354"/>
            <a:ext cx="1277765" cy="2721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defRPr/>
            </a:pPr>
            <a:endParaRPr lang="en-US">
              <a:solidFill>
                <a:schemeClr val="tx1"/>
              </a:solidFill>
              <a:latin typeface="+mj-lt"/>
            </a:endParaRPr>
          </a:p>
        </p:txBody>
      </p:sp>
      <p:sp>
        <p:nvSpPr>
          <p:cNvPr id="22" name="TextBox 21"/>
          <p:cNvSpPr txBox="1"/>
          <p:nvPr/>
        </p:nvSpPr>
        <p:spPr>
          <a:xfrm>
            <a:off x="2397153" y="6011922"/>
            <a:ext cx="492443" cy="461665"/>
          </a:xfrm>
          <a:prstGeom prst="rect">
            <a:avLst/>
          </a:prstGeom>
          <a:noFill/>
        </p:spPr>
        <p:txBody>
          <a:bodyPr wrap="none" rtlCol="0">
            <a:spAutoFit/>
          </a:bodyPr>
          <a:lstStyle/>
          <a:p>
            <a:pPr defTabSz="457200">
              <a:defRPr/>
            </a:pPr>
            <a:r>
              <a:rPr lang="is-IS" sz="2400" dirty="0">
                <a:latin typeface="+mj-lt"/>
              </a:rPr>
              <a:t>…</a:t>
            </a:r>
            <a:endParaRPr lang="en-US" sz="2400" dirty="0">
              <a:latin typeface="+mj-lt"/>
            </a:endParaRPr>
          </a:p>
        </p:txBody>
      </p:sp>
      <p:sp>
        <p:nvSpPr>
          <p:cNvPr id="23" name="TextBox 22"/>
          <p:cNvSpPr txBox="1"/>
          <p:nvPr/>
        </p:nvSpPr>
        <p:spPr>
          <a:xfrm>
            <a:off x="4086758" y="2334947"/>
            <a:ext cx="2390398" cy="646331"/>
          </a:xfrm>
          <a:prstGeom prst="rect">
            <a:avLst/>
          </a:prstGeom>
          <a:noFill/>
        </p:spPr>
        <p:txBody>
          <a:bodyPr wrap="none" rtlCol="0">
            <a:spAutoFit/>
          </a:bodyPr>
          <a:lstStyle/>
          <a:p>
            <a:pPr defTabSz="457200">
              <a:defRPr/>
            </a:pPr>
            <a:r>
              <a:rPr lang="en-US" dirty="0">
                <a:latin typeface="+mj-lt"/>
              </a:rPr>
              <a:t>Diagnoses describing</a:t>
            </a:r>
            <a:br>
              <a:rPr lang="en-US" dirty="0">
                <a:latin typeface="+mj-lt"/>
              </a:rPr>
            </a:br>
            <a:r>
              <a:rPr lang="en-US" dirty="0">
                <a:latin typeface="+mj-lt"/>
              </a:rPr>
              <a:t>same phenotype</a:t>
            </a:r>
          </a:p>
        </p:txBody>
      </p:sp>
      <p:sp>
        <p:nvSpPr>
          <p:cNvPr id="24" name="Rectangle 23"/>
          <p:cNvSpPr/>
          <p:nvPr/>
        </p:nvSpPr>
        <p:spPr>
          <a:xfrm>
            <a:off x="4086758" y="4639270"/>
            <a:ext cx="3479974" cy="923330"/>
          </a:xfrm>
          <a:prstGeom prst="rect">
            <a:avLst/>
          </a:prstGeom>
        </p:spPr>
        <p:txBody>
          <a:bodyPr wrap="square" anchor="t">
            <a:spAutoFit/>
          </a:bodyPr>
          <a:lstStyle/>
          <a:p>
            <a:pPr defTabSz="457200">
              <a:defRPr/>
            </a:pPr>
            <a:r>
              <a:rPr lang="en-US" dirty="0">
                <a:latin typeface="+mj-lt"/>
              </a:rPr>
              <a:t>Potentially similar diagnoses. Patients with these should not be used as controls</a:t>
            </a:r>
          </a:p>
        </p:txBody>
      </p:sp>
      <p:sp>
        <p:nvSpPr>
          <p:cNvPr id="25" name="Right Brace 24"/>
          <p:cNvSpPr/>
          <p:nvPr/>
        </p:nvSpPr>
        <p:spPr>
          <a:xfrm>
            <a:off x="3610494" y="5862436"/>
            <a:ext cx="260812" cy="961083"/>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defRPr/>
            </a:pPr>
            <a:endParaRPr lang="en-US">
              <a:latin typeface="+mj-lt"/>
            </a:endParaRPr>
          </a:p>
        </p:txBody>
      </p:sp>
      <p:sp>
        <p:nvSpPr>
          <p:cNvPr id="26" name="Rectangle 25"/>
          <p:cNvSpPr/>
          <p:nvPr/>
        </p:nvSpPr>
        <p:spPr>
          <a:xfrm>
            <a:off x="4086758" y="6043575"/>
            <a:ext cx="2262158" cy="646331"/>
          </a:xfrm>
          <a:prstGeom prst="rect">
            <a:avLst/>
          </a:prstGeom>
        </p:spPr>
        <p:txBody>
          <a:bodyPr wrap="none">
            <a:spAutoFit/>
          </a:bodyPr>
          <a:lstStyle/>
          <a:p>
            <a:pPr defTabSz="457200">
              <a:defRPr/>
            </a:pPr>
            <a:r>
              <a:rPr lang="en-US" dirty="0">
                <a:latin typeface="+mj-lt"/>
              </a:rPr>
              <a:t>Thousands of </a:t>
            </a:r>
            <a:br>
              <a:rPr lang="en-US" dirty="0">
                <a:latin typeface="+mj-lt"/>
              </a:rPr>
            </a:br>
            <a:r>
              <a:rPr lang="en-US" dirty="0">
                <a:latin typeface="+mj-lt"/>
              </a:rPr>
              <a:t>unrelated diagnoses</a:t>
            </a:r>
          </a:p>
        </p:txBody>
      </p:sp>
      <p:sp>
        <p:nvSpPr>
          <p:cNvPr id="27" name="Rectangle 26"/>
          <p:cNvSpPr/>
          <p:nvPr/>
        </p:nvSpPr>
        <p:spPr>
          <a:xfrm>
            <a:off x="8635088" y="2201265"/>
            <a:ext cx="1575713" cy="914400"/>
          </a:xfrm>
          <a:prstGeom prst="rect">
            <a:avLst/>
          </a:prstGeom>
          <a:solidFill>
            <a:schemeClr val="accent6">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defTabSz="457200">
              <a:defRPr/>
            </a:pPr>
            <a:r>
              <a:rPr lang="en-US" sz="2400" dirty="0">
                <a:solidFill>
                  <a:schemeClr val="tx1"/>
                </a:solidFill>
                <a:latin typeface="+mj-lt"/>
              </a:rPr>
              <a:t>Cases</a:t>
            </a:r>
          </a:p>
        </p:txBody>
      </p:sp>
      <p:sp>
        <p:nvSpPr>
          <p:cNvPr id="28" name="Rectangle 27"/>
          <p:cNvSpPr/>
          <p:nvPr/>
        </p:nvSpPr>
        <p:spPr>
          <a:xfrm>
            <a:off x="8635087" y="5832441"/>
            <a:ext cx="1575713" cy="914400"/>
          </a:xfrm>
          <a:prstGeom prst="rect">
            <a:avLst/>
          </a:prstGeom>
          <a:solidFill>
            <a:schemeClr val="accent3">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457200">
              <a:defRPr/>
            </a:pPr>
            <a:r>
              <a:rPr lang="en-US" sz="2400" dirty="0">
                <a:solidFill>
                  <a:schemeClr val="tx1"/>
                </a:solidFill>
                <a:latin typeface="+mj-lt"/>
              </a:rPr>
              <a:t>Controls</a:t>
            </a:r>
          </a:p>
        </p:txBody>
      </p:sp>
      <p:sp>
        <p:nvSpPr>
          <p:cNvPr id="29" name="Right Arrow 28"/>
          <p:cNvSpPr/>
          <p:nvPr/>
        </p:nvSpPr>
        <p:spPr>
          <a:xfrm>
            <a:off x="6959445" y="2508900"/>
            <a:ext cx="1252886" cy="272165"/>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457200">
              <a:defRPr/>
            </a:pPr>
            <a:endParaRPr lang="en-US">
              <a:solidFill>
                <a:schemeClr val="tx1"/>
              </a:solidFill>
              <a:latin typeface="+mj-lt"/>
            </a:endParaRPr>
          </a:p>
        </p:txBody>
      </p:sp>
      <p:sp>
        <p:nvSpPr>
          <p:cNvPr id="30" name="Right Arrow 29"/>
          <p:cNvSpPr/>
          <p:nvPr/>
        </p:nvSpPr>
        <p:spPr>
          <a:xfrm>
            <a:off x="7111845" y="6176308"/>
            <a:ext cx="1252886" cy="272165"/>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457200">
              <a:defRPr/>
            </a:pPr>
            <a:endParaRPr lang="en-US">
              <a:solidFill>
                <a:schemeClr val="tx1"/>
              </a:solidFill>
              <a:latin typeface="+mj-lt"/>
            </a:endParaRPr>
          </a:p>
        </p:txBody>
      </p:sp>
      <p:sp>
        <p:nvSpPr>
          <p:cNvPr id="32" name="Up-Down Arrow 31"/>
          <p:cNvSpPr/>
          <p:nvPr/>
        </p:nvSpPr>
        <p:spPr>
          <a:xfrm>
            <a:off x="9268973" y="3241634"/>
            <a:ext cx="408227" cy="2376009"/>
          </a:xfrm>
          <a:prstGeom prst="upDownArrow">
            <a:avLst/>
          </a:prstGeom>
        </p:spPr>
        <p:style>
          <a:lnRef idx="2">
            <a:schemeClr val="dk1"/>
          </a:lnRef>
          <a:fillRef idx="1">
            <a:schemeClr val="lt1"/>
          </a:fillRef>
          <a:effectRef idx="0">
            <a:schemeClr val="dk1"/>
          </a:effectRef>
          <a:fontRef idx="minor">
            <a:schemeClr val="dk1"/>
          </a:fontRef>
        </p:style>
        <p:txBody>
          <a:bodyPr rtlCol="0" anchor="ctr"/>
          <a:lstStyle/>
          <a:p>
            <a:pPr algn="ctr" defTabSz="457200">
              <a:defRPr/>
            </a:pPr>
            <a:endParaRPr lang="en-US">
              <a:solidFill>
                <a:schemeClr val="tx1"/>
              </a:solidFill>
              <a:latin typeface="+mj-lt"/>
            </a:endParaRPr>
          </a:p>
        </p:txBody>
      </p:sp>
      <p:sp>
        <p:nvSpPr>
          <p:cNvPr id="33" name="TextBox 32"/>
          <p:cNvSpPr txBox="1"/>
          <p:nvPr/>
        </p:nvSpPr>
        <p:spPr>
          <a:xfrm>
            <a:off x="8281473" y="4129031"/>
            <a:ext cx="2313711"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defTabSz="457200">
              <a:defRPr/>
            </a:pPr>
            <a:r>
              <a:rPr lang="en-US" dirty="0">
                <a:solidFill>
                  <a:schemeClr val="tx1"/>
                </a:solidFill>
                <a:latin typeface="+mj-lt"/>
              </a:rPr>
              <a:t>Case - control study</a:t>
            </a:r>
          </a:p>
          <a:p>
            <a:pPr defTabSz="457200">
              <a:defRPr/>
            </a:pPr>
            <a:r>
              <a:rPr lang="en-US" dirty="0">
                <a:solidFill>
                  <a:schemeClr val="tx1"/>
                </a:solidFill>
                <a:latin typeface="+mj-lt"/>
              </a:rPr>
              <a:t>per “</a:t>
            </a:r>
            <a:r>
              <a:rPr lang="en-US" dirty="0" err="1">
                <a:solidFill>
                  <a:schemeClr val="tx1"/>
                </a:solidFill>
                <a:latin typeface="+mj-lt"/>
              </a:rPr>
              <a:t>PheWAS</a:t>
            </a:r>
            <a:r>
              <a:rPr lang="en-US" dirty="0">
                <a:solidFill>
                  <a:schemeClr val="tx1"/>
                </a:solidFill>
                <a:latin typeface="+mj-lt"/>
              </a:rPr>
              <a:t> Code”</a:t>
            </a:r>
          </a:p>
        </p:txBody>
      </p:sp>
      <p:sp>
        <p:nvSpPr>
          <p:cNvPr id="34" name="TextBox 33"/>
          <p:cNvSpPr txBox="1"/>
          <p:nvPr/>
        </p:nvSpPr>
        <p:spPr>
          <a:xfrm>
            <a:off x="7719570" y="1318701"/>
            <a:ext cx="2826415" cy="369332"/>
          </a:xfrm>
          <a:prstGeom prst="rect">
            <a:avLst/>
          </a:prstGeom>
          <a:solidFill>
            <a:srgbClr val="92D050"/>
          </a:solidFill>
          <a:ln w="3175">
            <a:solidFill>
              <a:schemeClr val="tx1"/>
            </a:solidFill>
          </a:ln>
        </p:spPr>
        <p:txBody>
          <a:bodyPr wrap="none" rtlCol="0">
            <a:spAutoFit/>
          </a:bodyPr>
          <a:lstStyle/>
          <a:p>
            <a:r>
              <a:rPr lang="en-US" b="1" i="1" dirty="0">
                <a:latin typeface="+mj-lt"/>
              </a:rPr>
              <a:t>Denny et al. , 2010, 2013</a:t>
            </a:r>
          </a:p>
        </p:txBody>
      </p:sp>
    </p:spTree>
    <p:extLst>
      <p:ext uri="{BB962C8B-B14F-4D97-AF65-F5344CB8AC3E}">
        <p14:creationId xmlns:p14="http://schemas.microsoft.com/office/powerpoint/2010/main" val="10329145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Crude Data Reduction</a:t>
            </a:r>
            <a:endParaRPr lang="en-US" dirty="0"/>
          </a:p>
        </p:txBody>
      </p:sp>
      <p:sp>
        <p:nvSpPr>
          <p:cNvPr id="4" name="Slide Number Placeholder 3"/>
          <p:cNvSpPr>
            <a:spLocks noGrp="1"/>
          </p:cNvSpPr>
          <p:nvPr>
            <p:ph type="sldNum" sz="quarter" idx="4294967295"/>
          </p:nvPr>
        </p:nvSpPr>
        <p:spPr>
          <a:xfrm>
            <a:off x="10265400" y="6505801"/>
            <a:ext cx="420130" cy="365125"/>
          </a:xfrm>
          <a:prstGeom prst="rect">
            <a:avLst/>
          </a:prstGeom>
        </p:spPr>
        <p:txBody>
          <a:bodyPr/>
          <a:lstStyle/>
          <a:p>
            <a:fld id="{313D4505-985F-49BE-8C1F-E0CFEEC3F372}" type="slidenum">
              <a:rPr lang="en-US" smtClean="0"/>
              <a:t>26</a:t>
            </a:fld>
            <a:endParaRPr lang="en-US" dirty="0"/>
          </a:p>
        </p:txBody>
      </p:sp>
      <p:graphicFrame>
        <p:nvGraphicFramePr>
          <p:cNvPr id="8" name="Content Placeholder 3"/>
          <p:cNvGraphicFramePr>
            <a:graphicFrameLocks noGrp="1"/>
          </p:cNvGraphicFramePr>
          <p:nvPr>
            <p:ph idx="1"/>
            <p:extLst/>
          </p:nvPr>
        </p:nvGraphicFramePr>
        <p:xfrm>
          <a:off x="3124200" y="1676401"/>
          <a:ext cx="5562600" cy="2819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7159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59906" y="3251853"/>
            <a:ext cx="2908095" cy="1569660"/>
          </a:xfrm>
          <a:prstGeom prst="rect">
            <a:avLst/>
          </a:prstGeom>
          <a:noFill/>
          <a:ln w="12700">
            <a:solidFill>
              <a:schemeClr val="tx1"/>
            </a:solidFill>
          </a:ln>
        </p:spPr>
        <p:txBody>
          <a:bodyPr wrap="square" rtlCol="0">
            <a:spAutoFit/>
          </a:bodyPr>
          <a:lstStyle/>
          <a:p>
            <a:r>
              <a:rPr lang="en-US" sz="2400" dirty="0">
                <a:solidFill>
                  <a:srgbClr val="FF0000"/>
                </a:solidFill>
                <a:latin typeface="+mj-lt"/>
              </a:rPr>
              <a:t>Phenome-wide significance:</a:t>
            </a:r>
          </a:p>
          <a:p>
            <a:r>
              <a:rPr lang="en-US" sz="2400" dirty="0">
                <a:solidFill>
                  <a:srgbClr val="FF0000"/>
                </a:solidFill>
                <a:latin typeface="+mj-lt"/>
              </a:rPr>
              <a:t> =0.05 / 1,653 </a:t>
            </a:r>
          </a:p>
          <a:p>
            <a:r>
              <a:rPr lang="en-US" sz="2400" dirty="0">
                <a:solidFill>
                  <a:srgbClr val="FF0000"/>
                </a:solidFill>
                <a:latin typeface="+mj-lt"/>
              </a:rPr>
              <a:t>= 2.9 x 10</a:t>
            </a:r>
            <a:r>
              <a:rPr lang="en-US" sz="2400" baseline="30000" dirty="0">
                <a:solidFill>
                  <a:srgbClr val="FF0000"/>
                </a:solidFill>
                <a:latin typeface="+mj-lt"/>
              </a:rPr>
              <a:t>-5</a:t>
            </a:r>
          </a:p>
        </p:txBody>
      </p:sp>
      <p:sp>
        <p:nvSpPr>
          <p:cNvPr id="6" name="Title 5"/>
          <p:cNvSpPr>
            <a:spLocks noGrp="1"/>
          </p:cNvSpPr>
          <p:nvPr>
            <p:ph type="title"/>
          </p:nvPr>
        </p:nvSpPr>
        <p:spPr>
          <a:xfrm>
            <a:off x="1543456" y="55900"/>
            <a:ext cx="8972145" cy="994172"/>
          </a:xfrm>
        </p:spPr>
        <p:txBody>
          <a:bodyPr>
            <a:normAutofit fontScale="90000"/>
          </a:bodyPr>
          <a:lstStyle/>
          <a:p>
            <a:r>
              <a:rPr lang="en-US" sz="3600" dirty="0" err="1"/>
              <a:t>Phenome</a:t>
            </a:r>
            <a:r>
              <a:rPr lang="en-US" sz="3600" dirty="0"/>
              <a:t>-wide Association Studies (</a:t>
            </a:r>
            <a:r>
              <a:rPr lang="en-US" sz="3600" dirty="0" err="1"/>
              <a:t>PheWAS</a:t>
            </a:r>
            <a:r>
              <a:rPr lang="en-US" sz="3600" dirty="0"/>
              <a:t>)</a:t>
            </a:r>
          </a:p>
        </p:txBody>
      </p:sp>
      <p:pic>
        <p:nvPicPr>
          <p:cNvPr id="12" name="Picture 11">
            <a:extLst>
              <a:ext uri="{FF2B5EF4-FFF2-40B4-BE49-F238E27FC236}">
                <a16:creationId xmlns="" xmlns:a16="http://schemas.microsoft.com/office/drawing/2014/main" id="{FEF66008-C840-CB41-BF50-E5EDFF4FCDDE}"/>
              </a:ext>
            </a:extLst>
          </p:cNvPr>
          <p:cNvPicPr>
            <a:picLocks noChangeAspect="1"/>
          </p:cNvPicPr>
          <p:nvPr/>
        </p:nvPicPr>
        <p:blipFill>
          <a:blip r:embed="rId3"/>
          <a:stretch>
            <a:fillRect/>
          </a:stretch>
        </p:blipFill>
        <p:spPr>
          <a:xfrm>
            <a:off x="1524000" y="1560061"/>
            <a:ext cx="6400800" cy="4114800"/>
          </a:xfrm>
          <a:prstGeom prst="rect">
            <a:avLst/>
          </a:prstGeom>
        </p:spPr>
      </p:pic>
      <p:cxnSp>
        <p:nvCxnSpPr>
          <p:cNvPr id="8" name="Straight Arrow Connector 7">
            <a:extLst>
              <a:ext uri="{FF2B5EF4-FFF2-40B4-BE49-F238E27FC236}">
                <a16:creationId xmlns="" xmlns:a16="http://schemas.microsoft.com/office/drawing/2014/main" id="{1B1CDDCE-61B6-CB44-8A60-661B7FDB5DF9}"/>
              </a:ext>
            </a:extLst>
          </p:cNvPr>
          <p:cNvCxnSpPr/>
          <p:nvPr/>
        </p:nvCxnSpPr>
        <p:spPr>
          <a:xfrm>
            <a:off x="2002407" y="5674861"/>
            <a:ext cx="5922395" cy="0"/>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 xmlns:a16="http://schemas.microsoft.com/office/drawing/2014/main" id="{C1BB35AD-4D49-BE42-B1DD-DF5DADD3C382}"/>
              </a:ext>
            </a:extLst>
          </p:cNvPr>
          <p:cNvSpPr txBox="1"/>
          <p:nvPr/>
        </p:nvSpPr>
        <p:spPr>
          <a:xfrm>
            <a:off x="3608648" y="5700668"/>
            <a:ext cx="3954929" cy="369332"/>
          </a:xfrm>
          <a:prstGeom prst="rect">
            <a:avLst/>
          </a:prstGeom>
          <a:noFill/>
        </p:spPr>
        <p:txBody>
          <a:bodyPr wrap="none" rtlCol="0">
            <a:spAutoFit/>
          </a:bodyPr>
          <a:lstStyle/>
          <a:p>
            <a:r>
              <a:rPr lang="en-US" dirty="0">
                <a:latin typeface="+mj-lt"/>
              </a:rPr>
              <a:t>1653 Synthetic Case Control Studies</a:t>
            </a:r>
          </a:p>
        </p:txBody>
      </p:sp>
      <p:sp>
        <p:nvSpPr>
          <p:cNvPr id="2" name="Rectangle 1"/>
          <p:cNvSpPr/>
          <p:nvPr/>
        </p:nvSpPr>
        <p:spPr>
          <a:xfrm>
            <a:off x="2475461" y="2318918"/>
            <a:ext cx="5101012" cy="369332"/>
          </a:xfrm>
          <a:prstGeom prst="rect">
            <a:avLst/>
          </a:prstGeom>
        </p:spPr>
        <p:txBody>
          <a:bodyPr wrap="none">
            <a:spAutoFit/>
          </a:bodyPr>
          <a:lstStyle/>
          <a:p>
            <a:r>
              <a:rPr lang="en-US" dirty="0">
                <a:latin typeface="+mj-lt"/>
              </a:rPr>
              <a:t>Visualization Tool: </a:t>
            </a:r>
            <a:r>
              <a:rPr lang="en-US" dirty="0">
                <a:latin typeface="+mj-lt"/>
                <a:hlinkClick r:id="rId4"/>
              </a:rPr>
              <a:t>http://</a:t>
            </a:r>
            <a:r>
              <a:rPr lang="en-US" dirty="0" err="1">
                <a:latin typeface="+mj-lt"/>
                <a:hlinkClick r:id="rId4"/>
              </a:rPr>
              <a:t>pheweb.sph.umich.edu</a:t>
            </a:r>
            <a:r>
              <a:rPr lang="en-US" dirty="0">
                <a:latin typeface="+mj-lt"/>
                <a:hlinkClick r:id="rId4"/>
              </a:rPr>
              <a:t>/</a:t>
            </a:r>
            <a:endParaRPr lang="en-US" dirty="0">
              <a:latin typeface="+mj-lt"/>
            </a:endParaRPr>
          </a:p>
        </p:txBody>
      </p:sp>
      <mc:AlternateContent xmlns:mc="http://schemas.openxmlformats.org/markup-compatibility/2006" xmlns:a14="http://schemas.microsoft.com/office/drawing/2010/main">
        <mc:Choice Requires="a14">
          <p:sp>
            <p:nvSpPr>
              <p:cNvPr id="3" name="Rectangle 2"/>
              <p:cNvSpPr/>
              <p:nvPr/>
            </p:nvSpPr>
            <p:spPr>
              <a:xfrm>
                <a:off x="2244436" y="6249053"/>
                <a:ext cx="7703129" cy="369332"/>
              </a:xfrm>
              <a:prstGeom prst="rect">
                <a:avLst/>
              </a:prstGeom>
            </p:spPr>
            <p:txBody>
              <a:bodyPr wrap="square">
                <a:spAutoFit/>
              </a:bodyPr>
              <a:lstStyle/>
              <a:p>
                <a:r>
                  <a:rPr lang="en-US" dirty="0">
                    <a:solidFill>
                      <a:srgbClr val="000000"/>
                    </a:solidFill>
                  </a:rPr>
                  <a:t> </a:t>
                </a:r>
                <a:r>
                  <a:rPr lang="en-US" dirty="0">
                    <a:solidFill>
                      <a:srgbClr val="000000"/>
                    </a:solidFill>
                    <a:latin typeface="+mj-lt"/>
                  </a:rPr>
                  <a:t>Basic Association Model </a:t>
                </a:r>
                <a:r>
                  <a:rPr lang="en-US" dirty="0">
                    <a:solidFill>
                      <a:srgbClr val="000000"/>
                    </a:solidFill>
                  </a:rPr>
                  <a:t>logit</a:t>
                </a:r>
                <a14:m>
                  <m:oMath xmlns:m="http://schemas.openxmlformats.org/officeDocument/2006/math">
                    <m:r>
                      <a:rPr lang="en-US" i="1">
                        <a:solidFill>
                          <a:srgbClr val="000000"/>
                        </a:solidFill>
                        <a:latin typeface="Cambria Math" charset="0"/>
                      </a:rPr>
                      <m:t> </m:t>
                    </m:r>
                    <m:r>
                      <a:rPr lang="en-US" i="1">
                        <a:solidFill>
                          <a:srgbClr val="000000"/>
                        </a:solidFill>
                        <a:latin typeface="Cambria Math" charset="0"/>
                      </a:rPr>
                      <m:t>𝑃</m:t>
                    </m:r>
                    <m:d>
                      <m:dPr>
                        <m:ctrlPr>
                          <a:rPr lang="en-US" i="1">
                            <a:solidFill>
                              <a:srgbClr val="000000"/>
                            </a:solidFill>
                            <a:latin typeface="Cambria Math" charset="0"/>
                          </a:rPr>
                        </m:ctrlPr>
                      </m:dPr>
                      <m:e>
                        <m:r>
                          <a:rPr lang="en-US" i="1">
                            <a:solidFill>
                              <a:srgbClr val="000000"/>
                            </a:solidFill>
                            <a:latin typeface="Cambria Math" charset="0"/>
                          </a:rPr>
                          <m:t>𝐷</m:t>
                        </m:r>
                        <m:r>
                          <a:rPr lang="en-US" i="1">
                            <a:solidFill>
                              <a:srgbClr val="000000"/>
                            </a:solidFill>
                            <a:latin typeface="Cambria Math" charset="0"/>
                          </a:rPr>
                          <m:t>=1</m:t>
                        </m:r>
                      </m:e>
                      <m:e>
                        <m:r>
                          <a:rPr lang="en-US" i="1">
                            <a:solidFill>
                              <a:srgbClr val="000000"/>
                            </a:solidFill>
                            <a:latin typeface="Cambria Math" charset="0"/>
                          </a:rPr>
                          <m:t>𝐺</m:t>
                        </m:r>
                        <m:r>
                          <a:rPr lang="en-US" i="1">
                            <a:solidFill>
                              <a:srgbClr val="000000"/>
                            </a:solidFill>
                            <a:latin typeface="Cambria Math" charset="0"/>
                          </a:rPr>
                          <m:t>, </m:t>
                        </m:r>
                        <m:r>
                          <a:rPr lang="en-US" i="1">
                            <a:solidFill>
                              <a:srgbClr val="000000"/>
                            </a:solidFill>
                            <a:latin typeface="Cambria Math" charset="0"/>
                          </a:rPr>
                          <m:t>𝑍</m:t>
                        </m:r>
                      </m:e>
                    </m:d>
                    <m:r>
                      <a:rPr lang="en-US" i="1">
                        <a:solidFill>
                          <a:srgbClr val="000000"/>
                        </a:solidFill>
                        <a:latin typeface="Cambria Math" charset="0"/>
                      </a:rPr>
                      <m:t>=</m:t>
                    </m:r>
                    <m:sSub>
                      <m:sSubPr>
                        <m:ctrlPr>
                          <a:rPr lang="en-US" i="1">
                            <a:solidFill>
                              <a:srgbClr val="000000"/>
                            </a:solidFill>
                            <a:latin typeface="Cambria Math" charset="0"/>
                          </a:rPr>
                        </m:ctrlPr>
                      </m:sSubPr>
                      <m:e>
                        <m:r>
                          <a:rPr lang="en-US" i="1">
                            <a:solidFill>
                              <a:srgbClr val="000000"/>
                            </a:solidFill>
                            <a:latin typeface="Cambria Math" charset="0"/>
                          </a:rPr>
                          <m:t>𝜃</m:t>
                        </m:r>
                      </m:e>
                      <m:sub>
                        <m:r>
                          <a:rPr lang="en-US" i="1">
                            <a:solidFill>
                              <a:srgbClr val="000000"/>
                            </a:solidFill>
                            <a:latin typeface="Cambria Math" charset="0"/>
                          </a:rPr>
                          <m:t>0</m:t>
                        </m:r>
                      </m:sub>
                    </m:sSub>
                    <m:r>
                      <a:rPr lang="en-US" i="1">
                        <a:solidFill>
                          <a:srgbClr val="000000"/>
                        </a:solidFill>
                        <a:latin typeface="Cambria Math" charset="0"/>
                      </a:rPr>
                      <m:t>+</m:t>
                    </m:r>
                    <m:sSub>
                      <m:sSubPr>
                        <m:ctrlPr>
                          <a:rPr lang="en-US" i="1">
                            <a:solidFill>
                              <a:srgbClr val="000000"/>
                            </a:solidFill>
                            <a:latin typeface="Cambria Math" charset="0"/>
                          </a:rPr>
                        </m:ctrlPr>
                      </m:sSubPr>
                      <m:e>
                        <m:r>
                          <a:rPr lang="en-US" i="1">
                            <a:solidFill>
                              <a:srgbClr val="000000"/>
                            </a:solidFill>
                            <a:latin typeface="Cambria Math" charset="0"/>
                          </a:rPr>
                          <m:t>𝜃</m:t>
                        </m:r>
                      </m:e>
                      <m:sub>
                        <m:r>
                          <a:rPr lang="en-US" i="1">
                            <a:solidFill>
                              <a:srgbClr val="000000"/>
                            </a:solidFill>
                            <a:latin typeface="Cambria Math" charset="0"/>
                          </a:rPr>
                          <m:t>𝐺</m:t>
                        </m:r>
                      </m:sub>
                    </m:sSub>
                    <m:r>
                      <a:rPr lang="en-US" i="1">
                        <a:solidFill>
                          <a:srgbClr val="000000"/>
                        </a:solidFill>
                        <a:latin typeface="Cambria Math" charset="0"/>
                      </a:rPr>
                      <m:t>𝐺</m:t>
                    </m:r>
                    <m:r>
                      <a:rPr lang="en-US" i="1">
                        <a:solidFill>
                          <a:srgbClr val="000000"/>
                        </a:solidFill>
                        <a:latin typeface="Cambria Math" charset="0"/>
                      </a:rPr>
                      <m:t>+</m:t>
                    </m:r>
                    <m:sSubSup>
                      <m:sSubSupPr>
                        <m:ctrlPr>
                          <a:rPr lang="en-US" i="1">
                            <a:solidFill>
                              <a:srgbClr val="000000"/>
                            </a:solidFill>
                            <a:latin typeface="Cambria Math" charset="0"/>
                          </a:rPr>
                        </m:ctrlPr>
                      </m:sSubSupPr>
                      <m:e>
                        <m:r>
                          <a:rPr lang="en-US" i="1">
                            <a:solidFill>
                              <a:srgbClr val="000000"/>
                            </a:solidFill>
                            <a:latin typeface="Cambria Math" charset="0"/>
                          </a:rPr>
                          <m:t>𝜃</m:t>
                        </m:r>
                      </m:e>
                      <m:sub>
                        <m:r>
                          <a:rPr lang="en-US" i="1">
                            <a:solidFill>
                              <a:srgbClr val="000000"/>
                            </a:solidFill>
                            <a:latin typeface="Cambria Math" charset="0"/>
                          </a:rPr>
                          <m:t>𝑧</m:t>
                        </m:r>
                      </m:sub>
                      <m:sup>
                        <m:r>
                          <a:rPr lang="en-US" i="1">
                            <a:solidFill>
                              <a:srgbClr val="000000"/>
                            </a:solidFill>
                            <a:latin typeface="Cambria Math" charset="0"/>
                          </a:rPr>
                          <m:t>⊤</m:t>
                        </m:r>
                      </m:sup>
                    </m:sSubSup>
                    <m:r>
                      <a:rPr lang="en-US" i="1">
                        <a:solidFill>
                          <a:srgbClr val="000000"/>
                        </a:solidFill>
                        <a:latin typeface="Cambria Math" charset="0"/>
                      </a:rPr>
                      <m:t>𝑍</m:t>
                    </m:r>
                  </m:oMath>
                </a14:m>
                <a:endParaRPr lang="en-US" dirty="0">
                  <a:solidFill>
                    <a:srgbClr val="000000"/>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720435" y="6249053"/>
                <a:ext cx="7703129"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054159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88541" y="-25400"/>
            <a:ext cx="7886700" cy="994172"/>
          </a:xfrm>
        </p:spPr>
        <p:txBody>
          <a:bodyPr/>
          <a:lstStyle/>
          <a:p>
            <a:r>
              <a:rPr lang="en-US" dirty="0"/>
              <a:t>Exploration of Cancer Traits</a:t>
            </a:r>
          </a:p>
        </p:txBody>
      </p:sp>
      <p:graphicFrame>
        <p:nvGraphicFramePr>
          <p:cNvPr id="7" name="Content Placeholder 6"/>
          <p:cNvGraphicFramePr>
            <a:graphicFrameLocks noGrp="1"/>
          </p:cNvGraphicFramePr>
          <p:nvPr>
            <p:ph idx="1"/>
            <p:extLst/>
          </p:nvPr>
        </p:nvGraphicFramePr>
        <p:xfrm>
          <a:off x="1981200" y="1354223"/>
          <a:ext cx="7886700" cy="2135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1775841" y="3413194"/>
            <a:ext cx="3358612" cy="923330"/>
          </a:xfrm>
          <a:prstGeom prst="rect">
            <a:avLst/>
          </a:prstGeom>
          <a:noFill/>
        </p:spPr>
        <p:txBody>
          <a:bodyPr wrap="none" rtlCol="0">
            <a:spAutoFit/>
          </a:bodyPr>
          <a:lstStyle/>
          <a:p>
            <a:r>
              <a:rPr lang="en-US" dirty="0"/>
              <a:t>NHGRI-EBI GWAS Catalog</a:t>
            </a:r>
          </a:p>
          <a:p>
            <a:pPr marL="285750" indent="-285750">
              <a:buFont typeface="Arial" charset="0"/>
              <a:buChar char="•"/>
            </a:pPr>
            <a:r>
              <a:rPr lang="en-US" dirty="0"/>
              <a:t>Broad European Ancestry</a:t>
            </a:r>
          </a:p>
          <a:p>
            <a:pPr marL="285750" indent="-285750">
              <a:buFont typeface="Arial" charset="0"/>
              <a:buChar char="•"/>
            </a:pPr>
            <a:r>
              <a:rPr lang="en-US" dirty="0"/>
              <a:t>Quality control &amp; LD pruning</a:t>
            </a:r>
          </a:p>
        </p:txBody>
      </p:sp>
      <p:sp>
        <p:nvSpPr>
          <p:cNvPr id="9" name="TextBox 8"/>
          <p:cNvSpPr txBox="1"/>
          <p:nvPr/>
        </p:nvSpPr>
        <p:spPr>
          <a:xfrm>
            <a:off x="5016930" y="3401853"/>
            <a:ext cx="2283638" cy="369332"/>
          </a:xfrm>
          <a:prstGeom prst="rect">
            <a:avLst/>
          </a:prstGeom>
          <a:noFill/>
        </p:spPr>
        <p:txBody>
          <a:bodyPr wrap="none" rtlCol="0">
            <a:spAutoFit/>
          </a:bodyPr>
          <a:lstStyle/>
          <a:p>
            <a:r>
              <a:rPr lang="en-US" dirty="0"/>
              <a:t>Effect </a:t>
            </a:r>
            <a:r>
              <a:rPr lang="en-US"/>
              <a:t>size weighting</a:t>
            </a:r>
            <a:endParaRPr lang="en-US" sz="1600" dirty="0"/>
          </a:p>
        </p:txBody>
      </p:sp>
      <p:sp>
        <p:nvSpPr>
          <p:cNvPr id="10" name="TextBox 9"/>
          <p:cNvSpPr txBox="1"/>
          <p:nvPr/>
        </p:nvSpPr>
        <p:spPr>
          <a:xfrm>
            <a:off x="7698139" y="3448020"/>
            <a:ext cx="2520949" cy="646331"/>
          </a:xfrm>
          <a:prstGeom prst="rect">
            <a:avLst/>
          </a:prstGeom>
          <a:noFill/>
        </p:spPr>
        <p:txBody>
          <a:bodyPr wrap="square" rtlCol="0">
            <a:spAutoFit/>
          </a:bodyPr>
          <a:lstStyle/>
          <a:p>
            <a:r>
              <a:rPr lang="en-US" dirty="0"/>
              <a:t>Firth's bias corrected </a:t>
            </a:r>
          </a:p>
          <a:p>
            <a:r>
              <a:rPr lang="en-US" dirty="0"/>
              <a:t>logistic regression</a:t>
            </a:r>
          </a:p>
        </p:txBody>
      </p:sp>
      <mc:AlternateContent xmlns:mc="http://schemas.openxmlformats.org/markup-compatibility/2006" xmlns:a14="http://schemas.microsoft.com/office/drawing/2010/main">
        <mc:Choice Requires="a14">
          <p:sp>
            <p:nvSpPr>
              <p:cNvPr id="3" name="TextBox 2"/>
              <p:cNvSpPr txBox="1"/>
              <p:nvPr/>
            </p:nvSpPr>
            <p:spPr>
              <a:xfrm>
                <a:off x="5638799" y="3945712"/>
                <a:ext cx="922688" cy="390813"/>
              </a:xfrm>
              <a:prstGeom prst="rect">
                <a:avLst/>
              </a:prstGeom>
              <a:solidFill>
                <a:schemeClr val="accent3">
                  <a:lumMod val="60000"/>
                  <a:lumOff val="40000"/>
                </a:schemeClr>
              </a:solidFill>
              <a:ln>
                <a:solidFill>
                  <a:schemeClr val="accent3">
                    <a:lumMod val="75000"/>
                  </a:schemeClr>
                </a:solidFill>
              </a:ln>
            </p:spPr>
            <p:txBody>
              <a:bodyPr wrap="none" rtlCol="0">
                <a:spAutoFit/>
              </a:bodyPr>
              <a:lstStyle/>
              <a:p>
                <a14:m>
                  <m:oMath xmlns:m="http://schemas.openxmlformats.org/officeDocument/2006/math">
                    <m:nary>
                      <m:naryPr>
                        <m:chr m:val="∑"/>
                        <m:supHide m:val="on"/>
                        <m:ctrlPr>
                          <a:rPr lang="en-US" i="1">
                            <a:latin typeface="Cambria Math" charset="0"/>
                          </a:rPr>
                        </m:ctrlPr>
                      </m:naryPr>
                      <m:sub>
                        <m:r>
                          <a:rPr lang="en-US" i="1">
                            <a:latin typeface="Cambria Math" charset="0"/>
                          </a:rPr>
                          <m:t>𝑖</m:t>
                        </m:r>
                      </m:sub>
                      <m:sup/>
                      <m:e>
                        <m:acc>
                          <m:accPr>
                            <m:chr m:val="̂"/>
                            <m:ctrlPr>
                              <a:rPr lang="en-US" i="1">
                                <a:latin typeface="Cambria Math" charset="0"/>
                              </a:rPr>
                            </m:ctrlPr>
                          </m:accPr>
                          <m:e>
                            <m:sSub>
                              <m:sSubPr>
                                <m:ctrlPr>
                                  <a:rPr lang="en-US" i="1">
                                    <a:latin typeface="Cambria Math" charset="0"/>
                                  </a:rPr>
                                </m:ctrlPr>
                              </m:sSubPr>
                              <m:e>
                                <m:r>
                                  <m:rPr>
                                    <m:brk m:alnAt="7"/>
                                  </m:rPr>
                                  <a:rPr lang="en-US" i="1">
                                    <a:latin typeface="Cambria Math" charset="0"/>
                                  </a:rPr>
                                  <m:t>𝛽</m:t>
                                </m:r>
                              </m:e>
                              <m:sub>
                                <m:r>
                                  <m:rPr>
                                    <m:brk m:alnAt="7"/>
                                  </m:rPr>
                                  <a:rPr lang="en-US" i="1">
                                    <a:latin typeface="Cambria Math" charset="0"/>
                                  </a:rPr>
                                  <m:t>𝑖</m:t>
                                </m:r>
                              </m:sub>
                            </m:sSub>
                          </m:e>
                        </m:acc>
                      </m:e>
                    </m:nary>
                  </m:oMath>
                </a14:m>
                <a:r>
                  <a:rPr lang="en-US" dirty="0"/>
                  <a:t> </a:t>
                </a:r>
                <a14:m>
                  <m:oMath xmlns:m="http://schemas.openxmlformats.org/officeDocument/2006/math">
                    <m:sSub>
                      <m:sSubPr>
                        <m:ctrlPr>
                          <a:rPr lang="en-US" i="1" dirty="0">
                            <a:latin typeface="Cambria Math" charset="0"/>
                          </a:rPr>
                        </m:ctrlPr>
                      </m:sSubPr>
                      <m:e>
                        <m:r>
                          <a:rPr lang="en-US" i="1" dirty="0">
                            <a:latin typeface="Cambria Math" charset="0"/>
                          </a:rPr>
                          <m:t>𝐺</m:t>
                        </m:r>
                      </m:e>
                      <m:sub>
                        <m:r>
                          <a:rPr lang="en-US" i="1" dirty="0">
                            <a:latin typeface="Cambria Math" charset="0"/>
                          </a:rPr>
                          <m:t>𝑖</m:t>
                        </m:r>
                      </m:sub>
                    </m:sSub>
                  </m:oMath>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114799" y="3945711"/>
                <a:ext cx="922688" cy="390813"/>
              </a:xfrm>
              <a:prstGeom prst="rect">
                <a:avLst/>
              </a:prstGeom>
              <a:blipFill rotWithShape="0">
                <a:blip r:embed="rId8"/>
                <a:stretch>
                  <a:fillRect l="-35294" t="-103030" r="-18954" b="-169697"/>
                </a:stretch>
              </a:blipFill>
              <a:ln>
                <a:solidFill>
                  <a:schemeClr val="accent3">
                    <a:lumMod val="75000"/>
                  </a:schemeClr>
                </a:solidFill>
              </a:ln>
            </p:spPr>
            <p:txBody>
              <a:bodyPr/>
              <a:lstStyle/>
              <a:p>
                <a:r>
                  <a:rPr lang="en-US">
                    <a:noFill/>
                  </a:rPr>
                  <a:t> </a:t>
                </a:r>
              </a:p>
            </p:txBody>
          </p:sp>
        </mc:Fallback>
      </mc:AlternateContent>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06600" y="4531185"/>
            <a:ext cx="2450200" cy="2034392"/>
          </a:xfrm>
          <a:prstGeom prst="rect">
            <a:avLst/>
          </a:prstGeom>
          <a:ln>
            <a:solidFill>
              <a:schemeClr val="tx1"/>
            </a:solidFill>
          </a:ln>
        </p:spPr>
      </p:pic>
      <p:grpSp>
        <p:nvGrpSpPr>
          <p:cNvPr id="12" name="Group 11"/>
          <p:cNvGrpSpPr/>
          <p:nvPr/>
        </p:nvGrpSpPr>
        <p:grpSpPr>
          <a:xfrm>
            <a:off x="4577710" y="5108488"/>
            <a:ext cx="439221" cy="513806"/>
            <a:chOff x="2285910" y="810690"/>
            <a:chExt cx="439221" cy="513806"/>
          </a:xfrm>
        </p:grpSpPr>
        <p:sp>
          <p:nvSpPr>
            <p:cNvPr id="13" name="Right Arrow 12"/>
            <p:cNvSpPr/>
            <p:nvPr/>
          </p:nvSpPr>
          <p:spPr>
            <a:xfrm>
              <a:off x="2285910" y="810690"/>
              <a:ext cx="439221" cy="513806"/>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4" name="Right Arrow 4"/>
            <p:cNvSpPr/>
            <p:nvPr/>
          </p:nvSpPr>
          <p:spPr>
            <a:xfrm>
              <a:off x="2285910" y="913451"/>
              <a:ext cx="307455" cy="3082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11200">
                <a:lnSpc>
                  <a:spcPct val="90000"/>
                </a:lnSpc>
                <a:spcBef>
                  <a:spcPct val="0"/>
                </a:spcBef>
                <a:spcAft>
                  <a:spcPct val="35000"/>
                </a:spcAft>
              </a:pPr>
              <a:endParaRPr lang="en-US" sz="1600"/>
            </a:p>
          </p:txBody>
        </p:sp>
      </p:grpSp>
      <p:grpSp>
        <p:nvGrpSpPr>
          <p:cNvPr id="15" name="Group 14"/>
          <p:cNvGrpSpPr/>
          <p:nvPr/>
        </p:nvGrpSpPr>
        <p:grpSpPr>
          <a:xfrm>
            <a:off x="7258917" y="5108488"/>
            <a:ext cx="439221" cy="513806"/>
            <a:chOff x="5186429" y="810690"/>
            <a:chExt cx="439221" cy="513806"/>
          </a:xfrm>
        </p:grpSpPr>
        <p:sp>
          <p:nvSpPr>
            <p:cNvPr id="16" name="Right Arrow 15"/>
            <p:cNvSpPr/>
            <p:nvPr/>
          </p:nvSpPr>
          <p:spPr>
            <a:xfrm>
              <a:off x="5186429" y="810690"/>
              <a:ext cx="439221" cy="513806"/>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7" name="Right Arrow 4"/>
            <p:cNvSpPr/>
            <p:nvPr/>
          </p:nvSpPr>
          <p:spPr>
            <a:xfrm>
              <a:off x="5186429" y="913451"/>
              <a:ext cx="307455" cy="3082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11200">
                <a:lnSpc>
                  <a:spcPct val="90000"/>
                </a:lnSpc>
                <a:spcBef>
                  <a:spcPct val="0"/>
                </a:spcBef>
                <a:spcAft>
                  <a:spcPct val="35000"/>
                </a:spcAft>
              </a:pPr>
              <a:endParaRPr lang="en-US" sz="1600"/>
            </a:p>
          </p:txBody>
        </p:sp>
      </p:grpSp>
      <p:pic>
        <p:nvPicPr>
          <p:cNvPr id="18" name="Content Placeholder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34984" y="4374830"/>
            <a:ext cx="3024569" cy="2289406"/>
          </a:xfrm>
          <a:prstGeom prst="rect">
            <a:avLst/>
          </a:prstGeom>
        </p:spPr>
      </p:pic>
      <p:pic>
        <p:nvPicPr>
          <p:cNvPr id="1026" name="Picture 2" descr="mage result for distribution of polygenic risk score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18398" y="4482935"/>
            <a:ext cx="1585811" cy="2145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89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p:bldP spid="9" grpId="0"/>
      <p:bldP spid="10" grpId="0"/>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 xmlns:a16="http://schemas.microsoft.com/office/drawing/2014/main" id="{879E594B-7827-6348-A966-F7737F50094E}"/>
              </a:ext>
            </a:extLst>
          </p:cNvPr>
          <p:cNvGraphicFramePr>
            <a:graphicFrameLocks noGrp="1"/>
          </p:cNvGraphicFramePr>
          <p:nvPr>
            <p:extLst/>
          </p:nvPr>
        </p:nvGraphicFramePr>
        <p:xfrm>
          <a:off x="1755496" y="1722631"/>
          <a:ext cx="8681011" cy="3507920"/>
        </p:xfrm>
        <a:graphic>
          <a:graphicData uri="http://schemas.openxmlformats.org/drawingml/2006/table">
            <a:tbl>
              <a:tblPr firstRow="1" bandRow="1">
                <a:tableStyleId>{5C22544A-7EE6-4342-B048-85BDC9FD1C3A}</a:tableStyleId>
              </a:tblPr>
              <a:tblGrid>
                <a:gridCol w="3169628">
                  <a:extLst>
                    <a:ext uri="{9D8B030D-6E8A-4147-A177-3AD203B41FA5}">
                      <a16:colId xmlns="" xmlns:a16="http://schemas.microsoft.com/office/drawing/2014/main" val="4247677728"/>
                    </a:ext>
                  </a:extLst>
                </a:gridCol>
                <a:gridCol w="1248937">
                  <a:extLst>
                    <a:ext uri="{9D8B030D-6E8A-4147-A177-3AD203B41FA5}">
                      <a16:colId xmlns="" xmlns:a16="http://schemas.microsoft.com/office/drawing/2014/main" val="3741759484"/>
                    </a:ext>
                  </a:extLst>
                </a:gridCol>
                <a:gridCol w="1048214">
                  <a:extLst>
                    <a:ext uri="{9D8B030D-6E8A-4147-A177-3AD203B41FA5}">
                      <a16:colId xmlns="" xmlns:a16="http://schemas.microsoft.com/office/drawing/2014/main" val="914374757"/>
                    </a:ext>
                  </a:extLst>
                </a:gridCol>
                <a:gridCol w="1115122">
                  <a:extLst>
                    <a:ext uri="{9D8B030D-6E8A-4147-A177-3AD203B41FA5}">
                      <a16:colId xmlns="" xmlns:a16="http://schemas.microsoft.com/office/drawing/2014/main" val="1807249037"/>
                    </a:ext>
                  </a:extLst>
                </a:gridCol>
                <a:gridCol w="1349298">
                  <a:extLst>
                    <a:ext uri="{9D8B030D-6E8A-4147-A177-3AD203B41FA5}">
                      <a16:colId xmlns="" xmlns:a16="http://schemas.microsoft.com/office/drawing/2014/main" val="1682755516"/>
                    </a:ext>
                  </a:extLst>
                </a:gridCol>
                <a:gridCol w="749812">
                  <a:extLst>
                    <a:ext uri="{9D8B030D-6E8A-4147-A177-3AD203B41FA5}">
                      <a16:colId xmlns="" xmlns:a16="http://schemas.microsoft.com/office/drawing/2014/main" val="1807846941"/>
                    </a:ext>
                  </a:extLst>
                </a:gridCol>
              </a:tblGrid>
              <a:tr h="487680">
                <a:tc rowSpan="2">
                  <a:txBody>
                    <a:bodyPr/>
                    <a:lstStyle/>
                    <a:p>
                      <a:pPr marL="0" marR="0" algn="just">
                        <a:spcBef>
                          <a:spcPts val="0"/>
                        </a:spcBef>
                        <a:spcAft>
                          <a:spcPts val="0"/>
                        </a:spcAft>
                      </a:pPr>
                      <a:r>
                        <a:rPr lang="en-GB" sz="1400" dirty="0">
                          <a:effectLst/>
                          <a:latin typeface="Arial" charset="0"/>
                          <a:ea typeface="Arial" charset="0"/>
                          <a:cs typeface="Arial" charset="0"/>
                        </a:rPr>
                        <a:t>Cancer Trait / Site</a:t>
                      </a:r>
                      <a:endParaRPr lang="en-US" sz="1400" dirty="0">
                        <a:effectLst/>
                        <a:latin typeface="Arial" charset="0"/>
                        <a:ea typeface="Arial" charset="0"/>
                        <a:cs typeface="Arial" charset="0"/>
                      </a:endParaRPr>
                    </a:p>
                  </a:txBody>
                  <a:tcPr marL="46457" marR="46457"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rowSpan="2">
                  <a:txBody>
                    <a:bodyPr/>
                    <a:lstStyle/>
                    <a:p>
                      <a:pPr marL="0" marR="0" algn="ctr">
                        <a:spcBef>
                          <a:spcPts val="0"/>
                        </a:spcBef>
                        <a:spcAft>
                          <a:spcPts val="0"/>
                        </a:spcAft>
                      </a:pPr>
                      <a:r>
                        <a:rPr lang="en-GB" sz="1400" dirty="0">
                          <a:effectLst/>
                          <a:latin typeface="Arial" charset="0"/>
                          <a:ea typeface="Arial" charset="0"/>
                          <a:cs typeface="Arial" charset="0"/>
                        </a:rPr>
                        <a:t>N Cases</a:t>
                      </a:r>
                      <a:endParaRPr lang="en-US" sz="1400" dirty="0">
                        <a:effectLst/>
                        <a:latin typeface="Arial" charset="0"/>
                        <a:ea typeface="Arial" charset="0"/>
                        <a:cs typeface="Arial" charset="0"/>
                      </a:endParaRPr>
                    </a:p>
                  </a:txBody>
                  <a:tcPr marL="46457" marR="46457"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rowSpan="2">
                  <a:txBody>
                    <a:bodyPr/>
                    <a:lstStyle/>
                    <a:p>
                      <a:pPr marL="0" marR="0" algn="ctr">
                        <a:spcBef>
                          <a:spcPts val="0"/>
                        </a:spcBef>
                        <a:spcAft>
                          <a:spcPts val="0"/>
                        </a:spcAft>
                      </a:pPr>
                      <a:r>
                        <a:rPr lang="en-GB" sz="1400" dirty="0">
                          <a:effectLst/>
                          <a:latin typeface="Arial" charset="0"/>
                          <a:ea typeface="Arial" charset="0"/>
                          <a:cs typeface="Arial" charset="0"/>
                        </a:rPr>
                        <a:t>N Controls</a:t>
                      </a:r>
                      <a:endParaRPr lang="en-US" sz="1400" dirty="0">
                        <a:effectLst/>
                        <a:latin typeface="Arial" charset="0"/>
                        <a:ea typeface="Arial" charset="0"/>
                        <a:cs typeface="Arial" charset="0"/>
                      </a:endParaRPr>
                    </a:p>
                  </a:txBody>
                  <a:tcPr marL="46457" marR="46457"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rowSpan="2">
                  <a:txBody>
                    <a:bodyPr/>
                    <a:lstStyle/>
                    <a:p>
                      <a:pPr marL="0" marR="0" algn="ctr">
                        <a:spcBef>
                          <a:spcPts val="0"/>
                        </a:spcBef>
                        <a:spcAft>
                          <a:spcPts val="0"/>
                        </a:spcAft>
                      </a:pPr>
                      <a:r>
                        <a:rPr lang="en-GB" sz="1400" dirty="0">
                          <a:effectLst/>
                          <a:latin typeface="Arial" charset="0"/>
                          <a:ea typeface="Arial" charset="0"/>
                          <a:cs typeface="Arial" charset="0"/>
                        </a:rPr>
                        <a:t>N SNPs</a:t>
                      </a:r>
                      <a:endParaRPr lang="en-US" sz="1400" dirty="0">
                        <a:effectLst/>
                        <a:latin typeface="Arial" charset="0"/>
                        <a:ea typeface="Arial" charset="0"/>
                        <a:cs typeface="Arial" charset="0"/>
                      </a:endParaRPr>
                    </a:p>
                    <a:p>
                      <a:pPr marL="0" marR="0" algn="ctr">
                        <a:spcBef>
                          <a:spcPts val="0"/>
                        </a:spcBef>
                        <a:spcAft>
                          <a:spcPts val="0"/>
                        </a:spcAft>
                      </a:pPr>
                      <a:r>
                        <a:rPr lang="en-GB" sz="1400" dirty="0">
                          <a:effectLst/>
                          <a:latin typeface="Arial" charset="0"/>
                          <a:ea typeface="Arial" charset="0"/>
                          <a:cs typeface="Arial" charset="0"/>
                        </a:rPr>
                        <a:t>In PRS</a:t>
                      </a:r>
                      <a:endParaRPr lang="en-US" sz="1400" dirty="0">
                        <a:effectLst/>
                        <a:latin typeface="Arial" charset="0"/>
                        <a:ea typeface="Arial" charset="0"/>
                        <a:cs typeface="Arial" charset="0"/>
                      </a:endParaRPr>
                    </a:p>
                  </a:txBody>
                  <a:tcPr marL="46457" marR="46457"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gridSpan="2">
                  <a:txBody>
                    <a:bodyPr/>
                    <a:lstStyle/>
                    <a:p>
                      <a:pPr marL="0" marR="0" algn="ctr">
                        <a:spcBef>
                          <a:spcPts val="0"/>
                        </a:spcBef>
                        <a:spcAft>
                          <a:spcPts val="0"/>
                        </a:spcAft>
                      </a:pPr>
                      <a:r>
                        <a:rPr lang="en-GB" sz="1400" dirty="0">
                          <a:effectLst/>
                          <a:latin typeface="Arial" charset="0"/>
                          <a:ea typeface="Arial" charset="0"/>
                          <a:cs typeface="Arial" charset="0"/>
                        </a:rPr>
                        <a:t>Enrichment</a:t>
                      </a:r>
                      <a:br>
                        <a:rPr lang="en-GB" sz="1400" dirty="0">
                          <a:effectLst/>
                          <a:latin typeface="Arial" charset="0"/>
                          <a:ea typeface="Arial" charset="0"/>
                          <a:cs typeface="Arial" charset="0"/>
                        </a:rPr>
                      </a:br>
                      <a:r>
                        <a:rPr lang="en-GB" sz="1400" dirty="0">
                          <a:effectLst/>
                          <a:latin typeface="Arial" charset="0"/>
                          <a:ea typeface="Arial" charset="0"/>
                          <a:cs typeface="Arial" charset="0"/>
                        </a:rPr>
                        <a:t>Quartile 4 versus 1</a:t>
                      </a:r>
                      <a:endParaRPr lang="en-US" sz="1400" dirty="0">
                        <a:effectLst/>
                        <a:latin typeface="Arial" charset="0"/>
                        <a:ea typeface="Arial" charset="0"/>
                        <a:cs typeface="Arial" charset="0"/>
                      </a:endParaRPr>
                    </a:p>
                  </a:txBody>
                  <a:tcPr marL="46457" marR="46457"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hMerge="1">
                  <a:txBody>
                    <a:bodyPr/>
                    <a:lstStyle/>
                    <a:p>
                      <a:pPr marL="0" marR="0" algn="ctr">
                        <a:spcBef>
                          <a:spcPts val="0"/>
                        </a:spcBef>
                        <a:spcAft>
                          <a:spcPts val="0"/>
                        </a:spcAft>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6457" marR="46457" marT="0" marB="0" anchor="ctr"/>
                </a:tc>
                <a:extLst>
                  <a:ext uri="{0D108BD9-81ED-4DB2-BD59-A6C34878D82A}">
                    <a16:rowId xmlns="" xmlns:a16="http://schemas.microsoft.com/office/drawing/2014/main" val="3987496065"/>
                  </a:ext>
                </a:extLst>
              </a:tr>
              <a:tr h="48768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defTabSz="685800" rtl="0" eaLnBrk="1" latinLnBrk="0" hangingPunct="1">
                        <a:spcBef>
                          <a:spcPts val="0"/>
                        </a:spcBef>
                        <a:spcAft>
                          <a:spcPts val="0"/>
                        </a:spcAft>
                      </a:pPr>
                      <a:r>
                        <a:rPr lang="en-US" sz="1400" b="1" kern="1200" dirty="0">
                          <a:solidFill>
                            <a:schemeClr val="lt1"/>
                          </a:solidFill>
                          <a:effectLst/>
                          <a:latin typeface="Arial" charset="0"/>
                          <a:ea typeface="Arial" charset="0"/>
                          <a:cs typeface="Arial" charset="0"/>
                        </a:rPr>
                        <a:t>OR </a:t>
                      </a:r>
                      <a:r>
                        <a:rPr lang="en-GB" sz="1400" b="1" kern="1200" dirty="0">
                          <a:solidFill>
                            <a:schemeClr val="lt1"/>
                          </a:solidFill>
                          <a:effectLst/>
                          <a:latin typeface="Arial" charset="0"/>
                          <a:ea typeface="Arial" charset="0"/>
                          <a:cs typeface="Arial" charset="0"/>
                        </a:rPr>
                        <a:t>[95% CI]</a:t>
                      </a:r>
                      <a:endParaRPr lang="en-US" sz="1400" b="1" kern="1200" dirty="0">
                        <a:solidFill>
                          <a:schemeClr val="lt1"/>
                        </a:solidFill>
                        <a:effectLst/>
                        <a:latin typeface="Arial" charset="0"/>
                        <a:ea typeface="Arial" charset="0"/>
                        <a:cs typeface="Arial" charset="0"/>
                      </a:endParaRPr>
                    </a:p>
                  </a:txBody>
                  <a:tcPr marL="46457" marR="46457" marT="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marL="0" marR="0" algn="ctr" defTabSz="685800" rtl="0" eaLnBrk="1" latinLnBrk="0" hangingPunct="1">
                        <a:spcBef>
                          <a:spcPts val="0"/>
                        </a:spcBef>
                        <a:spcAft>
                          <a:spcPts val="0"/>
                        </a:spcAft>
                      </a:pPr>
                      <a:r>
                        <a:rPr lang="en-US" sz="1400" b="1" kern="1200" dirty="0">
                          <a:solidFill>
                            <a:schemeClr val="lt1"/>
                          </a:solidFill>
                          <a:effectLst/>
                          <a:latin typeface="Arial" charset="0"/>
                          <a:ea typeface="Arial" charset="0"/>
                          <a:cs typeface="Arial" charset="0"/>
                        </a:rPr>
                        <a:t>P</a:t>
                      </a:r>
                    </a:p>
                  </a:txBody>
                  <a:tcPr marL="46457" marR="46457"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 xmlns:a16="http://schemas.microsoft.com/office/drawing/2014/main" val="897393137"/>
                  </a:ext>
                </a:extLst>
              </a:tr>
              <a:tr h="316570">
                <a:tc>
                  <a:txBody>
                    <a:bodyPr/>
                    <a:lstStyle/>
                    <a:p>
                      <a:pPr algn="l" fontAlgn="b"/>
                      <a:r>
                        <a:rPr lang="en-US" sz="1400" b="0" i="0" u="none" strike="noStrike" dirty="0">
                          <a:solidFill>
                            <a:srgbClr val="000000"/>
                          </a:solidFill>
                          <a:effectLst/>
                          <a:latin typeface="Arial" charset="0"/>
                          <a:ea typeface="Arial" charset="0"/>
                          <a:cs typeface="Arial" charset="0"/>
                        </a:rPr>
                        <a:t>Breast [female]</a:t>
                      </a:r>
                    </a:p>
                  </a:txBody>
                  <a:tcPr marL="9525" marR="9525" marT="9525" marB="0" anchor="ctr">
                    <a:lnT w="38100" cmpd="sng">
                      <a:noFill/>
                    </a:lnT>
                  </a:tcPr>
                </a:tc>
                <a:tc>
                  <a:txBody>
                    <a:bodyPr/>
                    <a:lstStyle/>
                    <a:p>
                      <a:pPr algn="ctr" fontAlgn="b"/>
                      <a:r>
                        <a:rPr lang="en-US" sz="1400" b="0" i="0" u="none" strike="noStrike" dirty="0">
                          <a:solidFill>
                            <a:srgbClr val="000000"/>
                          </a:solidFill>
                          <a:effectLst/>
                          <a:latin typeface="Arial" charset="0"/>
                          <a:ea typeface="Arial" charset="0"/>
                          <a:cs typeface="Arial" charset="0"/>
                        </a:rPr>
                        <a:t>2,367</a:t>
                      </a:r>
                    </a:p>
                  </a:txBody>
                  <a:tcPr marL="9525" marR="9525" marT="9525" marB="0" anchor="ctr">
                    <a:lnT w="38100" cmpd="sng">
                      <a:noFill/>
                    </a:lnT>
                  </a:tcPr>
                </a:tc>
                <a:tc>
                  <a:txBody>
                    <a:bodyPr/>
                    <a:lstStyle/>
                    <a:p>
                      <a:pPr algn="ctr" fontAlgn="b"/>
                      <a:r>
                        <a:rPr lang="en-US" sz="1400" b="0" i="0" u="none" strike="noStrike" dirty="0">
                          <a:solidFill>
                            <a:srgbClr val="000000"/>
                          </a:solidFill>
                          <a:effectLst/>
                          <a:latin typeface="Arial" charset="0"/>
                          <a:ea typeface="Arial" charset="0"/>
                          <a:cs typeface="Arial" charset="0"/>
                        </a:rPr>
                        <a:t>14,610</a:t>
                      </a:r>
                    </a:p>
                  </a:txBody>
                  <a:tcPr marL="9525" marR="9525" marT="9525" marB="0" anchor="ctr">
                    <a:lnT w="38100" cmpd="sng">
                      <a:noFill/>
                    </a:lnT>
                  </a:tcPr>
                </a:tc>
                <a:tc>
                  <a:txBody>
                    <a:bodyPr/>
                    <a:lstStyle/>
                    <a:p>
                      <a:pPr algn="ctr" fontAlgn="b"/>
                      <a:r>
                        <a:rPr lang="en-US" sz="1400" b="0" i="0" u="none" strike="noStrike" dirty="0">
                          <a:solidFill>
                            <a:srgbClr val="000000"/>
                          </a:solidFill>
                          <a:effectLst/>
                          <a:latin typeface="Arial" charset="0"/>
                          <a:ea typeface="Arial" charset="0"/>
                          <a:cs typeface="Arial" charset="0"/>
                        </a:rPr>
                        <a:t>91</a:t>
                      </a:r>
                    </a:p>
                  </a:txBody>
                  <a:tcPr marL="9525" marR="9525" marT="9525" marB="0" anchor="ctr">
                    <a:lnT w="38100" cmpd="sng">
                      <a:noFill/>
                    </a:lnT>
                  </a:tcPr>
                </a:tc>
                <a:tc>
                  <a:txBody>
                    <a:bodyPr/>
                    <a:lstStyle/>
                    <a:p>
                      <a:pPr algn="ctr" fontAlgn="b"/>
                      <a:r>
                        <a:rPr lang="en-US" sz="1400" b="1" i="0" u="none" strike="noStrike" dirty="0">
                          <a:solidFill>
                            <a:srgbClr val="C00000"/>
                          </a:solidFill>
                          <a:effectLst/>
                          <a:latin typeface="Arial" charset="0"/>
                          <a:ea typeface="Arial" charset="0"/>
                          <a:cs typeface="Arial" charset="0"/>
                        </a:rPr>
                        <a:t>2.4 (2.1-2.7)</a:t>
                      </a:r>
                    </a:p>
                  </a:txBody>
                  <a:tcPr marL="9525" marR="9525" marT="9525" marB="0" anchor="ctr">
                    <a:lnT w="12700" cmpd="sng">
                      <a:noFill/>
                    </a:lnT>
                  </a:tcPr>
                </a:tc>
                <a:tc>
                  <a:txBody>
                    <a:bodyPr/>
                    <a:lstStyle/>
                    <a:p>
                      <a:pPr algn="ctr" fontAlgn="b"/>
                      <a:r>
                        <a:rPr lang="en-US" sz="1400" b="0" i="0" u="none" strike="noStrike">
                          <a:solidFill>
                            <a:srgbClr val="000000"/>
                          </a:solidFill>
                          <a:effectLst/>
                          <a:latin typeface="Arial" charset="0"/>
                          <a:ea typeface="Arial" charset="0"/>
                          <a:cs typeface="Arial" charset="0"/>
                        </a:rPr>
                        <a:t>2.62E-37</a:t>
                      </a:r>
                    </a:p>
                  </a:txBody>
                  <a:tcPr marL="9525" marR="9525" marT="9525" marB="0" anchor="ctr">
                    <a:lnT w="12700" cmpd="sng">
                      <a:noFill/>
                    </a:lnT>
                  </a:tcPr>
                </a:tc>
                <a:extLst>
                  <a:ext uri="{0D108BD9-81ED-4DB2-BD59-A6C34878D82A}">
                    <a16:rowId xmlns="" xmlns:a16="http://schemas.microsoft.com/office/drawing/2014/main" val="3738197855"/>
                  </a:ext>
                </a:extLst>
              </a:tr>
              <a:tr h="316570">
                <a:tc>
                  <a:txBody>
                    <a:bodyPr/>
                    <a:lstStyle/>
                    <a:p>
                      <a:pPr algn="l" fontAlgn="b"/>
                      <a:r>
                        <a:rPr lang="en-US" sz="1400" b="0" i="0" u="none" strike="noStrike" dirty="0">
                          <a:solidFill>
                            <a:srgbClr val="000000"/>
                          </a:solidFill>
                          <a:effectLst/>
                          <a:latin typeface="Arial" charset="0"/>
                          <a:ea typeface="Arial" charset="0"/>
                          <a:cs typeface="Arial" charset="0"/>
                        </a:rPr>
                        <a:t>Melanomas of skin</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2,361</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31,552</a:t>
                      </a:r>
                    </a:p>
                  </a:txBody>
                  <a:tcPr marL="9525" marR="9525" marT="9525" marB="0" anchor="ctr"/>
                </a:tc>
                <a:tc>
                  <a:txBody>
                    <a:bodyPr/>
                    <a:lstStyle/>
                    <a:p>
                      <a:pPr algn="ctr" fontAlgn="b"/>
                      <a:r>
                        <a:rPr lang="en-US" sz="1400" b="0" i="0" u="none" strike="noStrike">
                          <a:solidFill>
                            <a:srgbClr val="000000"/>
                          </a:solidFill>
                          <a:effectLst/>
                          <a:latin typeface="Arial" charset="0"/>
                          <a:ea typeface="Arial" charset="0"/>
                          <a:cs typeface="Arial" charset="0"/>
                        </a:rPr>
                        <a:t>18</a:t>
                      </a:r>
                    </a:p>
                  </a:txBody>
                  <a:tcPr marL="9525" marR="9525" marT="9525" marB="0" anchor="ctr"/>
                </a:tc>
                <a:tc>
                  <a:txBody>
                    <a:bodyPr/>
                    <a:lstStyle/>
                    <a:p>
                      <a:pPr algn="ctr" fontAlgn="b"/>
                      <a:r>
                        <a:rPr lang="en-US" sz="1400" b="1" i="0" u="none" strike="noStrike" dirty="0">
                          <a:solidFill>
                            <a:srgbClr val="C00000"/>
                          </a:solidFill>
                          <a:effectLst/>
                          <a:latin typeface="Arial" charset="0"/>
                          <a:ea typeface="Arial" charset="0"/>
                          <a:cs typeface="Arial" charset="0"/>
                        </a:rPr>
                        <a:t>2.6 (2.3-3.0)</a:t>
                      </a:r>
                    </a:p>
                  </a:txBody>
                  <a:tcPr marL="9525" marR="9525" marT="9525" marB="0" anchor="ctr"/>
                </a:tc>
                <a:tc>
                  <a:txBody>
                    <a:bodyPr/>
                    <a:lstStyle/>
                    <a:p>
                      <a:pPr algn="ctr" fontAlgn="b"/>
                      <a:r>
                        <a:rPr lang="en-US" sz="1400" b="0" i="0" u="none" strike="noStrike">
                          <a:solidFill>
                            <a:srgbClr val="000000"/>
                          </a:solidFill>
                          <a:effectLst/>
                          <a:latin typeface="Arial" charset="0"/>
                          <a:ea typeface="Arial" charset="0"/>
                          <a:cs typeface="Arial" charset="0"/>
                        </a:rPr>
                        <a:t>6.24E-48</a:t>
                      </a:r>
                    </a:p>
                  </a:txBody>
                  <a:tcPr marL="9525" marR="9525" marT="9525" marB="0" anchor="ctr"/>
                </a:tc>
                <a:extLst>
                  <a:ext uri="{0D108BD9-81ED-4DB2-BD59-A6C34878D82A}">
                    <a16:rowId xmlns="" xmlns:a16="http://schemas.microsoft.com/office/drawing/2014/main" val="3010007786"/>
                  </a:ext>
                </a:extLst>
              </a:tr>
              <a:tr h="316570">
                <a:tc>
                  <a:txBody>
                    <a:bodyPr/>
                    <a:lstStyle/>
                    <a:p>
                      <a:pPr algn="l" fontAlgn="b"/>
                      <a:r>
                        <a:rPr lang="en-US" sz="1400" b="0" i="0" u="none" strike="noStrike" dirty="0">
                          <a:solidFill>
                            <a:srgbClr val="000000"/>
                          </a:solidFill>
                          <a:effectLst/>
                          <a:latin typeface="Arial" charset="0"/>
                          <a:ea typeface="Arial" charset="0"/>
                          <a:cs typeface="Arial" charset="0"/>
                        </a:rPr>
                        <a:t>Prostate</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2,142</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13,106</a:t>
                      </a:r>
                    </a:p>
                  </a:txBody>
                  <a:tcPr marL="9525" marR="9525" marT="9525" marB="0" anchor="ctr"/>
                </a:tc>
                <a:tc>
                  <a:txBody>
                    <a:bodyPr/>
                    <a:lstStyle/>
                    <a:p>
                      <a:pPr algn="ctr" fontAlgn="b"/>
                      <a:r>
                        <a:rPr lang="en-US" sz="1400" b="0" i="0" u="none" strike="noStrike">
                          <a:solidFill>
                            <a:srgbClr val="000000"/>
                          </a:solidFill>
                          <a:effectLst/>
                          <a:latin typeface="Arial" charset="0"/>
                          <a:ea typeface="Arial" charset="0"/>
                          <a:cs typeface="Arial" charset="0"/>
                        </a:rPr>
                        <a:t>108</a:t>
                      </a:r>
                    </a:p>
                  </a:txBody>
                  <a:tcPr marL="9525" marR="9525" marT="9525" marB="0" anchor="ctr"/>
                </a:tc>
                <a:tc>
                  <a:txBody>
                    <a:bodyPr/>
                    <a:lstStyle/>
                    <a:p>
                      <a:pPr algn="ctr" fontAlgn="b"/>
                      <a:r>
                        <a:rPr lang="en-US" sz="1400" b="1" i="0" u="none" strike="noStrike" dirty="0">
                          <a:solidFill>
                            <a:srgbClr val="C00000"/>
                          </a:solidFill>
                          <a:effectLst/>
                          <a:latin typeface="Arial" charset="0"/>
                          <a:ea typeface="Arial" charset="0"/>
                          <a:cs typeface="Arial" charset="0"/>
                        </a:rPr>
                        <a:t>2.8 (2.5-3.3)</a:t>
                      </a:r>
                    </a:p>
                  </a:txBody>
                  <a:tcPr marL="9525" marR="9525" marT="9525" marB="0" anchor="ctr"/>
                </a:tc>
                <a:tc>
                  <a:txBody>
                    <a:bodyPr/>
                    <a:lstStyle/>
                    <a:p>
                      <a:pPr algn="ctr" fontAlgn="b"/>
                      <a:r>
                        <a:rPr lang="en-US" sz="1400" b="0" i="0" u="none" strike="noStrike">
                          <a:solidFill>
                            <a:srgbClr val="000000"/>
                          </a:solidFill>
                          <a:effectLst/>
                          <a:latin typeface="Arial" charset="0"/>
                          <a:ea typeface="Arial" charset="0"/>
                          <a:cs typeface="Arial" charset="0"/>
                        </a:rPr>
                        <a:t>2.53E-44</a:t>
                      </a:r>
                    </a:p>
                  </a:txBody>
                  <a:tcPr marL="9525" marR="9525" marT="9525" marB="0" anchor="ctr"/>
                </a:tc>
                <a:extLst>
                  <a:ext uri="{0D108BD9-81ED-4DB2-BD59-A6C34878D82A}">
                    <a16:rowId xmlns="" xmlns:a16="http://schemas.microsoft.com/office/drawing/2014/main" val="2204433490"/>
                  </a:ext>
                </a:extLst>
              </a:tr>
              <a:tr h="316570">
                <a:tc>
                  <a:txBody>
                    <a:bodyPr/>
                    <a:lstStyle/>
                    <a:p>
                      <a:pPr algn="l" fontAlgn="b"/>
                      <a:r>
                        <a:rPr lang="en-US" sz="1400" b="0" i="0" u="none" strike="noStrike" dirty="0">
                          <a:solidFill>
                            <a:srgbClr val="000000"/>
                          </a:solidFill>
                          <a:effectLst/>
                          <a:latin typeface="Arial" charset="0"/>
                          <a:ea typeface="Arial" charset="0"/>
                          <a:cs typeface="Arial" charset="0"/>
                        </a:rPr>
                        <a:t>Basal cell carcinoma</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2,050</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31,552</a:t>
                      </a:r>
                    </a:p>
                  </a:txBody>
                  <a:tcPr marL="9525" marR="9525" marT="9525" marB="0" anchor="ctr"/>
                </a:tc>
                <a:tc>
                  <a:txBody>
                    <a:bodyPr/>
                    <a:lstStyle/>
                    <a:p>
                      <a:pPr algn="ctr" fontAlgn="b"/>
                      <a:r>
                        <a:rPr lang="en-US" sz="1400" b="0" i="0" u="none" strike="noStrike">
                          <a:solidFill>
                            <a:srgbClr val="000000"/>
                          </a:solidFill>
                          <a:effectLst/>
                          <a:latin typeface="Arial" charset="0"/>
                          <a:ea typeface="Arial" charset="0"/>
                          <a:cs typeface="Arial" charset="0"/>
                        </a:rPr>
                        <a:t>31</a:t>
                      </a:r>
                    </a:p>
                  </a:txBody>
                  <a:tcPr marL="9525" marR="9525" marT="9525" marB="0" anchor="ctr"/>
                </a:tc>
                <a:tc>
                  <a:txBody>
                    <a:bodyPr/>
                    <a:lstStyle/>
                    <a:p>
                      <a:pPr algn="ctr" fontAlgn="b"/>
                      <a:r>
                        <a:rPr lang="en-US" sz="1400" b="1" i="0" u="none" strike="noStrike" dirty="0">
                          <a:solidFill>
                            <a:srgbClr val="C00000"/>
                          </a:solidFill>
                          <a:effectLst/>
                          <a:latin typeface="Arial" charset="0"/>
                          <a:ea typeface="Arial" charset="0"/>
                          <a:cs typeface="Arial" charset="0"/>
                        </a:rPr>
                        <a:t>3.0 (2.6-3.4)</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7.97E-49</a:t>
                      </a:r>
                    </a:p>
                  </a:txBody>
                  <a:tcPr marL="9525" marR="9525" marT="9525" marB="0" anchor="ctr"/>
                </a:tc>
                <a:extLst>
                  <a:ext uri="{0D108BD9-81ED-4DB2-BD59-A6C34878D82A}">
                    <a16:rowId xmlns="" xmlns:a16="http://schemas.microsoft.com/office/drawing/2014/main" val="2360061688"/>
                  </a:ext>
                </a:extLst>
              </a:tr>
              <a:tr h="316570">
                <a:tc>
                  <a:txBody>
                    <a:bodyPr/>
                    <a:lstStyle/>
                    <a:p>
                      <a:pPr algn="l" fontAlgn="b"/>
                      <a:r>
                        <a:rPr lang="en-US" sz="1400" b="0" i="0" u="none" strike="noStrike" dirty="0">
                          <a:solidFill>
                            <a:srgbClr val="000000"/>
                          </a:solidFill>
                          <a:effectLst/>
                          <a:latin typeface="Arial" charset="0"/>
                          <a:ea typeface="Arial" charset="0"/>
                          <a:cs typeface="Arial" charset="0"/>
                        </a:rPr>
                        <a:t>Bladder</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1,461</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35,896</a:t>
                      </a:r>
                    </a:p>
                  </a:txBody>
                  <a:tcPr marL="9525" marR="9525" marT="9525" marB="0" anchor="ctr"/>
                </a:tc>
                <a:tc>
                  <a:txBody>
                    <a:bodyPr/>
                    <a:lstStyle/>
                    <a:p>
                      <a:pPr algn="ctr" fontAlgn="b"/>
                      <a:r>
                        <a:rPr lang="en-US" sz="1400" b="0" i="0" u="none" strike="noStrike">
                          <a:solidFill>
                            <a:srgbClr val="000000"/>
                          </a:solidFill>
                          <a:effectLst/>
                          <a:latin typeface="Arial" charset="0"/>
                          <a:ea typeface="Arial" charset="0"/>
                          <a:cs typeface="Arial" charset="0"/>
                        </a:rPr>
                        <a:t>13</a:t>
                      </a:r>
                    </a:p>
                  </a:txBody>
                  <a:tcPr marL="9525" marR="9525" marT="9525" marB="0" anchor="ctr"/>
                </a:tc>
                <a:tc>
                  <a:txBody>
                    <a:bodyPr/>
                    <a:lstStyle/>
                    <a:p>
                      <a:pPr algn="ctr" fontAlgn="b"/>
                      <a:r>
                        <a:rPr lang="en-US" sz="1400" b="1" i="0" u="none" strike="noStrike" dirty="0">
                          <a:solidFill>
                            <a:srgbClr val="C00000"/>
                          </a:solidFill>
                          <a:effectLst/>
                          <a:latin typeface="Arial" charset="0"/>
                          <a:ea typeface="Arial" charset="0"/>
                          <a:cs typeface="Arial" charset="0"/>
                        </a:rPr>
                        <a:t>1.7 (1.4-2.0)</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5.67E-11</a:t>
                      </a:r>
                    </a:p>
                  </a:txBody>
                  <a:tcPr marL="9525" marR="9525" marT="9525" marB="0" anchor="ctr"/>
                </a:tc>
                <a:extLst>
                  <a:ext uri="{0D108BD9-81ED-4DB2-BD59-A6C34878D82A}">
                    <a16:rowId xmlns="" xmlns:a16="http://schemas.microsoft.com/office/drawing/2014/main" val="157993490"/>
                  </a:ext>
                </a:extLst>
              </a:tr>
              <a:tr h="316570">
                <a:tc>
                  <a:txBody>
                    <a:bodyPr/>
                    <a:lstStyle/>
                    <a:p>
                      <a:pPr algn="l" fontAlgn="b"/>
                      <a:r>
                        <a:rPr lang="en-US" sz="1400" b="0" i="0" u="none" strike="noStrike" dirty="0">
                          <a:solidFill>
                            <a:srgbClr val="000000"/>
                          </a:solidFill>
                          <a:effectLst/>
                          <a:latin typeface="Arial" charset="0"/>
                          <a:ea typeface="Arial" charset="0"/>
                          <a:cs typeface="Arial" charset="0"/>
                        </a:rPr>
                        <a:t>Squamous cell carcinoma</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1,411</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31,552</a:t>
                      </a:r>
                    </a:p>
                  </a:txBody>
                  <a:tcPr marL="9525" marR="9525" marT="9525" marB="0" anchor="ctr"/>
                </a:tc>
                <a:tc>
                  <a:txBody>
                    <a:bodyPr/>
                    <a:lstStyle/>
                    <a:p>
                      <a:pPr algn="ctr" fontAlgn="b"/>
                      <a:r>
                        <a:rPr lang="en-US" sz="1400" b="0" i="0" u="none" strike="noStrike">
                          <a:solidFill>
                            <a:srgbClr val="000000"/>
                          </a:solidFill>
                          <a:effectLst/>
                          <a:latin typeface="Arial" charset="0"/>
                          <a:ea typeface="Arial" charset="0"/>
                          <a:cs typeface="Arial" charset="0"/>
                        </a:rPr>
                        <a:t>11</a:t>
                      </a:r>
                    </a:p>
                  </a:txBody>
                  <a:tcPr marL="9525" marR="9525" marT="9525" marB="0" anchor="ctr"/>
                </a:tc>
                <a:tc>
                  <a:txBody>
                    <a:bodyPr/>
                    <a:lstStyle/>
                    <a:p>
                      <a:pPr algn="ctr" fontAlgn="b"/>
                      <a:r>
                        <a:rPr lang="en-US" sz="1400" b="1" i="0" u="none" strike="noStrike" dirty="0">
                          <a:solidFill>
                            <a:srgbClr val="C00000"/>
                          </a:solidFill>
                          <a:effectLst/>
                          <a:latin typeface="Arial" charset="0"/>
                          <a:ea typeface="Arial" charset="0"/>
                          <a:cs typeface="Arial" charset="0"/>
                        </a:rPr>
                        <a:t>2.2 (1.9-2.6)</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3.04E-22</a:t>
                      </a:r>
                    </a:p>
                  </a:txBody>
                  <a:tcPr marL="9525" marR="9525" marT="9525" marB="0" anchor="ctr"/>
                </a:tc>
                <a:extLst>
                  <a:ext uri="{0D108BD9-81ED-4DB2-BD59-A6C34878D82A}">
                    <a16:rowId xmlns="" xmlns:a16="http://schemas.microsoft.com/office/drawing/2014/main" val="2993246854"/>
                  </a:ext>
                </a:extLst>
              </a:tr>
              <a:tr h="316570">
                <a:tc>
                  <a:txBody>
                    <a:bodyPr/>
                    <a:lstStyle/>
                    <a:p>
                      <a:pPr algn="l" fontAlgn="b"/>
                      <a:r>
                        <a:rPr lang="en-US" sz="1400" b="0" i="0" u="none" strike="noStrike" dirty="0">
                          <a:solidFill>
                            <a:srgbClr val="000000"/>
                          </a:solidFill>
                          <a:effectLst/>
                          <a:latin typeface="Arial" charset="0"/>
                          <a:ea typeface="Arial" charset="0"/>
                          <a:cs typeface="Arial" charset="0"/>
                        </a:rPr>
                        <a:t>Non-</a:t>
                      </a:r>
                      <a:r>
                        <a:rPr lang="en-US" sz="1400" b="0" i="0" u="none" strike="noStrike" dirty="0" err="1">
                          <a:solidFill>
                            <a:srgbClr val="000000"/>
                          </a:solidFill>
                          <a:effectLst/>
                          <a:latin typeface="Arial" charset="0"/>
                          <a:ea typeface="Arial" charset="0"/>
                          <a:cs typeface="Arial" charset="0"/>
                        </a:rPr>
                        <a:t>Hodgkins</a:t>
                      </a:r>
                      <a:r>
                        <a:rPr lang="en-US" sz="1400" b="0" i="0" u="none" strike="noStrike" dirty="0">
                          <a:solidFill>
                            <a:srgbClr val="000000"/>
                          </a:solidFill>
                          <a:effectLst/>
                          <a:latin typeface="Arial" charset="0"/>
                          <a:ea typeface="Arial" charset="0"/>
                          <a:cs typeface="Arial" charset="0"/>
                        </a:rPr>
                        <a:t> lymphoma</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1,034</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36,267</a:t>
                      </a:r>
                    </a:p>
                  </a:txBody>
                  <a:tcPr marL="9525" marR="9525" marT="9525" marB="0" anchor="ctr"/>
                </a:tc>
                <a:tc>
                  <a:txBody>
                    <a:bodyPr/>
                    <a:lstStyle/>
                    <a:p>
                      <a:pPr algn="ctr" fontAlgn="b"/>
                      <a:r>
                        <a:rPr lang="en-US" sz="1400" b="0" i="0" u="none" strike="noStrike">
                          <a:solidFill>
                            <a:srgbClr val="000000"/>
                          </a:solidFill>
                          <a:effectLst/>
                          <a:latin typeface="Arial" charset="0"/>
                          <a:ea typeface="Arial" charset="0"/>
                          <a:cs typeface="Arial" charset="0"/>
                        </a:rPr>
                        <a:t>13</a:t>
                      </a:r>
                    </a:p>
                  </a:txBody>
                  <a:tcPr marL="9525" marR="9525" marT="9525" marB="0" anchor="ctr"/>
                </a:tc>
                <a:tc>
                  <a:txBody>
                    <a:bodyPr/>
                    <a:lstStyle/>
                    <a:p>
                      <a:pPr algn="ctr" fontAlgn="b"/>
                      <a:r>
                        <a:rPr lang="en-US" sz="1400" b="1" i="0" u="none" strike="noStrike" dirty="0">
                          <a:solidFill>
                            <a:schemeClr val="tx1"/>
                          </a:solidFill>
                          <a:effectLst/>
                          <a:latin typeface="Arial" charset="0"/>
                          <a:ea typeface="Arial" charset="0"/>
                          <a:cs typeface="Arial" charset="0"/>
                        </a:rPr>
                        <a:t>1.5 (1.2-1.8)</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4.89E-05</a:t>
                      </a:r>
                    </a:p>
                  </a:txBody>
                  <a:tcPr marL="9525" marR="9525" marT="9525" marB="0" anchor="ctr"/>
                </a:tc>
                <a:extLst>
                  <a:ext uri="{0D108BD9-81ED-4DB2-BD59-A6C34878D82A}">
                    <a16:rowId xmlns="" xmlns:a16="http://schemas.microsoft.com/office/drawing/2014/main" val="1213705359"/>
                  </a:ext>
                </a:extLst>
              </a:tr>
              <a:tr h="316570">
                <a:tc>
                  <a:txBody>
                    <a:bodyPr/>
                    <a:lstStyle/>
                    <a:p>
                      <a:pPr algn="l" fontAlgn="b"/>
                      <a:r>
                        <a:rPr lang="en-US" sz="1400" b="0" i="0" u="none" strike="noStrike" dirty="0">
                          <a:solidFill>
                            <a:srgbClr val="000000"/>
                          </a:solidFill>
                          <a:effectLst/>
                          <a:latin typeface="Arial" charset="0"/>
                          <a:ea typeface="Arial" charset="0"/>
                          <a:cs typeface="Arial" charset="0"/>
                        </a:rPr>
                        <a:t>Colorectal</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1,015</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29,395</a:t>
                      </a:r>
                    </a:p>
                  </a:txBody>
                  <a:tcPr marL="9525" marR="9525" marT="9525" marB="0" anchor="ctr"/>
                </a:tc>
                <a:tc>
                  <a:txBody>
                    <a:bodyPr/>
                    <a:lstStyle/>
                    <a:p>
                      <a:pPr algn="ctr" fontAlgn="b"/>
                      <a:r>
                        <a:rPr lang="en-US" sz="1400" b="0" i="0" u="none" strike="noStrike">
                          <a:solidFill>
                            <a:srgbClr val="000000"/>
                          </a:solidFill>
                          <a:effectLst/>
                          <a:latin typeface="Arial" charset="0"/>
                          <a:ea typeface="Arial" charset="0"/>
                          <a:cs typeface="Arial" charset="0"/>
                        </a:rPr>
                        <a:t>18</a:t>
                      </a:r>
                    </a:p>
                  </a:txBody>
                  <a:tcPr marL="9525" marR="9525" marT="9525" marB="0" anchor="ctr"/>
                </a:tc>
                <a:tc>
                  <a:txBody>
                    <a:bodyPr/>
                    <a:lstStyle/>
                    <a:p>
                      <a:pPr algn="ctr" fontAlgn="b"/>
                      <a:r>
                        <a:rPr lang="en-US" sz="1400" b="1" i="0" u="none" strike="noStrike" dirty="0">
                          <a:solidFill>
                            <a:schemeClr val="tx1"/>
                          </a:solidFill>
                          <a:effectLst/>
                          <a:latin typeface="Arial" charset="0"/>
                          <a:ea typeface="Arial" charset="0"/>
                          <a:cs typeface="Arial" charset="0"/>
                        </a:rPr>
                        <a:t>1.5 (1.2-1.8)</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5.23E-05</a:t>
                      </a:r>
                    </a:p>
                  </a:txBody>
                  <a:tcPr marL="9525" marR="9525" marT="9525" marB="0" anchor="ctr"/>
                </a:tc>
                <a:extLst>
                  <a:ext uri="{0D108BD9-81ED-4DB2-BD59-A6C34878D82A}">
                    <a16:rowId xmlns="" xmlns:a16="http://schemas.microsoft.com/office/drawing/2014/main" val="2159811402"/>
                  </a:ext>
                </a:extLst>
              </a:tr>
            </a:tbl>
          </a:graphicData>
        </a:graphic>
      </p:graphicFrame>
      <p:sp>
        <p:nvSpPr>
          <p:cNvPr id="10" name="Title 4">
            <a:extLst>
              <a:ext uri="{FF2B5EF4-FFF2-40B4-BE49-F238E27FC236}">
                <a16:creationId xmlns="" xmlns:a16="http://schemas.microsoft.com/office/drawing/2014/main" id="{ECA64ECD-D342-FB45-BE68-3C86254AC17B}"/>
              </a:ext>
            </a:extLst>
          </p:cNvPr>
          <p:cNvSpPr>
            <a:spLocks noGrp="1"/>
          </p:cNvSpPr>
          <p:nvPr>
            <p:ph type="title"/>
          </p:nvPr>
        </p:nvSpPr>
        <p:spPr>
          <a:xfrm>
            <a:off x="1954072" y="1"/>
            <a:ext cx="8283856" cy="865381"/>
          </a:xfrm>
        </p:spPr>
        <p:txBody>
          <a:bodyPr>
            <a:normAutofit fontScale="90000"/>
          </a:bodyPr>
          <a:lstStyle/>
          <a:p>
            <a:pPr algn="ctr"/>
            <a:r>
              <a:rPr lang="en-US" sz="2400" dirty="0"/>
              <a:t>16 Cancer Traits in MGI </a:t>
            </a:r>
            <a:br>
              <a:rPr lang="en-US" sz="2400" dirty="0"/>
            </a:br>
            <a:r>
              <a:rPr lang="en-US" sz="2400" dirty="0"/>
              <a:t>(with ≥ 250 Cases and ≥ 5 independent GWAS Catalog SNPs)</a:t>
            </a:r>
          </a:p>
        </p:txBody>
      </p:sp>
      <p:sp>
        <p:nvSpPr>
          <p:cNvPr id="4" name="TextBox 3">
            <a:extLst>
              <a:ext uri="{FF2B5EF4-FFF2-40B4-BE49-F238E27FC236}">
                <a16:creationId xmlns="" xmlns:a16="http://schemas.microsoft.com/office/drawing/2014/main" id="{D22BAB06-F457-3B44-A6B5-FCF77476C858}"/>
              </a:ext>
            </a:extLst>
          </p:cNvPr>
          <p:cNvSpPr txBox="1"/>
          <p:nvPr/>
        </p:nvSpPr>
        <p:spPr>
          <a:xfrm>
            <a:off x="9067801" y="5486272"/>
            <a:ext cx="867363" cy="400110"/>
          </a:xfrm>
          <a:prstGeom prst="rect">
            <a:avLst/>
          </a:prstGeom>
          <a:solidFill>
            <a:schemeClr val="accent3"/>
          </a:solidFill>
        </p:spPr>
        <p:txBody>
          <a:bodyPr wrap="square" rtlCol="0">
            <a:spAutoFit/>
          </a:bodyPr>
          <a:lstStyle/>
          <a:p>
            <a:r>
              <a:rPr lang="en-US" sz="2000" dirty="0"/>
              <a:t>Part 1</a:t>
            </a:r>
          </a:p>
        </p:txBody>
      </p:sp>
    </p:spTree>
    <p:extLst>
      <p:ext uri="{BB962C8B-B14F-4D97-AF65-F5344CB8AC3E}">
        <p14:creationId xmlns:p14="http://schemas.microsoft.com/office/powerpoint/2010/main" val="13036818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9382" y="1719265"/>
            <a:ext cx="11942617" cy="4351339"/>
          </a:xfrm>
        </p:spPr>
        <p:txBody>
          <a:bodyPr>
            <a:normAutofit/>
          </a:bodyPr>
          <a:lstStyle/>
          <a:p>
            <a:r>
              <a:rPr lang="en-US" sz="3200" u="sng" dirty="0" smtClean="0"/>
              <a:t> Part 1: Infrastructure: </a:t>
            </a:r>
            <a:r>
              <a:rPr lang="en-US" sz="3200" dirty="0" smtClean="0"/>
              <a:t>What type of data, who are in this study?</a:t>
            </a:r>
          </a:p>
          <a:p>
            <a:endParaRPr lang="en-US" sz="3200" dirty="0" smtClean="0"/>
          </a:p>
          <a:p>
            <a:r>
              <a:rPr lang="en-US" sz="3200" u="sng" dirty="0" smtClean="0"/>
              <a:t>Part 2: Examples:</a:t>
            </a:r>
            <a:r>
              <a:rPr lang="en-US" sz="3200" dirty="0" smtClean="0"/>
              <a:t>   </a:t>
            </a:r>
            <a:r>
              <a:rPr lang="en-US" sz="3200" dirty="0" err="1" smtClean="0"/>
              <a:t>Phenome</a:t>
            </a:r>
            <a:r>
              <a:rPr lang="en-US" sz="3200" dirty="0" smtClean="0"/>
              <a:t>-wide Association Studies</a:t>
            </a:r>
          </a:p>
          <a:p>
            <a:endParaRPr lang="en-US" sz="3200" dirty="0"/>
          </a:p>
          <a:p>
            <a:r>
              <a:rPr lang="en-US" sz="3200" u="sng" dirty="0" smtClean="0"/>
              <a:t>Part 3: Promises and Perils: </a:t>
            </a:r>
            <a:r>
              <a:rPr lang="en-US" sz="3200" dirty="0" smtClean="0"/>
              <a:t>Using electronic health records or non-probabilistic samples for research?</a:t>
            </a:r>
            <a:endParaRPr lang="en-US" sz="3200" u="sng" dirty="0"/>
          </a:p>
          <a:p>
            <a:pPr marL="0" indent="0">
              <a:buNone/>
            </a:pPr>
            <a:endParaRPr lang="en-US" sz="3200" dirty="0"/>
          </a:p>
        </p:txBody>
      </p:sp>
      <p:sp>
        <p:nvSpPr>
          <p:cNvPr id="3" name="Title 2"/>
          <p:cNvSpPr>
            <a:spLocks noGrp="1"/>
          </p:cNvSpPr>
          <p:nvPr>
            <p:ph type="title"/>
          </p:nvPr>
        </p:nvSpPr>
        <p:spPr/>
        <p:txBody>
          <a:bodyPr>
            <a:normAutofit fontScale="90000"/>
          </a:bodyPr>
          <a:lstStyle/>
          <a:p>
            <a:r>
              <a:rPr lang="en-US" dirty="0" smtClean="0"/>
              <a:t>Outline</a:t>
            </a:r>
            <a:endParaRPr lang="en-US" dirty="0"/>
          </a:p>
        </p:txBody>
      </p:sp>
    </p:spTree>
    <p:extLst>
      <p:ext uri="{BB962C8B-B14F-4D97-AF65-F5344CB8AC3E}">
        <p14:creationId xmlns:p14="http://schemas.microsoft.com/office/powerpoint/2010/main" val="9830144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 xmlns:a16="http://schemas.microsoft.com/office/drawing/2014/main" id="{879E594B-7827-6348-A966-F7737F50094E}"/>
              </a:ext>
            </a:extLst>
          </p:cNvPr>
          <p:cNvGraphicFramePr>
            <a:graphicFrameLocks noGrp="1"/>
          </p:cNvGraphicFramePr>
          <p:nvPr>
            <p:extLst/>
          </p:nvPr>
        </p:nvGraphicFramePr>
        <p:xfrm>
          <a:off x="1755496" y="1722631"/>
          <a:ext cx="8681011" cy="3507920"/>
        </p:xfrm>
        <a:graphic>
          <a:graphicData uri="http://schemas.openxmlformats.org/drawingml/2006/table">
            <a:tbl>
              <a:tblPr firstRow="1" bandRow="1">
                <a:tableStyleId>{5C22544A-7EE6-4342-B048-85BDC9FD1C3A}</a:tableStyleId>
              </a:tblPr>
              <a:tblGrid>
                <a:gridCol w="3169628">
                  <a:extLst>
                    <a:ext uri="{9D8B030D-6E8A-4147-A177-3AD203B41FA5}">
                      <a16:colId xmlns="" xmlns:a16="http://schemas.microsoft.com/office/drawing/2014/main" val="4247677728"/>
                    </a:ext>
                  </a:extLst>
                </a:gridCol>
                <a:gridCol w="1248937">
                  <a:extLst>
                    <a:ext uri="{9D8B030D-6E8A-4147-A177-3AD203B41FA5}">
                      <a16:colId xmlns="" xmlns:a16="http://schemas.microsoft.com/office/drawing/2014/main" val="3741759484"/>
                    </a:ext>
                  </a:extLst>
                </a:gridCol>
                <a:gridCol w="1048214">
                  <a:extLst>
                    <a:ext uri="{9D8B030D-6E8A-4147-A177-3AD203B41FA5}">
                      <a16:colId xmlns="" xmlns:a16="http://schemas.microsoft.com/office/drawing/2014/main" val="914374757"/>
                    </a:ext>
                  </a:extLst>
                </a:gridCol>
                <a:gridCol w="1115122">
                  <a:extLst>
                    <a:ext uri="{9D8B030D-6E8A-4147-A177-3AD203B41FA5}">
                      <a16:colId xmlns="" xmlns:a16="http://schemas.microsoft.com/office/drawing/2014/main" val="1807249037"/>
                    </a:ext>
                  </a:extLst>
                </a:gridCol>
                <a:gridCol w="1349298">
                  <a:extLst>
                    <a:ext uri="{9D8B030D-6E8A-4147-A177-3AD203B41FA5}">
                      <a16:colId xmlns="" xmlns:a16="http://schemas.microsoft.com/office/drawing/2014/main" val="1682755516"/>
                    </a:ext>
                  </a:extLst>
                </a:gridCol>
                <a:gridCol w="749812">
                  <a:extLst>
                    <a:ext uri="{9D8B030D-6E8A-4147-A177-3AD203B41FA5}">
                      <a16:colId xmlns="" xmlns:a16="http://schemas.microsoft.com/office/drawing/2014/main" val="1807846941"/>
                    </a:ext>
                  </a:extLst>
                </a:gridCol>
              </a:tblGrid>
              <a:tr h="487680">
                <a:tc rowSpan="2">
                  <a:txBody>
                    <a:bodyPr/>
                    <a:lstStyle/>
                    <a:p>
                      <a:pPr marL="0" marR="0" algn="just">
                        <a:spcBef>
                          <a:spcPts val="0"/>
                        </a:spcBef>
                        <a:spcAft>
                          <a:spcPts val="0"/>
                        </a:spcAft>
                      </a:pPr>
                      <a:r>
                        <a:rPr lang="en-GB" sz="1600" dirty="0">
                          <a:effectLst/>
                        </a:rPr>
                        <a:t>Cancer Trait / Site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6457" marR="46457"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rowSpan="2">
                  <a:txBody>
                    <a:bodyPr/>
                    <a:lstStyle/>
                    <a:p>
                      <a:pPr marL="0" marR="0" algn="ctr">
                        <a:spcBef>
                          <a:spcPts val="0"/>
                        </a:spcBef>
                        <a:spcAft>
                          <a:spcPts val="0"/>
                        </a:spcAft>
                      </a:pPr>
                      <a:r>
                        <a:rPr lang="en-GB" sz="1600" dirty="0">
                          <a:effectLst/>
                        </a:rPr>
                        <a:t>N Cases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6457" marR="46457"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rowSpan="2">
                  <a:txBody>
                    <a:bodyPr/>
                    <a:lstStyle/>
                    <a:p>
                      <a:pPr marL="0" marR="0" algn="ctr">
                        <a:spcBef>
                          <a:spcPts val="0"/>
                        </a:spcBef>
                        <a:spcAft>
                          <a:spcPts val="0"/>
                        </a:spcAft>
                      </a:pPr>
                      <a:r>
                        <a:rPr lang="en-GB" sz="1600" dirty="0">
                          <a:effectLst/>
                        </a:rPr>
                        <a:t>N Controls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6457" marR="46457"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rowSpan="2">
                  <a:txBody>
                    <a:bodyPr/>
                    <a:lstStyle/>
                    <a:p>
                      <a:pPr marL="0" marR="0" algn="ctr">
                        <a:spcBef>
                          <a:spcPts val="0"/>
                        </a:spcBef>
                        <a:spcAft>
                          <a:spcPts val="0"/>
                        </a:spcAft>
                      </a:pPr>
                      <a:r>
                        <a:rPr lang="en-GB" sz="1600" dirty="0">
                          <a:effectLst/>
                        </a:rPr>
                        <a:t>N SNPs</a:t>
                      </a:r>
                      <a:endParaRPr lang="en-US" sz="1600" dirty="0">
                        <a:effectLst/>
                      </a:endParaRPr>
                    </a:p>
                    <a:p>
                      <a:pPr marL="0" marR="0" algn="ctr">
                        <a:spcBef>
                          <a:spcPts val="0"/>
                        </a:spcBef>
                        <a:spcAft>
                          <a:spcPts val="0"/>
                        </a:spcAft>
                      </a:pPr>
                      <a:r>
                        <a:rPr lang="en-GB" sz="1600" dirty="0">
                          <a:effectLst/>
                        </a:rPr>
                        <a:t>In PRS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6457" marR="46457"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gridSpan="2">
                  <a:txBody>
                    <a:bodyPr/>
                    <a:lstStyle/>
                    <a:p>
                      <a:pPr marL="0" marR="0" algn="ctr">
                        <a:spcBef>
                          <a:spcPts val="0"/>
                        </a:spcBef>
                        <a:spcAft>
                          <a:spcPts val="0"/>
                        </a:spcAft>
                      </a:pPr>
                      <a:r>
                        <a:rPr lang="en-GB" sz="1600" dirty="0">
                          <a:effectLst/>
                        </a:rPr>
                        <a:t>Enrichment</a:t>
                      </a:r>
                      <a:br>
                        <a:rPr lang="en-GB" sz="1600" dirty="0">
                          <a:effectLst/>
                        </a:rPr>
                      </a:br>
                      <a:r>
                        <a:rPr lang="en-GB" sz="1600" dirty="0">
                          <a:effectLst/>
                        </a:rPr>
                        <a:t>Quartile 4 versus 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6457" marR="46457"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hMerge="1">
                  <a:txBody>
                    <a:bodyPr/>
                    <a:lstStyle/>
                    <a:p>
                      <a:pPr marL="0" marR="0" algn="ctr">
                        <a:spcBef>
                          <a:spcPts val="0"/>
                        </a:spcBef>
                        <a:spcAft>
                          <a:spcPts val="0"/>
                        </a:spcAft>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6457" marR="46457" marT="0" marB="0" anchor="ctr"/>
                </a:tc>
                <a:extLst>
                  <a:ext uri="{0D108BD9-81ED-4DB2-BD59-A6C34878D82A}">
                    <a16:rowId xmlns="" xmlns:a16="http://schemas.microsoft.com/office/drawing/2014/main" val="3987496065"/>
                  </a:ext>
                </a:extLst>
              </a:tr>
              <a:tr h="48768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defTabSz="685800" rtl="0" eaLnBrk="1" latinLnBrk="0" hangingPunct="1">
                        <a:spcBef>
                          <a:spcPts val="0"/>
                        </a:spcBef>
                        <a:spcAft>
                          <a:spcPts val="0"/>
                        </a:spcAft>
                      </a:pPr>
                      <a:r>
                        <a:rPr lang="en-US" sz="1600" b="1" kern="1200" dirty="0">
                          <a:solidFill>
                            <a:schemeClr val="lt1"/>
                          </a:solidFill>
                          <a:effectLst/>
                          <a:latin typeface="+mn-lt"/>
                          <a:ea typeface="+mn-ea"/>
                          <a:cs typeface="+mn-cs"/>
                        </a:rPr>
                        <a:t>OR </a:t>
                      </a:r>
                      <a:r>
                        <a:rPr lang="en-GB" sz="1600" b="1" kern="1200" dirty="0">
                          <a:solidFill>
                            <a:schemeClr val="lt1"/>
                          </a:solidFill>
                          <a:effectLst/>
                          <a:latin typeface="+mn-lt"/>
                          <a:ea typeface="+mn-ea"/>
                          <a:cs typeface="+mn-cs"/>
                        </a:rPr>
                        <a:t>[95% CI]</a:t>
                      </a:r>
                      <a:endParaRPr lang="en-US" sz="1600" b="1" kern="1200" dirty="0">
                        <a:solidFill>
                          <a:schemeClr val="lt1"/>
                        </a:solidFill>
                        <a:effectLst/>
                        <a:latin typeface="+mn-lt"/>
                        <a:ea typeface="+mn-ea"/>
                        <a:cs typeface="+mn-cs"/>
                      </a:endParaRPr>
                    </a:p>
                  </a:txBody>
                  <a:tcPr marL="46457" marR="46457" marT="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marL="0" marR="0" algn="ctr" defTabSz="685800" rtl="0" eaLnBrk="1" latinLnBrk="0" hangingPunct="1">
                        <a:spcBef>
                          <a:spcPts val="0"/>
                        </a:spcBef>
                        <a:spcAft>
                          <a:spcPts val="0"/>
                        </a:spcAft>
                      </a:pPr>
                      <a:r>
                        <a:rPr lang="en-US" sz="1600" b="1" kern="1200" dirty="0">
                          <a:solidFill>
                            <a:schemeClr val="lt1"/>
                          </a:solidFill>
                          <a:effectLst/>
                          <a:latin typeface="+mn-lt"/>
                          <a:ea typeface="+mn-ea"/>
                          <a:cs typeface="+mn-cs"/>
                        </a:rPr>
                        <a:t>P</a:t>
                      </a:r>
                    </a:p>
                  </a:txBody>
                  <a:tcPr marL="46457" marR="46457"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 xmlns:a16="http://schemas.microsoft.com/office/drawing/2014/main" val="897393137"/>
                  </a:ext>
                </a:extLst>
              </a:tr>
              <a:tr h="316570">
                <a:tc>
                  <a:txBody>
                    <a:bodyPr/>
                    <a:lstStyle/>
                    <a:p>
                      <a:pPr algn="l" fontAlgn="b"/>
                      <a:r>
                        <a:rPr lang="en-US" sz="1400" b="0" i="0" u="none" strike="noStrike" dirty="0">
                          <a:solidFill>
                            <a:srgbClr val="000000"/>
                          </a:solidFill>
                          <a:effectLst/>
                          <a:latin typeface="Arial" charset="0"/>
                          <a:ea typeface="Arial" charset="0"/>
                          <a:cs typeface="Arial" charset="0"/>
                        </a:rPr>
                        <a:t>Kidney, except pelvis</a:t>
                      </a:r>
                    </a:p>
                  </a:txBody>
                  <a:tcPr marL="9525" marR="9525" marT="9525" marB="0" anchor="ctr">
                    <a:lnT w="38100" cmpd="sng">
                      <a:noFill/>
                    </a:lnT>
                  </a:tcPr>
                </a:tc>
                <a:tc>
                  <a:txBody>
                    <a:bodyPr/>
                    <a:lstStyle/>
                    <a:p>
                      <a:pPr algn="ctr" fontAlgn="b"/>
                      <a:r>
                        <a:rPr lang="en-US" sz="1400" b="0" i="0" u="none" strike="noStrike" dirty="0">
                          <a:solidFill>
                            <a:srgbClr val="000000"/>
                          </a:solidFill>
                          <a:effectLst/>
                          <a:latin typeface="Arial" charset="0"/>
                          <a:ea typeface="Arial" charset="0"/>
                          <a:cs typeface="Arial" charset="0"/>
                        </a:rPr>
                        <a:t>997</a:t>
                      </a:r>
                    </a:p>
                  </a:txBody>
                  <a:tcPr marL="9525" marR="9525" marT="9525" marB="0" anchor="ctr">
                    <a:lnT w="38100" cmpd="sng">
                      <a:noFill/>
                    </a:lnT>
                  </a:tcPr>
                </a:tc>
                <a:tc>
                  <a:txBody>
                    <a:bodyPr/>
                    <a:lstStyle/>
                    <a:p>
                      <a:pPr algn="ctr" fontAlgn="b"/>
                      <a:r>
                        <a:rPr lang="en-US" sz="1400" b="0" i="0" u="none" strike="noStrike" dirty="0">
                          <a:solidFill>
                            <a:srgbClr val="000000"/>
                          </a:solidFill>
                          <a:effectLst/>
                          <a:latin typeface="Arial" charset="0"/>
                          <a:ea typeface="Arial" charset="0"/>
                          <a:cs typeface="Arial" charset="0"/>
                        </a:rPr>
                        <a:t>35,896</a:t>
                      </a:r>
                    </a:p>
                  </a:txBody>
                  <a:tcPr marL="9525" marR="9525" marT="9525" marB="0" anchor="ctr">
                    <a:lnT w="38100" cmpd="sng">
                      <a:noFill/>
                    </a:lnT>
                  </a:tcPr>
                </a:tc>
                <a:tc>
                  <a:txBody>
                    <a:bodyPr/>
                    <a:lstStyle/>
                    <a:p>
                      <a:pPr algn="ctr" fontAlgn="b"/>
                      <a:r>
                        <a:rPr lang="en-US" sz="1400" b="0" i="0" u="none" strike="noStrike">
                          <a:solidFill>
                            <a:srgbClr val="000000"/>
                          </a:solidFill>
                          <a:effectLst/>
                          <a:latin typeface="Arial" charset="0"/>
                          <a:ea typeface="Arial" charset="0"/>
                          <a:cs typeface="Arial" charset="0"/>
                        </a:rPr>
                        <a:t>13</a:t>
                      </a:r>
                    </a:p>
                  </a:txBody>
                  <a:tcPr marL="9525" marR="9525" marT="9525" marB="0" anchor="ctr">
                    <a:lnT w="38100" cmpd="sng">
                      <a:noFill/>
                    </a:lnT>
                  </a:tcPr>
                </a:tc>
                <a:tc>
                  <a:txBody>
                    <a:bodyPr/>
                    <a:lstStyle/>
                    <a:p>
                      <a:pPr algn="ctr" fontAlgn="b"/>
                      <a:r>
                        <a:rPr lang="en-US" sz="1400" b="0" i="0" u="none" strike="noStrike" dirty="0">
                          <a:solidFill>
                            <a:srgbClr val="000000"/>
                          </a:solidFill>
                          <a:effectLst/>
                          <a:latin typeface="Arial" charset="0"/>
                          <a:ea typeface="Arial" charset="0"/>
                          <a:cs typeface="Arial" charset="0"/>
                        </a:rPr>
                        <a:t>1.1 (0.8-1.6)</a:t>
                      </a:r>
                    </a:p>
                  </a:txBody>
                  <a:tcPr marL="9525" marR="9525" marT="9525" marB="0" anchor="ctr">
                    <a:lnT w="12700" cmpd="sng">
                      <a:noFill/>
                    </a:lnT>
                  </a:tcPr>
                </a:tc>
                <a:tc>
                  <a:txBody>
                    <a:bodyPr/>
                    <a:lstStyle/>
                    <a:p>
                      <a:pPr algn="ctr" fontAlgn="b"/>
                      <a:r>
                        <a:rPr lang="en-US" sz="1400" b="0" i="0" u="none" strike="noStrike">
                          <a:solidFill>
                            <a:srgbClr val="000000"/>
                          </a:solidFill>
                          <a:effectLst/>
                          <a:latin typeface="Arial" charset="0"/>
                          <a:ea typeface="Arial" charset="0"/>
                          <a:cs typeface="Arial" charset="0"/>
                        </a:rPr>
                        <a:t>0.282</a:t>
                      </a:r>
                    </a:p>
                  </a:txBody>
                  <a:tcPr marL="9525" marR="9525" marT="9525" marB="0" anchor="ctr">
                    <a:lnT w="12700" cmpd="sng">
                      <a:noFill/>
                    </a:lnT>
                  </a:tcPr>
                </a:tc>
                <a:extLst>
                  <a:ext uri="{0D108BD9-81ED-4DB2-BD59-A6C34878D82A}">
                    <a16:rowId xmlns="" xmlns:a16="http://schemas.microsoft.com/office/drawing/2014/main" val="3738197855"/>
                  </a:ext>
                </a:extLst>
              </a:tr>
              <a:tr h="316570">
                <a:tc>
                  <a:txBody>
                    <a:bodyPr/>
                    <a:lstStyle/>
                    <a:p>
                      <a:pPr algn="l" fontAlgn="b"/>
                      <a:r>
                        <a:rPr lang="en-US" sz="1400" b="0" i="0" u="none" strike="noStrike" dirty="0">
                          <a:solidFill>
                            <a:srgbClr val="000000"/>
                          </a:solidFill>
                          <a:effectLst/>
                          <a:latin typeface="Arial" charset="0"/>
                          <a:ea typeface="Arial" charset="0"/>
                          <a:cs typeface="Arial" charset="0"/>
                        </a:rPr>
                        <a:t>Bronchus / lung</a:t>
                      </a:r>
                    </a:p>
                  </a:txBody>
                  <a:tcPr marL="9525" marR="9525" marT="9525" marB="0" anchor="ctr"/>
                </a:tc>
                <a:tc>
                  <a:txBody>
                    <a:bodyPr/>
                    <a:lstStyle/>
                    <a:p>
                      <a:pPr algn="ctr" fontAlgn="b"/>
                      <a:r>
                        <a:rPr lang="en-US" sz="1400" b="0" i="0" u="none" strike="noStrike">
                          <a:solidFill>
                            <a:srgbClr val="000000"/>
                          </a:solidFill>
                          <a:effectLst/>
                          <a:latin typeface="Arial" charset="0"/>
                          <a:ea typeface="Arial" charset="0"/>
                          <a:cs typeface="Arial" charset="0"/>
                        </a:rPr>
                        <a:t>771</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37,319</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23</a:t>
                      </a:r>
                    </a:p>
                  </a:txBody>
                  <a:tcPr marL="9525" marR="9525" marT="9525" marB="0" anchor="ctr"/>
                </a:tc>
                <a:tc>
                  <a:txBody>
                    <a:bodyPr/>
                    <a:lstStyle/>
                    <a:p>
                      <a:pPr algn="ctr" fontAlgn="b"/>
                      <a:r>
                        <a:rPr lang="en-US" sz="1400" b="1" i="0" u="none" strike="noStrike" dirty="0">
                          <a:solidFill>
                            <a:schemeClr val="tx1"/>
                          </a:solidFill>
                          <a:effectLst/>
                          <a:latin typeface="Arial" charset="0"/>
                          <a:ea typeface="Arial" charset="0"/>
                          <a:cs typeface="Arial" charset="0"/>
                        </a:rPr>
                        <a:t>1.3 (1.1-1.7</a:t>
                      </a:r>
                      <a:r>
                        <a:rPr lang="en-US" sz="1400" b="0" i="0" u="none" strike="noStrike" dirty="0">
                          <a:solidFill>
                            <a:schemeClr val="tx1"/>
                          </a:solidFill>
                          <a:effectLst/>
                          <a:latin typeface="Arial" charset="0"/>
                          <a:ea typeface="Arial" charset="0"/>
                          <a:cs typeface="Arial" charset="0"/>
                        </a:rPr>
                        <a:t>)</a:t>
                      </a:r>
                    </a:p>
                  </a:txBody>
                  <a:tcPr marL="9525" marR="9525" marT="9525" marB="0" anchor="ctr"/>
                </a:tc>
                <a:tc>
                  <a:txBody>
                    <a:bodyPr/>
                    <a:lstStyle/>
                    <a:p>
                      <a:pPr algn="ctr" fontAlgn="b"/>
                      <a:r>
                        <a:rPr lang="en-US" sz="1400" b="0" i="0" u="none" strike="noStrike">
                          <a:solidFill>
                            <a:srgbClr val="000000"/>
                          </a:solidFill>
                          <a:effectLst/>
                          <a:latin typeface="Arial" charset="0"/>
                          <a:ea typeface="Arial" charset="0"/>
                          <a:cs typeface="Arial" charset="0"/>
                        </a:rPr>
                        <a:t>0.0108</a:t>
                      </a:r>
                    </a:p>
                  </a:txBody>
                  <a:tcPr marL="9525" marR="9525" marT="9525" marB="0" anchor="ctr"/>
                </a:tc>
                <a:extLst>
                  <a:ext uri="{0D108BD9-81ED-4DB2-BD59-A6C34878D82A}">
                    <a16:rowId xmlns="" xmlns:a16="http://schemas.microsoft.com/office/drawing/2014/main" val="3010007786"/>
                  </a:ext>
                </a:extLst>
              </a:tr>
              <a:tr h="316570">
                <a:tc>
                  <a:txBody>
                    <a:bodyPr/>
                    <a:lstStyle/>
                    <a:p>
                      <a:pPr algn="l" fontAlgn="b"/>
                      <a:r>
                        <a:rPr lang="en-US" sz="1400" b="1" i="0" u="none" strike="noStrike" dirty="0">
                          <a:solidFill>
                            <a:srgbClr val="000000"/>
                          </a:solidFill>
                          <a:effectLst/>
                          <a:latin typeface="Arial" charset="0"/>
                          <a:ea typeface="Arial" charset="0"/>
                          <a:cs typeface="Arial" charset="0"/>
                        </a:rPr>
                        <a:t>Thyroid</a:t>
                      </a:r>
                    </a:p>
                  </a:txBody>
                  <a:tcPr marL="9525" marR="9525" marT="9525" marB="0" anchor="ctr"/>
                </a:tc>
                <a:tc>
                  <a:txBody>
                    <a:bodyPr/>
                    <a:lstStyle/>
                    <a:p>
                      <a:pPr algn="ctr" fontAlgn="b"/>
                      <a:r>
                        <a:rPr lang="en-US" sz="1400" b="1" i="0" u="none" strike="noStrike" dirty="0">
                          <a:solidFill>
                            <a:srgbClr val="000000"/>
                          </a:solidFill>
                          <a:effectLst/>
                          <a:latin typeface="Arial" charset="0"/>
                          <a:ea typeface="Arial" charset="0"/>
                          <a:cs typeface="Arial" charset="0"/>
                        </a:rPr>
                        <a:t>730</a:t>
                      </a:r>
                    </a:p>
                  </a:txBody>
                  <a:tcPr marL="9525" marR="9525" marT="9525" marB="0" anchor="ctr"/>
                </a:tc>
                <a:tc>
                  <a:txBody>
                    <a:bodyPr/>
                    <a:lstStyle/>
                    <a:p>
                      <a:pPr algn="ctr" fontAlgn="b"/>
                      <a:r>
                        <a:rPr lang="en-US" sz="1400" b="1" i="0" u="none" strike="noStrike" dirty="0">
                          <a:solidFill>
                            <a:srgbClr val="000000"/>
                          </a:solidFill>
                          <a:effectLst/>
                          <a:latin typeface="Arial" charset="0"/>
                          <a:ea typeface="Arial" charset="0"/>
                          <a:cs typeface="Arial" charset="0"/>
                        </a:rPr>
                        <a:t>35,425</a:t>
                      </a:r>
                    </a:p>
                  </a:txBody>
                  <a:tcPr marL="9525" marR="9525" marT="9525" marB="0" anchor="ctr"/>
                </a:tc>
                <a:tc>
                  <a:txBody>
                    <a:bodyPr/>
                    <a:lstStyle/>
                    <a:p>
                      <a:pPr algn="ctr" fontAlgn="b"/>
                      <a:r>
                        <a:rPr lang="en-US" sz="1400" b="1" i="0" u="none" strike="noStrike" dirty="0">
                          <a:solidFill>
                            <a:srgbClr val="000000"/>
                          </a:solidFill>
                          <a:effectLst/>
                          <a:latin typeface="Arial" charset="0"/>
                          <a:ea typeface="Arial" charset="0"/>
                          <a:cs typeface="Arial" charset="0"/>
                        </a:rPr>
                        <a:t>13</a:t>
                      </a:r>
                    </a:p>
                  </a:txBody>
                  <a:tcPr marL="9525" marR="9525" marT="9525" marB="0" anchor="ctr"/>
                </a:tc>
                <a:tc>
                  <a:txBody>
                    <a:bodyPr/>
                    <a:lstStyle/>
                    <a:p>
                      <a:pPr algn="ctr" fontAlgn="b"/>
                      <a:r>
                        <a:rPr lang="en-US" sz="1400" b="1" i="0" u="none" strike="noStrike" dirty="0">
                          <a:solidFill>
                            <a:srgbClr val="C00000"/>
                          </a:solidFill>
                          <a:effectLst/>
                          <a:latin typeface="Arial" charset="0"/>
                          <a:ea typeface="Arial" charset="0"/>
                          <a:cs typeface="Arial" charset="0"/>
                        </a:rPr>
                        <a:t>3.3 (2.6-4.3</a:t>
                      </a:r>
                      <a:r>
                        <a:rPr lang="en-US" sz="1400" b="1" i="0" u="none" strike="noStrike" dirty="0">
                          <a:solidFill>
                            <a:schemeClr val="tx1"/>
                          </a:solidFill>
                          <a:effectLst/>
                          <a:latin typeface="Arial" charset="0"/>
                          <a:ea typeface="Arial" charset="0"/>
                          <a:cs typeface="Arial" charset="0"/>
                        </a:rPr>
                        <a:t>)</a:t>
                      </a:r>
                    </a:p>
                  </a:txBody>
                  <a:tcPr marL="9525" marR="9525" marT="9525" marB="0" anchor="ctr"/>
                </a:tc>
                <a:tc>
                  <a:txBody>
                    <a:bodyPr/>
                    <a:lstStyle/>
                    <a:p>
                      <a:pPr algn="ctr" fontAlgn="b"/>
                      <a:r>
                        <a:rPr lang="en-US" sz="1400" b="1" i="0" u="none" strike="noStrike" dirty="0">
                          <a:solidFill>
                            <a:srgbClr val="000000"/>
                          </a:solidFill>
                          <a:effectLst/>
                          <a:latin typeface="Arial" charset="0"/>
                          <a:ea typeface="Arial" charset="0"/>
                          <a:cs typeface="Arial" charset="0"/>
                        </a:rPr>
                        <a:t>3.61E-23</a:t>
                      </a:r>
                    </a:p>
                  </a:txBody>
                  <a:tcPr marL="9525" marR="9525" marT="9525" marB="0" anchor="ctr"/>
                </a:tc>
                <a:extLst>
                  <a:ext uri="{0D108BD9-81ED-4DB2-BD59-A6C34878D82A}">
                    <a16:rowId xmlns="" xmlns:a16="http://schemas.microsoft.com/office/drawing/2014/main" val="2204433490"/>
                  </a:ext>
                </a:extLst>
              </a:tr>
              <a:tr h="316570">
                <a:tc>
                  <a:txBody>
                    <a:bodyPr/>
                    <a:lstStyle/>
                    <a:p>
                      <a:pPr algn="l" fontAlgn="b"/>
                      <a:r>
                        <a:rPr lang="en-US" sz="1400" b="0" i="0" u="none" strike="noStrike" dirty="0">
                          <a:solidFill>
                            <a:srgbClr val="000000"/>
                          </a:solidFill>
                          <a:effectLst/>
                          <a:latin typeface="Arial" charset="0"/>
                          <a:ea typeface="Arial" charset="0"/>
                          <a:cs typeface="Arial" charset="0"/>
                        </a:rPr>
                        <a:t>Uterus</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577</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13,930</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13</a:t>
                      </a:r>
                    </a:p>
                  </a:txBody>
                  <a:tcPr marL="9525" marR="9525" marT="9525" marB="0" anchor="ctr"/>
                </a:tc>
                <a:tc>
                  <a:txBody>
                    <a:bodyPr/>
                    <a:lstStyle/>
                    <a:p>
                      <a:pPr algn="ctr" fontAlgn="b"/>
                      <a:r>
                        <a:rPr lang="en-US" sz="1400" b="1" i="0" u="none" strike="noStrike" dirty="0">
                          <a:solidFill>
                            <a:schemeClr val="tx1"/>
                          </a:solidFill>
                          <a:effectLst/>
                          <a:latin typeface="Arial" charset="0"/>
                          <a:ea typeface="Arial" charset="0"/>
                          <a:cs typeface="Arial" charset="0"/>
                        </a:rPr>
                        <a:t>1.4 (1.1-1.8)</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0.00352</a:t>
                      </a:r>
                    </a:p>
                  </a:txBody>
                  <a:tcPr marL="9525" marR="9525" marT="9525" marB="0" anchor="ctr"/>
                </a:tc>
                <a:extLst>
                  <a:ext uri="{0D108BD9-81ED-4DB2-BD59-A6C34878D82A}">
                    <a16:rowId xmlns="" xmlns:a16="http://schemas.microsoft.com/office/drawing/2014/main" val="2360061688"/>
                  </a:ext>
                </a:extLst>
              </a:tr>
              <a:tr h="316570">
                <a:tc>
                  <a:txBody>
                    <a:bodyPr/>
                    <a:lstStyle/>
                    <a:p>
                      <a:pPr algn="l" fontAlgn="b"/>
                      <a:r>
                        <a:rPr lang="en-US" sz="1400" b="0" i="0" u="none" strike="noStrike" dirty="0">
                          <a:solidFill>
                            <a:srgbClr val="000000"/>
                          </a:solidFill>
                          <a:effectLst/>
                          <a:latin typeface="Arial" charset="0"/>
                          <a:ea typeface="Arial" charset="0"/>
                          <a:cs typeface="Arial" charset="0"/>
                        </a:rPr>
                        <a:t>Brain and nervous system</a:t>
                      </a:r>
                    </a:p>
                  </a:txBody>
                  <a:tcPr marL="9525" marR="9525" marT="9525" marB="0" anchor="ctr"/>
                </a:tc>
                <a:tc>
                  <a:txBody>
                    <a:bodyPr/>
                    <a:lstStyle/>
                    <a:p>
                      <a:pPr algn="ctr" fontAlgn="b"/>
                      <a:r>
                        <a:rPr lang="en-US" sz="1400" b="0" i="0" u="none" strike="noStrike">
                          <a:solidFill>
                            <a:srgbClr val="000000"/>
                          </a:solidFill>
                          <a:effectLst/>
                          <a:latin typeface="Arial" charset="0"/>
                          <a:ea typeface="Arial" charset="0"/>
                          <a:cs typeface="Arial" charset="0"/>
                        </a:rPr>
                        <a:t>510</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36,344</a:t>
                      </a:r>
                    </a:p>
                  </a:txBody>
                  <a:tcPr marL="9525" marR="9525" marT="9525" marB="0" anchor="ctr"/>
                </a:tc>
                <a:tc>
                  <a:txBody>
                    <a:bodyPr/>
                    <a:lstStyle/>
                    <a:p>
                      <a:pPr algn="ctr" fontAlgn="b"/>
                      <a:r>
                        <a:rPr lang="en-US" sz="1400" b="0" i="0" u="none" strike="noStrike">
                          <a:solidFill>
                            <a:srgbClr val="000000"/>
                          </a:solidFill>
                          <a:effectLst/>
                          <a:latin typeface="Arial" charset="0"/>
                          <a:ea typeface="Arial" charset="0"/>
                          <a:cs typeface="Arial" charset="0"/>
                        </a:rPr>
                        <a:t>20</a:t>
                      </a:r>
                    </a:p>
                  </a:txBody>
                  <a:tcPr marL="9525" marR="9525" marT="9525" marB="0" anchor="ctr"/>
                </a:tc>
                <a:tc>
                  <a:txBody>
                    <a:bodyPr/>
                    <a:lstStyle/>
                    <a:p>
                      <a:pPr algn="ctr" fontAlgn="b"/>
                      <a:r>
                        <a:rPr lang="en-US" sz="1400" b="1" i="0" u="none" strike="noStrike" dirty="0">
                          <a:solidFill>
                            <a:schemeClr val="tx1"/>
                          </a:solidFill>
                          <a:effectLst/>
                          <a:latin typeface="Arial" charset="0"/>
                          <a:ea typeface="Arial" charset="0"/>
                          <a:cs typeface="Arial" charset="0"/>
                        </a:rPr>
                        <a:t>1.4 (1.1-1.8)</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0.0185</a:t>
                      </a:r>
                    </a:p>
                  </a:txBody>
                  <a:tcPr marL="9525" marR="9525" marT="9525" marB="0" anchor="ctr"/>
                </a:tc>
                <a:extLst>
                  <a:ext uri="{0D108BD9-81ED-4DB2-BD59-A6C34878D82A}">
                    <a16:rowId xmlns="" xmlns:a16="http://schemas.microsoft.com/office/drawing/2014/main" val="157993490"/>
                  </a:ext>
                </a:extLst>
              </a:tr>
              <a:tr h="316570">
                <a:tc>
                  <a:txBody>
                    <a:bodyPr/>
                    <a:lstStyle/>
                    <a:p>
                      <a:pPr algn="l" fontAlgn="b"/>
                      <a:r>
                        <a:rPr lang="en-US" sz="1400" b="0" i="0" u="none" strike="noStrike" dirty="0">
                          <a:solidFill>
                            <a:srgbClr val="000000"/>
                          </a:solidFill>
                          <a:effectLst/>
                          <a:latin typeface="Arial" charset="0"/>
                          <a:ea typeface="Arial" charset="0"/>
                          <a:cs typeface="Arial" charset="0"/>
                        </a:rPr>
                        <a:t>Brain</a:t>
                      </a:r>
                    </a:p>
                  </a:txBody>
                  <a:tcPr marL="9525" marR="9525" marT="9525" marB="0" anchor="ctr"/>
                </a:tc>
                <a:tc>
                  <a:txBody>
                    <a:bodyPr/>
                    <a:lstStyle/>
                    <a:p>
                      <a:pPr algn="ctr" fontAlgn="b"/>
                      <a:r>
                        <a:rPr lang="en-US" sz="1400" b="0" i="0" u="none" strike="noStrike">
                          <a:solidFill>
                            <a:srgbClr val="000000"/>
                          </a:solidFill>
                          <a:effectLst/>
                          <a:latin typeface="Arial" charset="0"/>
                          <a:ea typeface="Arial" charset="0"/>
                          <a:cs typeface="Arial" charset="0"/>
                        </a:rPr>
                        <a:t>418</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36,344</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11</a:t>
                      </a:r>
                    </a:p>
                  </a:txBody>
                  <a:tcPr marL="9525" marR="9525" marT="9525" marB="0" anchor="ctr"/>
                </a:tc>
                <a:tc>
                  <a:txBody>
                    <a:bodyPr/>
                    <a:lstStyle/>
                    <a:p>
                      <a:pPr algn="ctr" fontAlgn="b"/>
                      <a:r>
                        <a:rPr lang="en-US" sz="1400" b="1" i="0" u="none" strike="noStrike" dirty="0">
                          <a:solidFill>
                            <a:schemeClr val="tx1"/>
                          </a:solidFill>
                          <a:effectLst/>
                          <a:latin typeface="Arial" charset="0"/>
                          <a:ea typeface="Arial" charset="0"/>
                          <a:cs typeface="Arial" charset="0"/>
                        </a:rPr>
                        <a:t>1.5 (1.2-2.0)</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0.0027</a:t>
                      </a:r>
                    </a:p>
                  </a:txBody>
                  <a:tcPr marL="9525" marR="9525" marT="9525" marB="0" anchor="ctr"/>
                </a:tc>
                <a:extLst>
                  <a:ext uri="{0D108BD9-81ED-4DB2-BD59-A6C34878D82A}">
                    <a16:rowId xmlns="" xmlns:a16="http://schemas.microsoft.com/office/drawing/2014/main" val="2993246854"/>
                  </a:ext>
                </a:extLst>
              </a:tr>
              <a:tr h="316570">
                <a:tc>
                  <a:txBody>
                    <a:bodyPr/>
                    <a:lstStyle/>
                    <a:p>
                      <a:pPr algn="l" fontAlgn="b"/>
                      <a:r>
                        <a:rPr lang="en-US" sz="1400" b="0" i="0" u="none" strike="noStrike" dirty="0">
                          <a:solidFill>
                            <a:srgbClr val="000000"/>
                          </a:solidFill>
                          <a:effectLst/>
                          <a:latin typeface="Arial" charset="0"/>
                          <a:ea typeface="Arial" charset="0"/>
                          <a:cs typeface="Arial" charset="0"/>
                        </a:rPr>
                        <a:t>Pancreatic</a:t>
                      </a:r>
                    </a:p>
                  </a:txBody>
                  <a:tcPr marL="9525" marR="9525" marT="9525" marB="0" anchor="ctr"/>
                </a:tc>
                <a:tc>
                  <a:txBody>
                    <a:bodyPr/>
                    <a:lstStyle/>
                    <a:p>
                      <a:pPr algn="ctr" fontAlgn="b"/>
                      <a:r>
                        <a:rPr lang="en-US" sz="1400" b="0" i="0" u="none" strike="noStrike">
                          <a:solidFill>
                            <a:srgbClr val="000000"/>
                          </a:solidFill>
                          <a:effectLst/>
                          <a:latin typeface="Arial" charset="0"/>
                          <a:ea typeface="Arial" charset="0"/>
                          <a:cs typeface="Arial" charset="0"/>
                        </a:rPr>
                        <a:t>394</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28,876</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15</a:t>
                      </a:r>
                    </a:p>
                  </a:txBody>
                  <a:tcPr marL="9525" marR="9525" marT="9525" marB="0" anchor="ctr"/>
                </a:tc>
                <a:tc>
                  <a:txBody>
                    <a:bodyPr/>
                    <a:lstStyle/>
                    <a:p>
                      <a:pPr algn="ctr" fontAlgn="b"/>
                      <a:r>
                        <a:rPr lang="en-US" sz="1400" b="1" i="0" u="none" strike="noStrike" dirty="0">
                          <a:solidFill>
                            <a:schemeClr val="tx1"/>
                          </a:solidFill>
                          <a:effectLst/>
                          <a:latin typeface="Arial" charset="0"/>
                          <a:ea typeface="Arial" charset="0"/>
                          <a:cs typeface="Arial" charset="0"/>
                        </a:rPr>
                        <a:t>1.5 (1.3-1.7)</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0.00502</a:t>
                      </a:r>
                    </a:p>
                  </a:txBody>
                  <a:tcPr marL="9525" marR="9525" marT="9525" marB="0" anchor="ctr"/>
                </a:tc>
                <a:extLst>
                  <a:ext uri="{0D108BD9-81ED-4DB2-BD59-A6C34878D82A}">
                    <a16:rowId xmlns="" xmlns:a16="http://schemas.microsoft.com/office/drawing/2014/main" val="1213705359"/>
                  </a:ext>
                </a:extLst>
              </a:tr>
              <a:tr h="316570">
                <a:tc>
                  <a:txBody>
                    <a:bodyPr/>
                    <a:lstStyle/>
                    <a:p>
                      <a:pPr algn="l" fontAlgn="b"/>
                      <a:r>
                        <a:rPr lang="en-US" sz="1400" b="0" i="0" u="none" strike="noStrike" dirty="0">
                          <a:solidFill>
                            <a:srgbClr val="000000"/>
                          </a:solidFill>
                          <a:effectLst/>
                          <a:latin typeface="Arial" charset="0"/>
                          <a:ea typeface="Arial" charset="0"/>
                          <a:cs typeface="Arial" charset="0"/>
                        </a:rPr>
                        <a:t>Ovary</a:t>
                      </a:r>
                    </a:p>
                  </a:txBody>
                  <a:tcPr marL="9525" marR="9525" marT="9525" marB="0" anchor="ctr"/>
                </a:tc>
                <a:tc>
                  <a:txBody>
                    <a:bodyPr/>
                    <a:lstStyle/>
                    <a:p>
                      <a:pPr algn="ctr" fontAlgn="b"/>
                      <a:r>
                        <a:rPr lang="en-US" sz="1400" b="0" i="0" u="none" strike="noStrike">
                          <a:solidFill>
                            <a:srgbClr val="000000"/>
                          </a:solidFill>
                          <a:effectLst/>
                          <a:latin typeface="Arial" charset="0"/>
                          <a:ea typeface="Arial" charset="0"/>
                          <a:cs typeface="Arial" charset="0"/>
                        </a:rPr>
                        <a:t>320</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14,804</a:t>
                      </a:r>
                    </a:p>
                  </a:txBody>
                  <a:tcPr marL="9525" marR="9525" marT="9525" marB="0" anchor="ctr"/>
                </a:tc>
                <a:tc>
                  <a:txBody>
                    <a:bodyPr/>
                    <a:lstStyle/>
                    <a:p>
                      <a:pPr algn="ctr" fontAlgn="b"/>
                      <a:r>
                        <a:rPr lang="en-US" sz="1400" b="0" i="0" u="none" strike="noStrike">
                          <a:solidFill>
                            <a:srgbClr val="000000"/>
                          </a:solidFill>
                          <a:effectLst/>
                          <a:latin typeface="Arial" charset="0"/>
                          <a:ea typeface="Arial" charset="0"/>
                          <a:cs typeface="Arial" charset="0"/>
                        </a:rPr>
                        <a:t>19</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1.1 (0.8-1.6)</a:t>
                      </a:r>
                    </a:p>
                  </a:txBody>
                  <a:tcPr marL="9525" marR="9525" marT="9525" marB="0" anchor="ctr"/>
                </a:tc>
                <a:tc>
                  <a:txBody>
                    <a:bodyPr/>
                    <a:lstStyle/>
                    <a:p>
                      <a:pPr algn="ctr" fontAlgn="b"/>
                      <a:r>
                        <a:rPr lang="en-US" sz="1400" b="0" i="0" u="none" strike="noStrike" dirty="0">
                          <a:solidFill>
                            <a:srgbClr val="000000"/>
                          </a:solidFill>
                          <a:effectLst/>
                          <a:latin typeface="Arial" charset="0"/>
                          <a:ea typeface="Arial" charset="0"/>
                          <a:cs typeface="Arial" charset="0"/>
                        </a:rPr>
                        <a:t>0.431</a:t>
                      </a:r>
                    </a:p>
                  </a:txBody>
                  <a:tcPr marL="9525" marR="9525" marT="9525" marB="0" anchor="ctr"/>
                </a:tc>
                <a:extLst>
                  <a:ext uri="{0D108BD9-81ED-4DB2-BD59-A6C34878D82A}">
                    <a16:rowId xmlns="" xmlns:a16="http://schemas.microsoft.com/office/drawing/2014/main" val="2159811402"/>
                  </a:ext>
                </a:extLst>
              </a:tr>
            </a:tbl>
          </a:graphicData>
        </a:graphic>
      </p:graphicFrame>
      <p:sp>
        <p:nvSpPr>
          <p:cNvPr id="10" name="Title 4">
            <a:extLst>
              <a:ext uri="{FF2B5EF4-FFF2-40B4-BE49-F238E27FC236}">
                <a16:creationId xmlns="" xmlns:a16="http://schemas.microsoft.com/office/drawing/2014/main" id="{ECA64ECD-D342-FB45-BE68-3C86254AC17B}"/>
              </a:ext>
            </a:extLst>
          </p:cNvPr>
          <p:cNvSpPr>
            <a:spLocks noGrp="1"/>
          </p:cNvSpPr>
          <p:nvPr>
            <p:ph type="title"/>
          </p:nvPr>
        </p:nvSpPr>
        <p:spPr>
          <a:xfrm>
            <a:off x="1755495" y="1"/>
            <a:ext cx="8283856" cy="865381"/>
          </a:xfrm>
        </p:spPr>
        <p:txBody>
          <a:bodyPr>
            <a:normAutofit/>
          </a:bodyPr>
          <a:lstStyle/>
          <a:p>
            <a:pPr algn="ctr"/>
            <a:r>
              <a:rPr lang="en-US" dirty="0" smtClean="0"/>
              <a:t>Rest of the list and PRSWeb</a:t>
            </a:r>
            <a:endParaRPr lang="en-US" dirty="0"/>
          </a:p>
        </p:txBody>
      </p:sp>
      <p:sp>
        <p:nvSpPr>
          <p:cNvPr id="2" name="TextBox 1">
            <a:extLst>
              <a:ext uri="{FF2B5EF4-FFF2-40B4-BE49-F238E27FC236}">
                <a16:creationId xmlns="" xmlns:a16="http://schemas.microsoft.com/office/drawing/2014/main" id="{6FF4591C-B8C2-3847-B2DE-A6A833CD4D21}"/>
              </a:ext>
            </a:extLst>
          </p:cNvPr>
          <p:cNvSpPr txBox="1"/>
          <p:nvPr/>
        </p:nvSpPr>
        <p:spPr>
          <a:xfrm>
            <a:off x="9370565" y="5638800"/>
            <a:ext cx="867363" cy="400110"/>
          </a:xfrm>
          <a:prstGeom prst="rect">
            <a:avLst/>
          </a:prstGeom>
          <a:solidFill>
            <a:schemeClr val="accent3"/>
          </a:solidFill>
        </p:spPr>
        <p:txBody>
          <a:bodyPr wrap="square" rtlCol="0">
            <a:spAutoFit/>
          </a:bodyPr>
          <a:lstStyle/>
          <a:p>
            <a:r>
              <a:rPr lang="en-US" sz="2000" dirty="0"/>
              <a:t>Part 2</a:t>
            </a:r>
          </a:p>
        </p:txBody>
      </p:sp>
      <p:sp>
        <p:nvSpPr>
          <p:cNvPr id="3" name="TextBox 2"/>
          <p:cNvSpPr txBox="1"/>
          <p:nvPr/>
        </p:nvSpPr>
        <p:spPr>
          <a:xfrm>
            <a:off x="2819400" y="5503027"/>
            <a:ext cx="6444906" cy="584775"/>
          </a:xfrm>
          <a:prstGeom prst="rect">
            <a:avLst/>
          </a:prstGeom>
          <a:noFill/>
          <a:ln>
            <a:solidFill>
              <a:schemeClr val="tx1"/>
            </a:solidFill>
          </a:ln>
        </p:spPr>
        <p:txBody>
          <a:bodyPr wrap="none" rtlCol="0">
            <a:spAutoFit/>
          </a:bodyPr>
          <a:lstStyle/>
          <a:p>
            <a:r>
              <a:rPr lang="en-US" sz="3200" dirty="0">
                <a:hlinkClick r:id="rId3"/>
              </a:rPr>
              <a:t>PRSWeb: Making Data Accessible</a:t>
            </a:r>
            <a:endParaRPr lang="en-US" sz="3200" dirty="0"/>
          </a:p>
        </p:txBody>
      </p:sp>
      <p:sp>
        <p:nvSpPr>
          <p:cNvPr id="4" name="TextBox 3"/>
          <p:cNvSpPr txBox="1"/>
          <p:nvPr/>
        </p:nvSpPr>
        <p:spPr>
          <a:xfrm>
            <a:off x="4294910" y="6175612"/>
            <a:ext cx="2492990" cy="369332"/>
          </a:xfrm>
          <a:prstGeom prst="rect">
            <a:avLst/>
          </a:prstGeom>
          <a:noFill/>
          <a:ln>
            <a:solidFill>
              <a:schemeClr val="tx1"/>
            </a:solidFill>
          </a:ln>
        </p:spPr>
        <p:txBody>
          <a:bodyPr wrap="none" rtlCol="0">
            <a:spAutoFit/>
          </a:bodyPr>
          <a:lstStyle/>
          <a:p>
            <a:r>
              <a:rPr lang="en-US" dirty="0" err="1" smtClean="0"/>
              <a:t>p</a:t>
            </a:r>
            <a:r>
              <a:rPr lang="en-US" dirty="0" err="1"/>
              <a:t>r</a:t>
            </a:r>
            <a:r>
              <a:rPr lang="en-US" dirty="0" err="1" smtClean="0"/>
              <a:t>sweb.sph.umich.edu</a:t>
            </a:r>
            <a:endParaRPr lang="en-US" dirty="0"/>
          </a:p>
        </p:txBody>
      </p:sp>
    </p:spTree>
    <p:extLst>
      <p:ext uri="{BB962C8B-B14F-4D97-AF65-F5344CB8AC3E}">
        <p14:creationId xmlns:p14="http://schemas.microsoft.com/office/powerpoint/2010/main" val="7166197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mn-lt"/>
                <a:cs typeface="Arial" panose="020B0604020202020204" pitchFamily="34" charset="0"/>
              </a:rPr>
              <a:t>Squamous Cell Carcinoma</a:t>
            </a:r>
            <a:r>
              <a:rPr lang="en-US" sz="3200" dirty="0">
                <a:latin typeface="+mn-lt"/>
              </a:rPr>
              <a:t> </a:t>
            </a:r>
            <a:r>
              <a:rPr lang="en-US" sz="3200" dirty="0" err="1">
                <a:latin typeface="+mn-lt"/>
              </a:rPr>
              <a:t>PheWAS</a:t>
            </a:r>
            <a:endParaRPr lang="en-US" sz="3200" dirty="0">
              <a:latin typeface="+mn-lt"/>
            </a:endParaRPr>
          </a:p>
        </p:txBody>
      </p:sp>
      <p:pic>
        <p:nvPicPr>
          <p:cNvPr id="3"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560185"/>
            <a:ext cx="7946722" cy="5297814"/>
          </a:xfrm>
          <a:prstGeom prst="rect">
            <a:avLst/>
          </a:prstGeom>
        </p:spPr>
      </p:pic>
      <p:sp>
        <p:nvSpPr>
          <p:cNvPr id="4" name="Rectangle 3"/>
          <p:cNvSpPr/>
          <p:nvPr/>
        </p:nvSpPr>
        <p:spPr>
          <a:xfrm>
            <a:off x="2514600" y="1360130"/>
            <a:ext cx="7543800"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Association with Squamous Cell Carcinoma PRS (5 Risk SNPs)</a:t>
            </a:r>
            <a:endParaRPr lang="en-US" sz="2000" dirty="0"/>
          </a:p>
        </p:txBody>
      </p:sp>
      <p:sp>
        <p:nvSpPr>
          <p:cNvPr id="5" name="Oval 4"/>
          <p:cNvSpPr/>
          <p:nvPr/>
        </p:nvSpPr>
        <p:spPr>
          <a:xfrm>
            <a:off x="3886200" y="2286000"/>
            <a:ext cx="685800" cy="9144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7380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DE8F508D-9B0B-D346-B81F-16ED159F13DB}"/>
              </a:ext>
            </a:extLst>
          </p:cNvPr>
          <p:cNvSpPr>
            <a:spLocks noGrp="1"/>
          </p:cNvSpPr>
          <p:nvPr>
            <p:ph type="title"/>
          </p:nvPr>
        </p:nvSpPr>
        <p:spPr>
          <a:xfrm>
            <a:off x="2057400" y="228601"/>
            <a:ext cx="8229600" cy="872949"/>
          </a:xfrm>
        </p:spPr>
        <p:txBody>
          <a:bodyPr>
            <a:normAutofit/>
          </a:bodyPr>
          <a:lstStyle/>
          <a:p>
            <a:r>
              <a:rPr lang="en-US" dirty="0">
                <a:solidFill>
                  <a:schemeClr val="tx1"/>
                </a:solidFill>
              </a:rPr>
              <a:t>Exploring the Temporal Order</a:t>
            </a:r>
          </a:p>
        </p:txBody>
      </p:sp>
      <p:pic>
        <p:nvPicPr>
          <p:cNvPr id="4" name="Content Placeholder 6">
            <a:extLst>
              <a:ext uri="{FF2B5EF4-FFF2-40B4-BE49-F238E27FC236}">
                <a16:creationId xmlns="" xmlns:a16="http://schemas.microsoft.com/office/drawing/2014/main" id="{FD8524C7-D560-424F-972B-825FE1D0B82E}"/>
              </a:ext>
            </a:extLst>
          </p:cNvPr>
          <p:cNvPicPr>
            <a:picLocks noChangeAspect="1"/>
          </p:cNvPicPr>
          <p:nvPr/>
        </p:nvPicPr>
        <p:blipFill>
          <a:blip r:embed="rId3"/>
          <a:stretch>
            <a:fillRect/>
          </a:stretch>
        </p:blipFill>
        <p:spPr>
          <a:xfrm>
            <a:off x="2667000" y="1172226"/>
            <a:ext cx="5410200" cy="5410200"/>
          </a:xfrm>
          <a:prstGeom prst="rect">
            <a:avLst/>
          </a:prstGeom>
        </p:spPr>
      </p:pic>
    </p:spTree>
    <p:extLst>
      <p:ext uri="{BB962C8B-B14F-4D97-AF65-F5344CB8AC3E}">
        <p14:creationId xmlns:p14="http://schemas.microsoft.com/office/powerpoint/2010/main" val="255627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10AA1EE-35C7-5946-85DB-E2CA75977690}"/>
              </a:ext>
            </a:extLst>
          </p:cNvPr>
          <p:cNvSpPr>
            <a:spLocks noGrp="1"/>
          </p:cNvSpPr>
          <p:nvPr>
            <p:ph type="title"/>
          </p:nvPr>
        </p:nvSpPr>
        <p:spPr/>
        <p:txBody>
          <a:bodyPr/>
          <a:lstStyle/>
          <a:p>
            <a:r>
              <a:rPr lang="en-US" dirty="0" smtClean="0">
                <a:solidFill>
                  <a:schemeClr val="tx1"/>
                </a:solidFill>
              </a:rPr>
              <a:t>Striking Reproducibility in </a:t>
            </a:r>
            <a:r>
              <a:rPr lang="en-US" dirty="0" err="1" smtClean="0">
                <a:solidFill>
                  <a:schemeClr val="tx1"/>
                </a:solidFill>
              </a:rPr>
              <a:t>betas</a:t>
            </a:r>
            <a:r>
              <a:rPr lang="en-US" dirty="0" err="1" smtClean="0"/>
              <a:t>ll</a:t>
            </a:r>
            <a:r>
              <a:rPr lang="en-US" dirty="0" smtClean="0"/>
              <a:t> </a:t>
            </a:r>
            <a:r>
              <a:rPr lang="en-US" dirty="0"/>
              <a:t>Carcinoma</a:t>
            </a:r>
          </a:p>
        </p:txBody>
      </p:sp>
      <p:pic>
        <p:nvPicPr>
          <p:cNvPr id="15" name="Content Placeholder 14">
            <a:extLst>
              <a:ext uri="{FF2B5EF4-FFF2-40B4-BE49-F238E27FC236}">
                <a16:creationId xmlns="" xmlns:a16="http://schemas.microsoft.com/office/drawing/2014/main" id="{7AF38C2C-4628-FA40-9867-050B6B2DFBE9}"/>
              </a:ext>
            </a:extLst>
          </p:cNvPr>
          <p:cNvPicPr>
            <a:picLocks noGrp="1" noChangeAspect="1"/>
          </p:cNvPicPr>
          <p:nvPr>
            <p:ph idx="1"/>
          </p:nvPr>
        </p:nvPicPr>
        <p:blipFill>
          <a:blip r:embed="rId3"/>
          <a:stretch>
            <a:fillRect/>
          </a:stretch>
        </p:blipFill>
        <p:spPr>
          <a:xfrm>
            <a:off x="3429001" y="1212163"/>
            <a:ext cx="5523203" cy="5523203"/>
          </a:xfrm>
        </p:spPr>
      </p:pic>
    </p:spTree>
    <p:extLst>
      <p:ext uri="{BB962C8B-B14F-4D97-AF65-F5344CB8AC3E}">
        <p14:creationId xmlns:p14="http://schemas.microsoft.com/office/powerpoint/2010/main" val="12719388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after the first paper</a:t>
            </a:r>
          </a:p>
        </p:txBody>
      </p:sp>
      <p:sp>
        <p:nvSpPr>
          <p:cNvPr id="3" name="Content Placeholder 2"/>
          <p:cNvSpPr>
            <a:spLocks noGrp="1"/>
          </p:cNvSpPr>
          <p:nvPr>
            <p:ph idx="1"/>
          </p:nvPr>
        </p:nvSpPr>
        <p:spPr/>
        <p:txBody>
          <a:bodyPr/>
          <a:lstStyle/>
          <a:p>
            <a:r>
              <a:rPr lang="en-US" dirty="0"/>
              <a:t>Why is a biased/enriched  sample giving results nearly identical to population-based GWAS?  </a:t>
            </a:r>
            <a:r>
              <a:rPr lang="en-US" b="1" dirty="0"/>
              <a:t>[Selection Process into MGI]</a:t>
            </a:r>
          </a:p>
          <a:p>
            <a:endParaRPr lang="en-US" dirty="0"/>
          </a:p>
          <a:p>
            <a:r>
              <a:rPr lang="en-US" dirty="0"/>
              <a:t>Different people have different length of stay in their EHR, how does that affect our “capture rate” of true disease states? </a:t>
            </a:r>
            <a:r>
              <a:rPr lang="en-US" b="1" dirty="0"/>
              <a:t>[Disease Classification/</a:t>
            </a:r>
            <a:r>
              <a:rPr lang="en-US" b="1" dirty="0" err="1"/>
              <a:t>Phenotyping</a:t>
            </a:r>
            <a:r>
              <a:rPr lang="en-US" b="1" dirty="0"/>
              <a:t>]</a:t>
            </a:r>
          </a:p>
        </p:txBody>
      </p:sp>
      <p:sp>
        <p:nvSpPr>
          <p:cNvPr id="4" name="Slide Number Placeholder 3"/>
          <p:cNvSpPr>
            <a:spLocks noGrp="1"/>
          </p:cNvSpPr>
          <p:nvPr>
            <p:ph type="sldNum" sz="quarter" idx="4294967295"/>
          </p:nvPr>
        </p:nvSpPr>
        <p:spPr>
          <a:xfrm>
            <a:off x="10265400" y="6505801"/>
            <a:ext cx="420130" cy="365125"/>
          </a:xfrm>
          <a:prstGeom prst="rect">
            <a:avLst/>
          </a:prstGeom>
        </p:spPr>
        <p:txBody>
          <a:bodyPr/>
          <a:lstStyle/>
          <a:p>
            <a:fld id="{313D4505-985F-49BE-8C1F-E0CFEEC3F372}" type="slidenum">
              <a:rPr lang="en-US" smtClean="0"/>
              <a:t>34</a:t>
            </a:fld>
            <a:endParaRPr lang="en-US" dirty="0"/>
          </a:p>
        </p:txBody>
      </p:sp>
    </p:spTree>
    <p:extLst>
      <p:ext uri="{BB962C8B-B14F-4D97-AF65-F5344CB8AC3E}">
        <p14:creationId xmlns:p14="http://schemas.microsoft.com/office/powerpoint/2010/main" val="1901192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Perils and Promises of Big Data</a:t>
            </a:r>
            <a:br>
              <a:rPr lang="en-US" dirty="0" smtClean="0"/>
            </a:br>
            <a:r>
              <a:rPr lang="en-US" dirty="0" err="1" smtClean="0"/>
              <a:t>Gartners</a:t>
            </a:r>
            <a:r>
              <a:rPr lang="en-US" dirty="0" smtClean="0"/>
              <a:t> Hype Cycle</a:t>
            </a:r>
            <a:endParaRPr lang="en-US" dirty="0"/>
          </a:p>
        </p:txBody>
      </p:sp>
      <p:pic>
        <p:nvPicPr>
          <p:cNvPr id="6" name="Content Placeholder 5"/>
          <p:cNvPicPr>
            <a:picLocks noGrp="1" noChangeAspect="1"/>
          </p:cNvPicPr>
          <p:nvPr>
            <p:ph idx="1"/>
          </p:nvPr>
        </p:nvPicPr>
        <p:blipFill>
          <a:blip r:embed="rId3"/>
          <a:stretch>
            <a:fillRect/>
          </a:stretch>
        </p:blipFill>
        <p:spPr>
          <a:xfrm>
            <a:off x="1745734" y="1828800"/>
            <a:ext cx="6982568" cy="4525963"/>
          </a:xfrm>
          <a:prstGeom prst="rect">
            <a:avLst/>
          </a:prstGeom>
        </p:spPr>
      </p:pic>
      <p:sp>
        <p:nvSpPr>
          <p:cNvPr id="7" name="5-Point Star 6"/>
          <p:cNvSpPr/>
          <p:nvPr/>
        </p:nvSpPr>
        <p:spPr>
          <a:xfrm>
            <a:off x="2008909" y="2743200"/>
            <a:ext cx="914400" cy="914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967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Who is in my study?</a:t>
            </a:r>
          </a:p>
          <a:p>
            <a:endParaRPr lang="en-US" dirty="0"/>
          </a:p>
          <a:p>
            <a:r>
              <a:rPr lang="en-US" dirty="0" smtClean="0"/>
              <a:t>What is the target population of inference?</a:t>
            </a:r>
            <a:endParaRPr lang="en-US" dirty="0"/>
          </a:p>
        </p:txBody>
      </p:sp>
      <p:sp>
        <p:nvSpPr>
          <p:cNvPr id="3" name="Title 2"/>
          <p:cNvSpPr>
            <a:spLocks noGrp="1"/>
          </p:cNvSpPr>
          <p:nvPr>
            <p:ph type="title"/>
          </p:nvPr>
        </p:nvSpPr>
        <p:spPr/>
        <p:txBody>
          <a:bodyPr/>
          <a:lstStyle/>
          <a:p>
            <a:r>
              <a:rPr lang="en-US" dirty="0" smtClean="0"/>
              <a:t>Stat 101 Fundamental Questions</a:t>
            </a:r>
            <a:endParaRPr lang="en-US" dirty="0"/>
          </a:p>
        </p:txBody>
      </p:sp>
    </p:spTree>
    <p:extLst>
      <p:ext uri="{BB962C8B-B14F-4D97-AF65-F5344CB8AC3E}">
        <p14:creationId xmlns:p14="http://schemas.microsoft.com/office/powerpoint/2010/main" val="6057171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D7BAB3-8E96-A442-9BDA-5A9690A5C4F0}"/>
              </a:ext>
            </a:extLst>
          </p:cNvPr>
          <p:cNvSpPr>
            <a:spLocks noGrp="1"/>
          </p:cNvSpPr>
          <p:nvPr>
            <p:ph type="title"/>
          </p:nvPr>
        </p:nvSpPr>
        <p:spPr/>
        <p:txBody>
          <a:bodyPr/>
          <a:lstStyle/>
          <a:p>
            <a:r>
              <a:rPr lang="en-US" dirty="0"/>
              <a:t>Defining Disease Status using ICD Codes</a:t>
            </a:r>
          </a:p>
        </p:txBody>
      </p:sp>
      <p:pic>
        <p:nvPicPr>
          <p:cNvPr id="6" name="Picture 5" descr="Clipart - Stick Figure">
            <a:extLst>
              <a:ext uri="{FF2B5EF4-FFF2-40B4-BE49-F238E27FC236}">
                <a16:creationId xmlns="" xmlns:a16="http://schemas.microsoft.com/office/drawing/2014/main" id="{B04933F4-E339-FF4E-AFE9-12AF340AF14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 xmlns:a1611="http://schemas.microsoft.com/office/drawing/2016/11/main" r:id="rId4"/>
              </a:ext>
            </a:extLst>
          </a:blip>
          <a:stretch>
            <a:fillRect/>
          </a:stretch>
        </p:blipFill>
        <p:spPr>
          <a:xfrm flipH="1">
            <a:off x="2324522" y="2016748"/>
            <a:ext cx="363244" cy="775281"/>
          </a:xfrm>
          <a:prstGeom prst="rect">
            <a:avLst/>
          </a:prstGeom>
        </p:spPr>
      </p:pic>
      <p:pic>
        <p:nvPicPr>
          <p:cNvPr id="8" name="Picture 7" descr="Cuentos para una noche fría">
            <a:extLst>
              <a:ext uri="{FF2B5EF4-FFF2-40B4-BE49-F238E27FC236}">
                <a16:creationId xmlns="" xmlns:a16="http://schemas.microsoft.com/office/drawing/2014/main" id="{6673D86B-B8E1-4549-9309-4737FEBE79A9}"/>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 xmlns:a1611="http://schemas.microsoft.com/office/drawing/2016/11/main" r:id="rId6"/>
              </a:ext>
            </a:extLst>
          </a:blip>
          <a:stretch>
            <a:fillRect/>
          </a:stretch>
        </p:blipFill>
        <p:spPr>
          <a:xfrm>
            <a:off x="3141839" y="1919756"/>
            <a:ext cx="982307" cy="951194"/>
          </a:xfrm>
          <a:prstGeom prst="rect">
            <a:avLst/>
          </a:prstGeom>
        </p:spPr>
      </p:pic>
      <p:cxnSp>
        <p:nvCxnSpPr>
          <p:cNvPr id="11" name="Straight Connector 10">
            <a:extLst>
              <a:ext uri="{FF2B5EF4-FFF2-40B4-BE49-F238E27FC236}">
                <a16:creationId xmlns="" xmlns:a16="http://schemas.microsoft.com/office/drawing/2014/main" id="{7719E580-3A78-EA4F-97C6-4336742F9DC6}"/>
              </a:ext>
            </a:extLst>
          </p:cNvPr>
          <p:cNvCxnSpPr>
            <a:cxnSpLocks/>
          </p:cNvCxnSpPr>
          <p:nvPr/>
        </p:nvCxnSpPr>
        <p:spPr>
          <a:xfrm>
            <a:off x="2499859" y="3000778"/>
            <a:ext cx="729324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EBED983C-F8DC-9447-B504-2F9AACAC4178}"/>
              </a:ext>
            </a:extLst>
          </p:cNvPr>
          <p:cNvSpPr txBox="1"/>
          <p:nvPr/>
        </p:nvSpPr>
        <p:spPr>
          <a:xfrm>
            <a:off x="2019837" y="2793028"/>
            <a:ext cx="344966" cy="438582"/>
          </a:xfrm>
          <a:prstGeom prst="rect">
            <a:avLst/>
          </a:prstGeom>
          <a:noFill/>
        </p:spPr>
        <p:txBody>
          <a:bodyPr wrap="none" rtlCol="0">
            <a:spAutoFit/>
          </a:bodyPr>
          <a:lstStyle/>
          <a:p>
            <a:r>
              <a:rPr lang="en-US" sz="2250" dirty="0">
                <a:solidFill>
                  <a:srgbClr val="FF0000"/>
                </a:solidFill>
              </a:rPr>
              <a:t>?</a:t>
            </a:r>
          </a:p>
        </p:txBody>
      </p:sp>
      <p:sp>
        <p:nvSpPr>
          <p:cNvPr id="16" name="TextBox 15">
            <a:extLst>
              <a:ext uri="{FF2B5EF4-FFF2-40B4-BE49-F238E27FC236}">
                <a16:creationId xmlns="" xmlns:a16="http://schemas.microsoft.com/office/drawing/2014/main" id="{26DA137A-DBE3-304E-9E25-03E83E8BCDBA}"/>
              </a:ext>
            </a:extLst>
          </p:cNvPr>
          <p:cNvSpPr txBox="1"/>
          <p:nvPr/>
        </p:nvSpPr>
        <p:spPr>
          <a:xfrm>
            <a:off x="10070000" y="2793028"/>
            <a:ext cx="344966" cy="438582"/>
          </a:xfrm>
          <a:prstGeom prst="rect">
            <a:avLst/>
          </a:prstGeom>
          <a:noFill/>
        </p:spPr>
        <p:txBody>
          <a:bodyPr wrap="none" rtlCol="0">
            <a:spAutoFit/>
          </a:bodyPr>
          <a:lstStyle/>
          <a:p>
            <a:r>
              <a:rPr lang="en-US" sz="2250" dirty="0">
                <a:solidFill>
                  <a:srgbClr val="FF0000"/>
                </a:solidFill>
              </a:rPr>
              <a:t>?</a:t>
            </a:r>
          </a:p>
        </p:txBody>
      </p:sp>
      <p:pic>
        <p:nvPicPr>
          <p:cNvPr id="17" name="Picture 16" descr="Cuentos para una noche fría">
            <a:extLst>
              <a:ext uri="{FF2B5EF4-FFF2-40B4-BE49-F238E27FC236}">
                <a16:creationId xmlns="" xmlns:a16="http://schemas.microsoft.com/office/drawing/2014/main" id="{E0BDD49A-C7C0-8843-8C47-087722068575}"/>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 xmlns:a1611="http://schemas.microsoft.com/office/drawing/2016/11/main" r:id="rId6"/>
              </a:ext>
            </a:extLst>
          </a:blip>
          <a:stretch>
            <a:fillRect/>
          </a:stretch>
        </p:blipFill>
        <p:spPr>
          <a:xfrm>
            <a:off x="4456592" y="1911018"/>
            <a:ext cx="982307" cy="951194"/>
          </a:xfrm>
          <a:prstGeom prst="rect">
            <a:avLst/>
          </a:prstGeom>
        </p:spPr>
      </p:pic>
      <p:pic>
        <p:nvPicPr>
          <p:cNvPr id="18" name="Picture 17" descr="Cuentos para una noche fría">
            <a:extLst>
              <a:ext uri="{FF2B5EF4-FFF2-40B4-BE49-F238E27FC236}">
                <a16:creationId xmlns="" xmlns:a16="http://schemas.microsoft.com/office/drawing/2014/main" id="{692E343B-904E-1747-8B61-C3876B3367C3}"/>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 xmlns:a1611="http://schemas.microsoft.com/office/drawing/2016/11/main" r:id="rId6"/>
              </a:ext>
            </a:extLst>
          </a:blip>
          <a:stretch>
            <a:fillRect/>
          </a:stretch>
        </p:blipFill>
        <p:spPr>
          <a:xfrm>
            <a:off x="8183417" y="1911018"/>
            <a:ext cx="982307" cy="951194"/>
          </a:xfrm>
          <a:prstGeom prst="rect">
            <a:avLst/>
          </a:prstGeom>
        </p:spPr>
      </p:pic>
      <p:sp>
        <p:nvSpPr>
          <p:cNvPr id="19" name="Oval 18">
            <a:extLst>
              <a:ext uri="{FF2B5EF4-FFF2-40B4-BE49-F238E27FC236}">
                <a16:creationId xmlns="" xmlns:a16="http://schemas.microsoft.com/office/drawing/2014/main" id="{CF0A6F90-FE7F-774E-84E2-E75E1141CB6C}"/>
              </a:ext>
            </a:extLst>
          </p:cNvPr>
          <p:cNvSpPr/>
          <p:nvPr/>
        </p:nvSpPr>
        <p:spPr>
          <a:xfrm>
            <a:off x="3541228" y="2928101"/>
            <a:ext cx="183524" cy="1919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Oval 19">
            <a:extLst>
              <a:ext uri="{FF2B5EF4-FFF2-40B4-BE49-F238E27FC236}">
                <a16:creationId xmlns="" xmlns:a16="http://schemas.microsoft.com/office/drawing/2014/main" id="{01BA9F92-F05C-6943-82CE-909B31054699}"/>
              </a:ext>
            </a:extLst>
          </p:cNvPr>
          <p:cNvSpPr/>
          <p:nvPr/>
        </p:nvSpPr>
        <p:spPr>
          <a:xfrm>
            <a:off x="4855981" y="2928101"/>
            <a:ext cx="183524" cy="1919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Oval 20">
            <a:extLst>
              <a:ext uri="{FF2B5EF4-FFF2-40B4-BE49-F238E27FC236}">
                <a16:creationId xmlns="" xmlns:a16="http://schemas.microsoft.com/office/drawing/2014/main" id="{D79380AB-D361-E548-8134-04716FCCF5BC}"/>
              </a:ext>
            </a:extLst>
          </p:cNvPr>
          <p:cNvSpPr/>
          <p:nvPr/>
        </p:nvSpPr>
        <p:spPr>
          <a:xfrm>
            <a:off x="8582806" y="2930647"/>
            <a:ext cx="183524" cy="1919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extBox 21">
            <a:extLst>
              <a:ext uri="{FF2B5EF4-FFF2-40B4-BE49-F238E27FC236}">
                <a16:creationId xmlns="" xmlns:a16="http://schemas.microsoft.com/office/drawing/2014/main" id="{AB4369A5-A66A-E949-8444-C2BACBBD3C32}"/>
              </a:ext>
            </a:extLst>
          </p:cNvPr>
          <p:cNvSpPr txBox="1"/>
          <p:nvPr/>
        </p:nvSpPr>
        <p:spPr>
          <a:xfrm>
            <a:off x="2380989" y="3108199"/>
            <a:ext cx="304892" cy="300082"/>
          </a:xfrm>
          <a:prstGeom prst="rect">
            <a:avLst/>
          </a:prstGeom>
          <a:noFill/>
        </p:spPr>
        <p:txBody>
          <a:bodyPr wrap="none" rtlCol="0">
            <a:spAutoFit/>
          </a:bodyPr>
          <a:lstStyle/>
          <a:p>
            <a:r>
              <a:rPr lang="en-US" sz="1350" dirty="0"/>
              <a:t>t</a:t>
            </a:r>
            <a:r>
              <a:rPr lang="en-US" sz="1350" baseline="-25000" dirty="0"/>
              <a:t>0</a:t>
            </a:r>
            <a:endParaRPr lang="en-US" sz="1350" dirty="0"/>
          </a:p>
        </p:txBody>
      </p:sp>
      <p:sp>
        <p:nvSpPr>
          <p:cNvPr id="23" name="TextBox 22">
            <a:extLst>
              <a:ext uri="{FF2B5EF4-FFF2-40B4-BE49-F238E27FC236}">
                <a16:creationId xmlns="" xmlns:a16="http://schemas.microsoft.com/office/drawing/2014/main" id="{515FA8E4-193F-8849-A7F1-4622163ACB4C}"/>
              </a:ext>
            </a:extLst>
          </p:cNvPr>
          <p:cNvSpPr txBox="1"/>
          <p:nvPr/>
        </p:nvSpPr>
        <p:spPr>
          <a:xfrm>
            <a:off x="9681243" y="3100537"/>
            <a:ext cx="304892" cy="300082"/>
          </a:xfrm>
          <a:prstGeom prst="rect">
            <a:avLst/>
          </a:prstGeom>
          <a:noFill/>
        </p:spPr>
        <p:txBody>
          <a:bodyPr wrap="none" rtlCol="0">
            <a:spAutoFit/>
          </a:bodyPr>
          <a:lstStyle/>
          <a:p>
            <a:r>
              <a:rPr lang="en-US" sz="1350" dirty="0"/>
              <a:t>t</a:t>
            </a:r>
            <a:r>
              <a:rPr lang="en-US" sz="1350" baseline="-25000" dirty="0"/>
              <a:t>1</a:t>
            </a:r>
            <a:endParaRPr lang="en-US" sz="1350" dirty="0"/>
          </a:p>
        </p:txBody>
      </p:sp>
      <p:cxnSp>
        <p:nvCxnSpPr>
          <p:cNvPr id="27" name="Straight Arrow Connector 26">
            <a:extLst>
              <a:ext uri="{FF2B5EF4-FFF2-40B4-BE49-F238E27FC236}">
                <a16:creationId xmlns="" xmlns:a16="http://schemas.microsoft.com/office/drawing/2014/main" id="{AA1568FA-FD4F-EE43-BBFB-9038E378F05F}"/>
              </a:ext>
            </a:extLst>
          </p:cNvPr>
          <p:cNvCxnSpPr>
            <a:cxnSpLocks/>
            <a:stCxn id="19" idx="4"/>
          </p:cNvCxnSpPr>
          <p:nvPr/>
        </p:nvCxnSpPr>
        <p:spPr>
          <a:xfrm>
            <a:off x="3632990" y="3120038"/>
            <a:ext cx="0" cy="4141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 xmlns:a16="http://schemas.microsoft.com/office/drawing/2014/main" id="{92E5CF49-4296-9F48-9A3F-0DBA3448B891}"/>
              </a:ext>
            </a:extLst>
          </p:cNvPr>
          <p:cNvSpPr/>
          <p:nvPr/>
        </p:nvSpPr>
        <p:spPr>
          <a:xfrm>
            <a:off x="2549192" y="3627908"/>
            <a:ext cx="1648429" cy="39011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Diagnosis Code 1</a:t>
            </a:r>
          </a:p>
          <a:p>
            <a:pPr algn="ctr"/>
            <a:r>
              <a:rPr lang="en-US" sz="1350" dirty="0">
                <a:solidFill>
                  <a:schemeClr val="tx1"/>
                </a:solidFill>
              </a:rPr>
              <a:t>Diagnosis Code 2</a:t>
            </a:r>
          </a:p>
        </p:txBody>
      </p:sp>
      <p:sp>
        <p:nvSpPr>
          <p:cNvPr id="30" name="Rectangle 29">
            <a:extLst>
              <a:ext uri="{FF2B5EF4-FFF2-40B4-BE49-F238E27FC236}">
                <a16:creationId xmlns="" xmlns:a16="http://schemas.microsoft.com/office/drawing/2014/main" id="{CD6E42E7-4E35-CA48-877F-38C0A2587C09}"/>
              </a:ext>
            </a:extLst>
          </p:cNvPr>
          <p:cNvSpPr/>
          <p:nvPr/>
        </p:nvSpPr>
        <p:spPr>
          <a:xfrm>
            <a:off x="4305838" y="3563173"/>
            <a:ext cx="1551590" cy="59886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Diagnosis Code 1</a:t>
            </a:r>
          </a:p>
          <a:p>
            <a:pPr algn="ctr"/>
            <a:r>
              <a:rPr lang="en-US" sz="1350" dirty="0">
                <a:solidFill>
                  <a:schemeClr val="tx1"/>
                </a:solidFill>
              </a:rPr>
              <a:t>Diagnosis Code 3</a:t>
            </a:r>
          </a:p>
        </p:txBody>
      </p:sp>
      <p:sp>
        <p:nvSpPr>
          <p:cNvPr id="31" name="Rectangle 30">
            <a:extLst>
              <a:ext uri="{FF2B5EF4-FFF2-40B4-BE49-F238E27FC236}">
                <a16:creationId xmlns="" xmlns:a16="http://schemas.microsoft.com/office/drawing/2014/main" id="{95AB0E70-068C-9347-ADED-ACD0A86D17AE}"/>
              </a:ext>
            </a:extLst>
          </p:cNvPr>
          <p:cNvSpPr/>
          <p:nvPr/>
        </p:nvSpPr>
        <p:spPr>
          <a:xfrm>
            <a:off x="7828430" y="3423079"/>
            <a:ext cx="1692277" cy="72673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Diagnosis Code 1</a:t>
            </a:r>
          </a:p>
          <a:p>
            <a:pPr algn="ctr"/>
            <a:r>
              <a:rPr lang="en-US" sz="1350" dirty="0">
                <a:solidFill>
                  <a:schemeClr val="tx1"/>
                </a:solidFill>
              </a:rPr>
              <a:t>Diagnosis Code 2</a:t>
            </a:r>
          </a:p>
          <a:p>
            <a:pPr algn="ctr"/>
            <a:r>
              <a:rPr lang="en-US" sz="1350" dirty="0">
                <a:solidFill>
                  <a:schemeClr val="tx1"/>
                </a:solidFill>
              </a:rPr>
              <a:t>Diagnosis Code 4</a:t>
            </a:r>
          </a:p>
        </p:txBody>
      </p:sp>
      <p:cxnSp>
        <p:nvCxnSpPr>
          <p:cNvPr id="32" name="Straight Arrow Connector 31">
            <a:extLst>
              <a:ext uri="{FF2B5EF4-FFF2-40B4-BE49-F238E27FC236}">
                <a16:creationId xmlns="" xmlns:a16="http://schemas.microsoft.com/office/drawing/2014/main" id="{85EC20C7-EC87-6948-897F-3F0D5950FBBB}"/>
              </a:ext>
            </a:extLst>
          </p:cNvPr>
          <p:cNvCxnSpPr>
            <a:cxnSpLocks/>
            <a:stCxn id="20" idx="4"/>
          </p:cNvCxnSpPr>
          <p:nvPr/>
        </p:nvCxnSpPr>
        <p:spPr>
          <a:xfrm>
            <a:off x="4947743" y="3120039"/>
            <a:ext cx="0" cy="412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 xmlns:a16="http://schemas.microsoft.com/office/drawing/2014/main" id="{31D8E488-7D26-464D-852B-6CDC47F72B6A}"/>
              </a:ext>
            </a:extLst>
          </p:cNvPr>
          <p:cNvCxnSpPr>
            <a:cxnSpLocks/>
          </p:cNvCxnSpPr>
          <p:nvPr/>
        </p:nvCxnSpPr>
        <p:spPr>
          <a:xfrm>
            <a:off x="8678969" y="3088984"/>
            <a:ext cx="0" cy="2885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 xmlns:a16="http://schemas.microsoft.com/office/drawing/2014/main" id="{C5AD257C-010E-004E-BFEE-A4059D7929EC}"/>
              </a:ext>
            </a:extLst>
          </p:cNvPr>
          <p:cNvCxnSpPr/>
          <p:nvPr/>
        </p:nvCxnSpPr>
        <p:spPr>
          <a:xfrm>
            <a:off x="9783446" y="2841168"/>
            <a:ext cx="0" cy="2704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 xmlns:a16="http://schemas.microsoft.com/office/drawing/2014/main" id="{D85071C4-0F38-0B44-A628-EEE54E6F962E}"/>
              </a:ext>
            </a:extLst>
          </p:cNvPr>
          <p:cNvCxnSpPr/>
          <p:nvPr/>
        </p:nvCxnSpPr>
        <p:spPr>
          <a:xfrm>
            <a:off x="2499858" y="2849582"/>
            <a:ext cx="0" cy="2704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 xmlns:a16="http://schemas.microsoft.com/office/drawing/2014/main" id="{4FD56986-AB72-A64A-89A7-FCDC4FFFD19B}"/>
              </a:ext>
            </a:extLst>
          </p:cNvPr>
          <p:cNvSpPr txBox="1"/>
          <p:nvPr/>
        </p:nvSpPr>
        <p:spPr>
          <a:xfrm>
            <a:off x="6438549" y="2434084"/>
            <a:ext cx="344966" cy="438582"/>
          </a:xfrm>
          <a:prstGeom prst="rect">
            <a:avLst/>
          </a:prstGeom>
          <a:noFill/>
        </p:spPr>
        <p:txBody>
          <a:bodyPr wrap="none" rtlCol="0">
            <a:spAutoFit/>
          </a:bodyPr>
          <a:lstStyle/>
          <a:p>
            <a:r>
              <a:rPr lang="en-US" sz="2250" dirty="0">
                <a:solidFill>
                  <a:srgbClr val="FF0000"/>
                </a:solidFill>
              </a:rPr>
              <a:t>?</a:t>
            </a:r>
          </a:p>
        </p:txBody>
      </p:sp>
      <p:graphicFrame>
        <p:nvGraphicFramePr>
          <p:cNvPr id="40" name="Table 39">
            <a:extLst>
              <a:ext uri="{FF2B5EF4-FFF2-40B4-BE49-F238E27FC236}">
                <a16:creationId xmlns="" xmlns:a16="http://schemas.microsoft.com/office/drawing/2014/main" id="{357BFF0F-FFA1-5A46-91AE-EA51D49A1806}"/>
              </a:ext>
            </a:extLst>
          </p:cNvPr>
          <p:cNvGraphicFramePr>
            <a:graphicFrameLocks noGrp="1"/>
          </p:cNvGraphicFramePr>
          <p:nvPr>
            <p:extLst/>
          </p:nvPr>
        </p:nvGraphicFramePr>
        <p:xfrm>
          <a:off x="4337520" y="4542557"/>
          <a:ext cx="3657601" cy="1312946"/>
        </p:xfrm>
        <a:graphic>
          <a:graphicData uri="http://schemas.openxmlformats.org/drawingml/2006/table">
            <a:tbl>
              <a:tblPr firstRow="1" bandRow="1">
                <a:tableStyleId>{6E25E649-3F16-4E02-A733-19D2CDBF48F0}</a:tableStyleId>
              </a:tblPr>
              <a:tblGrid>
                <a:gridCol w="768332">
                  <a:extLst>
                    <a:ext uri="{9D8B030D-6E8A-4147-A177-3AD203B41FA5}">
                      <a16:colId xmlns="" xmlns:a16="http://schemas.microsoft.com/office/drawing/2014/main" val="3337508409"/>
                    </a:ext>
                  </a:extLst>
                </a:gridCol>
                <a:gridCol w="1670069">
                  <a:extLst>
                    <a:ext uri="{9D8B030D-6E8A-4147-A177-3AD203B41FA5}">
                      <a16:colId xmlns="" xmlns:a16="http://schemas.microsoft.com/office/drawing/2014/main" val="3058782604"/>
                    </a:ext>
                  </a:extLst>
                </a:gridCol>
                <a:gridCol w="1219200">
                  <a:extLst>
                    <a:ext uri="{9D8B030D-6E8A-4147-A177-3AD203B41FA5}">
                      <a16:colId xmlns="" xmlns:a16="http://schemas.microsoft.com/office/drawing/2014/main" val="1228460113"/>
                    </a:ext>
                  </a:extLst>
                </a:gridCol>
              </a:tblGrid>
              <a:tr h="307106">
                <a:tc>
                  <a:txBody>
                    <a:bodyPr/>
                    <a:lstStyle/>
                    <a:p>
                      <a:pPr algn="ctr"/>
                      <a:r>
                        <a:rPr lang="en-US" sz="1200" dirty="0"/>
                        <a:t>Subject</a:t>
                      </a:r>
                    </a:p>
                  </a:txBody>
                  <a:tcPr marL="68580" marR="68580" marT="34290" marB="34290"/>
                </a:tc>
                <a:tc>
                  <a:txBody>
                    <a:bodyPr/>
                    <a:lstStyle/>
                    <a:p>
                      <a:pPr algn="ctr"/>
                      <a:r>
                        <a:rPr lang="en-US" sz="1200" dirty="0"/>
                        <a:t>Days Alive at Visit</a:t>
                      </a:r>
                    </a:p>
                  </a:txBody>
                  <a:tcPr marL="68580" marR="68580" marT="34290" marB="34290"/>
                </a:tc>
                <a:tc>
                  <a:txBody>
                    <a:bodyPr/>
                    <a:lstStyle/>
                    <a:p>
                      <a:pPr algn="ctr"/>
                      <a:r>
                        <a:rPr lang="en-US" sz="1200" dirty="0"/>
                        <a:t>Diagnosis</a:t>
                      </a:r>
                    </a:p>
                  </a:txBody>
                  <a:tcPr marL="68580" marR="68580" marT="34290" marB="34290"/>
                </a:tc>
                <a:extLst>
                  <a:ext uri="{0D108BD9-81ED-4DB2-BD59-A6C34878D82A}">
                    <a16:rowId xmlns="" xmlns:a16="http://schemas.microsoft.com/office/drawing/2014/main" val="3598858141"/>
                  </a:ext>
                </a:extLst>
              </a:tr>
              <a:tr h="251460">
                <a:tc>
                  <a:txBody>
                    <a:bodyPr/>
                    <a:lstStyle/>
                    <a:p>
                      <a:pPr algn="ctr"/>
                      <a:r>
                        <a:rPr lang="en-US" sz="1200" dirty="0"/>
                        <a:t>1</a:t>
                      </a:r>
                    </a:p>
                  </a:txBody>
                  <a:tcPr marL="68580" marR="68580" marT="34290" marB="34290"/>
                </a:tc>
                <a:tc>
                  <a:txBody>
                    <a:bodyPr/>
                    <a:lstStyle/>
                    <a:p>
                      <a:pPr algn="ctr"/>
                      <a:r>
                        <a:rPr lang="en-US" sz="1200" dirty="0"/>
                        <a:t>22000</a:t>
                      </a:r>
                    </a:p>
                  </a:txBody>
                  <a:tcPr marL="68580" marR="68580" marT="34290" marB="34290"/>
                </a:tc>
                <a:tc>
                  <a:txBody>
                    <a:bodyPr/>
                    <a:lstStyle/>
                    <a:p>
                      <a:pPr algn="ctr"/>
                      <a:r>
                        <a:rPr lang="en-US" sz="1200" dirty="0"/>
                        <a:t>1</a:t>
                      </a:r>
                    </a:p>
                  </a:txBody>
                  <a:tcPr marL="68580" marR="68580" marT="34290" marB="34290"/>
                </a:tc>
                <a:extLst>
                  <a:ext uri="{0D108BD9-81ED-4DB2-BD59-A6C34878D82A}">
                    <a16:rowId xmlns="" xmlns:a16="http://schemas.microsoft.com/office/drawing/2014/main" val="2826532185"/>
                  </a:ext>
                </a:extLst>
              </a:tr>
              <a:tr h="251460">
                <a:tc>
                  <a:txBody>
                    <a:bodyPr/>
                    <a:lstStyle/>
                    <a:p>
                      <a:pPr algn="ctr"/>
                      <a:r>
                        <a:rPr lang="en-US" sz="1200" dirty="0"/>
                        <a:t>1</a:t>
                      </a:r>
                    </a:p>
                  </a:txBody>
                  <a:tcPr marL="68580" marR="68580" marT="34290" marB="34290"/>
                </a:tc>
                <a:tc>
                  <a:txBody>
                    <a:bodyPr/>
                    <a:lstStyle/>
                    <a:p>
                      <a:pPr algn="ctr"/>
                      <a:r>
                        <a:rPr lang="en-US" sz="1200" dirty="0"/>
                        <a:t>22000</a:t>
                      </a:r>
                    </a:p>
                  </a:txBody>
                  <a:tcPr marL="68580" marR="68580" marT="34290" marB="34290"/>
                </a:tc>
                <a:tc>
                  <a:txBody>
                    <a:bodyPr/>
                    <a:lstStyle/>
                    <a:p>
                      <a:pPr algn="ctr"/>
                      <a:r>
                        <a:rPr lang="en-US" sz="1200" dirty="0"/>
                        <a:t>2</a:t>
                      </a:r>
                    </a:p>
                  </a:txBody>
                  <a:tcPr marL="68580" marR="68580" marT="34290" marB="34290"/>
                </a:tc>
                <a:extLst>
                  <a:ext uri="{0D108BD9-81ED-4DB2-BD59-A6C34878D82A}">
                    <a16:rowId xmlns="" xmlns:a16="http://schemas.microsoft.com/office/drawing/2014/main" val="2420021217"/>
                  </a:ext>
                </a:extLst>
              </a:tr>
              <a:tr h="251460">
                <a:tc>
                  <a:txBody>
                    <a:bodyPr/>
                    <a:lstStyle/>
                    <a:p>
                      <a:pPr algn="ctr"/>
                      <a:r>
                        <a:rPr lang="en-US" sz="1200" dirty="0"/>
                        <a:t>1</a:t>
                      </a:r>
                    </a:p>
                  </a:txBody>
                  <a:tcPr marL="68580" marR="68580" marT="34290" marB="34290"/>
                </a:tc>
                <a:tc>
                  <a:txBody>
                    <a:bodyPr/>
                    <a:lstStyle/>
                    <a:p>
                      <a:pPr algn="ctr"/>
                      <a:r>
                        <a:rPr lang="en-US" sz="1200" dirty="0"/>
                        <a:t>22050</a:t>
                      </a:r>
                    </a:p>
                  </a:txBody>
                  <a:tcPr marL="68580" marR="68580" marT="34290" marB="34290"/>
                </a:tc>
                <a:tc>
                  <a:txBody>
                    <a:bodyPr/>
                    <a:lstStyle/>
                    <a:p>
                      <a:pPr algn="ctr"/>
                      <a:r>
                        <a:rPr lang="en-US" sz="1200" dirty="0"/>
                        <a:t>1</a:t>
                      </a:r>
                    </a:p>
                  </a:txBody>
                  <a:tcPr marL="68580" marR="68580" marT="34290" marB="34290"/>
                </a:tc>
                <a:extLst>
                  <a:ext uri="{0D108BD9-81ED-4DB2-BD59-A6C34878D82A}">
                    <a16:rowId xmlns="" xmlns:a16="http://schemas.microsoft.com/office/drawing/2014/main" val="1719467660"/>
                  </a:ext>
                </a:extLst>
              </a:tr>
              <a:tr h="251460">
                <a:tc>
                  <a:txBody>
                    <a:bodyPr/>
                    <a:lstStyle/>
                    <a:p>
                      <a:pPr algn="ctr"/>
                      <a:r>
                        <a:rPr lang="en-US" sz="1200" dirty="0"/>
                        <a:t>1</a:t>
                      </a:r>
                    </a:p>
                  </a:txBody>
                  <a:tcPr marL="68580" marR="68580" marT="34290" marB="34290"/>
                </a:tc>
                <a:tc>
                  <a:txBody>
                    <a:bodyPr/>
                    <a:lstStyle/>
                    <a:p>
                      <a:pPr algn="ctr"/>
                      <a:r>
                        <a:rPr lang="en-US" sz="1200" dirty="0"/>
                        <a:t>22050</a:t>
                      </a:r>
                    </a:p>
                  </a:txBody>
                  <a:tcPr marL="68580" marR="68580" marT="34290" marB="34290"/>
                </a:tc>
                <a:tc>
                  <a:txBody>
                    <a:bodyPr/>
                    <a:lstStyle/>
                    <a:p>
                      <a:pPr algn="ctr"/>
                      <a:r>
                        <a:rPr lang="en-US" sz="1200" dirty="0"/>
                        <a:t>3</a:t>
                      </a:r>
                    </a:p>
                  </a:txBody>
                  <a:tcPr marL="68580" marR="68580" marT="34290" marB="34290"/>
                </a:tc>
                <a:extLst>
                  <a:ext uri="{0D108BD9-81ED-4DB2-BD59-A6C34878D82A}">
                    <a16:rowId xmlns="" xmlns:a16="http://schemas.microsoft.com/office/drawing/2014/main" val="624998284"/>
                  </a:ext>
                </a:extLst>
              </a:tr>
            </a:tbl>
          </a:graphicData>
        </a:graphic>
      </p:graphicFrame>
      <p:sp>
        <p:nvSpPr>
          <p:cNvPr id="48" name="Right Brace 47">
            <a:extLst>
              <a:ext uri="{FF2B5EF4-FFF2-40B4-BE49-F238E27FC236}">
                <a16:creationId xmlns="" xmlns:a16="http://schemas.microsoft.com/office/drawing/2014/main" id="{99ADF2EC-744F-354E-BB6F-2E3E5285AAE5}"/>
              </a:ext>
            </a:extLst>
          </p:cNvPr>
          <p:cNvSpPr/>
          <p:nvPr/>
        </p:nvSpPr>
        <p:spPr>
          <a:xfrm rot="5400000">
            <a:off x="6040795" y="735174"/>
            <a:ext cx="251048" cy="723425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9" name="TextBox 48">
            <a:extLst>
              <a:ext uri="{FF2B5EF4-FFF2-40B4-BE49-F238E27FC236}">
                <a16:creationId xmlns="" xmlns:a16="http://schemas.microsoft.com/office/drawing/2014/main" id="{32763301-D0D5-494C-BC3C-7DB78412A54A}"/>
              </a:ext>
            </a:extLst>
          </p:cNvPr>
          <p:cNvSpPr txBox="1"/>
          <p:nvPr/>
        </p:nvSpPr>
        <p:spPr>
          <a:xfrm>
            <a:off x="3239594" y="4949038"/>
            <a:ext cx="886781" cy="507831"/>
          </a:xfrm>
          <a:prstGeom prst="rect">
            <a:avLst/>
          </a:prstGeom>
          <a:noFill/>
        </p:spPr>
        <p:txBody>
          <a:bodyPr wrap="none" rtlCol="0">
            <a:spAutoFit/>
          </a:bodyPr>
          <a:lstStyle/>
          <a:p>
            <a:pPr algn="ctr"/>
            <a:r>
              <a:rPr lang="en-US" sz="1350" dirty="0"/>
              <a:t>Data </a:t>
            </a:r>
          </a:p>
          <a:p>
            <a:pPr algn="ctr"/>
            <a:r>
              <a:rPr lang="en-US" sz="1350" dirty="0"/>
              <a:t>Structure</a:t>
            </a:r>
          </a:p>
        </p:txBody>
      </p:sp>
      <p:sp>
        <p:nvSpPr>
          <p:cNvPr id="3" name="TextBox 2"/>
          <p:cNvSpPr txBox="1"/>
          <p:nvPr/>
        </p:nvSpPr>
        <p:spPr>
          <a:xfrm>
            <a:off x="4395855" y="1434266"/>
            <a:ext cx="2826415" cy="369332"/>
          </a:xfrm>
          <a:prstGeom prst="rect">
            <a:avLst/>
          </a:prstGeom>
          <a:noFill/>
          <a:ln>
            <a:solidFill>
              <a:schemeClr val="tx1"/>
            </a:solidFill>
          </a:ln>
        </p:spPr>
        <p:txBody>
          <a:bodyPr wrap="none" rtlCol="0">
            <a:spAutoFit/>
          </a:bodyPr>
          <a:lstStyle/>
          <a:p>
            <a:r>
              <a:rPr lang="en-US"/>
              <a:t>Observation Window Bias</a:t>
            </a:r>
            <a:endParaRPr lang="en-US" dirty="0"/>
          </a:p>
        </p:txBody>
      </p:sp>
    </p:spTree>
    <p:extLst>
      <p:ext uri="{BB962C8B-B14F-4D97-AF65-F5344CB8AC3E}">
        <p14:creationId xmlns:p14="http://schemas.microsoft.com/office/powerpoint/2010/main" val="3870195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C97DC3-D51D-B545-99DF-2290CFABC2B5}"/>
              </a:ext>
            </a:extLst>
          </p:cNvPr>
          <p:cNvSpPr>
            <a:spLocks noGrp="1"/>
          </p:cNvSpPr>
          <p:nvPr>
            <p:ph type="title"/>
          </p:nvPr>
        </p:nvSpPr>
        <p:spPr/>
        <p:txBody>
          <a:bodyPr/>
          <a:lstStyle/>
          <a:p>
            <a:r>
              <a:rPr lang="en-US" dirty="0"/>
              <a:t>Snapshot of existing solutions</a:t>
            </a:r>
          </a:p>
        </p:txBody>
      </p:sp>
      <p:sp>
        <p:nvSpPr>
          <p:cNvPr id="3" name="Content Placeholder 2">
            <a:extLst>
              <a:ext uri="{FF2B5EF4-FFF2-40B4-BE49-F238E27FC236}">
                <a16:creationId xmlns="" xmlns:a16="http://schemas.microsoft.com/office/drawing/2014/main" id="{B1513CE2-78B6-9648-B9A2-551871C8CDD3}"/>
              </a:ext>
            </a:extLst>
          </p:cNvPr>
          <p:cNvSpPr>
            <a:spLocks noGrp="1"/>
          </p:cNvSpPr>
          <p:nvPr>
            <p:ph idx="1"/>
          </p:nvPr>
        </p:nvSpPr>
        <p:spPr>
          <a:xfrm>
            <a:off x="1456358" y="1620981"/>
            <a:ext cx="8839200" cy="5562600"/>
          </a:xfrm>
        </p:spPr>
        <p:txBody>
          <a:bodyPr>
            <a:normAutofit/>
          </a:bodyPr>
          <a:lstStyle/>
          <a:p>
            <a:r>
              <a:rPr lang="en-US" sz="1650" dirty="0"/>
              <a:t>“</a:t>
            </a:r>
            <a:r>
              <a:rPr lang="en-US" sz="2000" dirty="0"/>
              <a:t>Fancier” phenotyping</a:t>
            </a:r>
          </a:p>
          <a:p>
            <a:pPr lvl="1"/>
            <a:r>
              <a:rPr lang="en-US" dirty="0"/>
              <a:t>Natural language processing </a:t>
            </a:r>
            <a:endParaRPr lang="en-US" dirty="0" smtClean="0"/>
          </a:p>
          <a:p>
            <a:pPr lvl="1"/>
            <a:r>
              <a:rPr lang="en-US" dirty="0" smtClean="0"/>
              <a:t>Human </a:t>
            </a:r>
            <a:r>
              <a:rPr lang="en-US" dirty="0"/>
              <a:t>validation </a:t>
            </a:r>
            <a:endParaRPr lang="en-US" sz="1100" dirty="0"/>
          </a:p>
          <a:p>
            <a:pPr marL="0" indent="0">
              <a:buNone/>
            </a:pPr>
            <a:endParaRPr lang="en-US" sz="1100" dirty="0"/>
          </a:p>
          <a:p>
            <a:r>
              <a:rPr lang="en-US" sz="2000" dirty="0"/>
              <a:t>Relate model for misclassified and true outcomes (e.g. Duffy 2004, Sinnott 2019)</a:t>
            </a:r>
          </a:p>
          <a:p>
            <a:endParaRPr lang="en-US" sz="1100" dirty="0"/>
          </a:p>
          <a:p>
            <a:r>
              <a:rPr lang="en-US" sz="2000" dirty="0"/>
              <a:t>Integrate out unknown sensitivity/specificity incorporating existing information (e.g. Huang 2018)</a:t>
            </a:r>
          </a:p>
          <a:p>
            <a:endParaRPr lang="en-US" sz="1100" dirty="0"/>
          </a:p>
          <a:p>
            <a:r>
              <a:rPr lang="en-US" sz="2000" dirty="0"/>
              <a:t>Other work in measurement error literature</a:t>
            </a:r>
          </a:p>
          <a:p>
            <a:endParaRPr lang="en-US" sz="1100" dirty="0"/>
          </a:p>
          <a:p>
            <a:r>
              <a:rPr lang="en-US" sz="2000" b="1" dirty="0">
                <a:solidFill>
                  <a:schemeClr val="accent2"/>
                </a:solidFill>
              </a:rPr>
              <a:t>Sensitivity (True Positive), Specificity (True Negative) may also depend on covariates</a:t>
            </a:r>
          </a:p>
          <a:p>
            <a:endParaRPr lang="en-US" sz="2000" dirty="0"/>
          </a:p>
        </p:txBody>
      </p:sp>
    </p:spTree>
    <p:extLst>
      <p:ext uri="{BB962C8B-B14F-4D97-AF65-F5344CB8AC3E}">
        <p14:creationId xmlns:p14="http://schemas.microsoft.com/office/powerpoint/2010/main" val="17422662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45113E-1472-E242-87D6-9ACAD8727054}"/>
              </a:ext>
            </a:extLst>
          </p:cNvPr>
          <p:cNvSpPr>
            <a:spLocks noGrp="1"/>
          </p:cNvSpPr>
          <p:nvPr>
            <p:ph type="title"/>
          </p:nvPr>
        </p:nvSpPr>
        <p:spPr/>
        <p:txBody>
          <a:bodyPr/>
          <a:lstStyle/>
          <a:p>
            <a:r>
              <a:rPr lang="en-US" dirty="0"/>
              <a:t>Misclassification Related to Follow-up?</a:t>
            </a:r>
          </a:p>
        </p:txBody>
      </p:sp>
      <p:sp>
        <p:nvSpPr>
          <p:cNvPr id="3" name="Content Placeholder 2">
            <a:extLst>
              <a:ext uri="{FF2B5EF4-FFF2-40B4-BE49-F238E27FC236}">
                <a16:creationId xmlns="" xmlns:a16="http://schemas.microsoft.com/office/drawing/2014/main" id="{B0F5D23B-B2C6-E94F-BE97-B3ED8BCB2F6E}"/>
              </a:ext>
            </a:extLst>
          </p:cNvPr>
          <p:cNvSpPr>
            <a:spLocks noGrp="1"/>
          </p:cNvSpPr>
          <p:nvPr>
            <p:ph idx="1"/>
          </p:nvPr>
        </p:nvSpPr>
        <p:spPr/>
        <p:txBody>
          <a:bodyPr/>
          <a:lstStyle/>
          <a:p>
            <a:r>
              <a:rPr lang="en-US" dirty="0"/>
              <a:t>Not clear whether we observe cancer diagnosis when subjects followed longer or subjects followed longer due to cancer diagnosis. Probably both.</a:t>
            </a:r>
          </a:p>
        </p:txBody>
      </p:sp>
      <p:pic>
        <p:nvPicPr>
          <p:cNvPr id="4" name="Picture 3">
            <a:extLst>
              <a:ext uri="{FF2B5EF4-FFF2-40B4-BE49-F238E27FC236}">
                <a16:creationId xmlns="" xmlns:a16="http://schemas.microsoft.com/office/drawing/2014/main" id="{3C0575C2-610F-AC4B-BACC-6BB199AC956E}"/>
              </a:ext>
            </a:extLst>
          </p:cNvPr>
          <p:cNvPicPr>
            <a:picLocks noChangeAspect="1"/>
          </p:cNvPicPr>
          <p:nvPr/>
        </p:nvPicPr>
        <p:blipFill rotWithShape="1">
          <a:blip r:embed="rId3"/>
          <a:srcRect t="912" r="22878"/>
          <a:stretch/>
        </p:blipFill>
        <p:spPr>
          <a:xfrm>
            <a:off x="4612157" y="3057929"/>
            <a:ext cx="3116315" cy="2512990"/>
          </a:xfrm>
          <a:prstGeom prst="rect">
            <a:avLst/>
          </a:prstGeom>
        </p:spPr>
      </p:pic>
      <p:pic>
        <p:nvPicPr>
          <p:cNvPr id="6" name="Picture 5">
            <a:extLst>
              <a:ext uri="{FF2B5EF4-FFF2-40B4-BE49-F238E27FC236}">
                <a16:creationId xmlns="" xmlns:a16="http://schemas.microsoft.com/office/drawing/2014/main" id="{83C1A5C2-0093-EB4A-83EC-CF7F20C70536}"/>
              </a:ext>
            </a:extLst>
          </p:cNvPr>
          <p:cNvPicPr>
            <a:picLocks noChangeAspect="1"/>
          </p:cNvPicPr>
          <p:nvPr/>
        </p:nvPicPr>
        <p:blipFill rotWithShape="1">
          <a:blip r:embed="rId4"/>
          <a:srcRect t="1598" r="22737"/>
          <a:stretch/>
        </p:blipFill>
        <p:spPr>
          <a:xfrm>
            <a:off x="7618244" y="3057930"/>
            <a:ext cx="3049757" cy="2407153"/>
          </a:xfrm>
          <a:prstGeom prst="rect">
            <a:avLst/>
          </a:prstGeom>
        </p:spPr>
      </p:pic>
      <p:pic>
        <p:nvPicPr>
          <p:cNvPr id="7" name="Picture 6">
            <a:extLst>
              <a:ext uri="{FF2B5EF4-FFF2-40B4-BE49-F238E27FC236}">
                <a16:creationId xmlns="" xmlns:a16="http://schemas.microsoft.com/office/drawing/2014/main" id="{28CC08AB-4113-5A4F-96EC-3C5650F15622}"/>
              </a:ext>
            </a:extLst>
          </p:cNvPr>
          <p:cNvPicPr>
            <a:picLocks noChangeAspect="1"/>
          </p:cNvPicPr>
          <p:nvPr/>
        </p:nvPicPr>
        <p:blipFill rotWithShape="1">
          <a:blip r:embed="rId5"/>
          <a:srcRect r="24034"/>
          <a:stretch/>
        </p:blipFill>
        <p:spPr>
          <a:xfrm>
            <a:off x="1681887" y="3101859"/>
            <a:ext cx="3006088" cy="2453766"/>
          </a:xfrm>
          <a:prstGeom prst="rect">
            <a:avLst/>
          </a:prstGeom>
        </p:spPr>
      </p:pic>
      <p:pic>
        <p:nvPicPr>
          <p:cNvPr id="8" name="Picture 7">
            <a:extLst>
              <a:ext uri="{FF2B5EF4-FFF2-40B4-BE49-F238E27FC236}">
                <a16:creationId xmlns="" xmlns:a16="http://schemas.microsoft.com/office/drawing/2014/main" id="{7F4A2284-38CB-B44C-9681-6598422CFB6A}"/>
              </a:ext>
            </a:extLst>
          </p:cNvPr>
          <p:cNvPicPr>
            <a:picLocks noChangeAspect="1"/>
          </p:cNvPicPr>
          <p:nvPr/>
        </p:nvPicPr>
        <p:blipFill rotWithShape="1">
          <a:blip r:embed="rId4"/>
          <a:srcRect l="75192" t="32322" r="712" b="42556"/>
          <a:stretch/>
        </p:blipFill>
        <p:spPr>
          <a:xfrm>
            <a:off x="3504626" y="3115079"/>
            <a:ext cx="1164815" cy="752610"/>
          </a:xfrm>
          <a:prstGeom prst="rect">
            <a:avLst/>
          </a:prstGeom>
        </p:spPr>
      </p:pic>
      <p:sp>
        <p:nvSpPr>
          <p:cNvPr id="5" name="TextBox 4">
            <a:extLst>
              <a:ext uri="{FF2B5EF4-FFF2-40B4-BE49-F238E27FC236}">
                <a16:creationId xmlns="" xmlns:a16="http://schemas.microsoft.com/office/drawing/2014/main" id="{2D67EC3C-F90B-9041-A46D-BE40DBAA2971}"/>
              </a:ext>
            </a:extLst>
          </p:cNvPr>
          <p:cNvSpPr txBox="1"/>
          <p:nvPr/>
        </p:nvSpPr>
        <p:spPr>
          <a:xfrm>
            <a:off x="2657911" y="2780929"/>
            <a:ext cx="1358129" cy="300082"/>
          </a:xfrm>
          <a:prstGeom prst="rect">
            <a:avLst/>
          </a:prstGeom>
          <a:noFill/>
        </p:spPr>
        <p:txBody>
          <a:bodyPr wrap="none" rtlCol="0">
            <a:spAutoFit/>
          </a:bodyPr>
          <a:lstStyle/>
          <a:p>
            <a:r>
              <a:rPr lang="en-US" sz="1350" dirty="0"/>
              <a:t>Follow-up Time</a:t>
            </a:r>
          </a:p>
        </p:txBody>
      </p:sp>
      <p:sp>
        <p:nvSpPr>
          <p:cNvPr id="9" name="TextBox 8">
            <a:extLst>
              <a:ext uri="{FF2B5EF4-FFF2-40B4-BE49-F238E27FC236}">
                <a16:creationId xmlns="" xmlns:a16="http://schemas.microsoft.com/office/drawing/2014/main" id="{36B14E49-40A0-FE4B-8248-9BF1C7C48A60}"/>
              </a:ext>
            </a:extLst>
          </p:cNvPr>
          <p:cNvSpPr txBox="1"/>
          <p:nvPr/>
        </p:nvSpPr>
        <p:spPr>
          <a:xfrm>
            <a:off x="5935284" y="2794562"/>
            <a:ext cx="739370" cy="300082"/>
          </a:xfrm>
          <a:prstGeom prst="rect">
            <a:avLst/>
          </a:prstGeom>
          <a:noFill/>
        </p:spPr>
        <p:txBody>
          <a:bodyPr wrap="none" rtlCol="0">
            <a:spAutoFit/>
          </a:bodyPr>
          <a:lstStyle/>
          <a:p>
            <a:r>
              <a:rPr lang="en-US" sz="1350" dirty="0"/>
              <a:t># Visits</a:t>
            </a:r>
          </a:p>
        </p:txBody>
      </p:sp>
      <p:sp>
        <p:nvSpPr>
          <p:cNvPr id="10" name="TextBox 9">
            <a:extLst>
              <a:ext uri="{FF2B5EF4-FFF2-40B4-BE49-F238E27FC236}">
                <a16:creationId xmlns="" xmlns:a16="http://schemas.microsoft.com/office/drawing/2014/main" id="{0D4E87B8-FDA6-2446-8703-18F0ADDE9BDA}"/>
              </a:ext>
            </a:extLst>
          </p:cNvPr>
          <p:cNvSpPr txBox="1"/>
          <p:nvPr/>
        </p:nvSpPr>
        <p:spPr>
          <a:xfrm>
            <a:off x="8145500" y="2793055"/>
            <a:ext cx="2233304" cy="300082"/>
          </a:xfrm>
          <a:prstGeom prst="rect">
            <a:avLst/>
          </a:prstGeom>
          <a:noFill/>
        </p:spPr>
        <p:txBody>
          <a:bodyPr wrap="none" rtlCol="0">
            <a:spAutoFit/>
          </a:bodyPr>
          <a:lstStyle/>
          <a:p>
            <a:r>
              <a:rPr lang="en-US" sz="1350" dirty="0"/>
              <a:t># Unique Diagnosis Codes</a:t>
            </a:r>
          </a:p>
        </p:txBody>
      </p:sp>
      <p:pic>
        <p:nvPicPr>
          <p:cNvPr id="11" name="Picture 10">
            <a:extLst>
              <a:ext uri="{FF2B5EF4-FFF2-40B4-BE49-F238E27FC236}">
                <a16:creationId xmlns="" xmlns:a16="http://schemas.microsoft.com/office/drawing/2014/main" id="{3466E6F8-885C-6548-868A-92B121AEFF18}"/>
              </a:ext>
            </a:extLst>
          </p:cNvPr>
          <p:cNvPicPr>
            <a:picLocks noChangeAspect="1"/>
          </p:cNvPicPr>
          <p:nvPr/>
        </p:nvPicPr>
        <p:blipFill rotWithShape="1">
          <a:blip r:embed="rId4"/>
          <a:srcRect l="75192" t="32322" r="712" b="42556"/>
          <a:stretch/>
        </p:blipFill>
        <p:spPr>
          <a:xfrm>
            <a:off x="6463125" y="3068343"/>
            <a:ext cx="1164815" cy="752610"/>
          </a:xfrm>
          <a:prstGeom prst="rect">
            <a:avLst/>
          </a:prstGeom>
        </p:spPr>
      </p:pic>
      <p:pic>
        <p:nvPicPr>
          <p:cNvPr id="12" name="Picture 11">
            <a:extLst>
              <a:ext uri="{FF2B5EF4-FFF2-40B4-BE49-F238E27FC236}">
                <a16:creationId xmlns="" xmlns:a16="http://schemas.microsoft.com/office/drawing/2014/main" id="{E9C5B858-8EC8-C241-8BEF-9904E3F3AF73}"/>
              </a:ext>
            </a:extLst>
          </p:cNvPr>
          <p:cNvPicPr>
            <a:picLocks noChangeAspect="1"/>
          </p:cNvPicPr>
          <p:nvPr/>
        </p:nvPicPr>
        <p:blipFill rotWithShape="1">
          <a:blip r:embed="rId4"/>
          <a:srcRect l="75192" t="32322" r="712" b="42556"/>
          <a:stretch/>
        </p:blipFill>
        <p:spPr>
          <a:xfrm>
            <a:off x="9403089" y="3078516"/>
            <a:ext cx="1164815" cy="752610"/>
          </a:xfrm>
          <a:prstGeom prst="rect">
            <a:avLst/>
          </a:prstGeom>
        </p:spPr>
      </p:pic>
      <p:sp>
        <p:nvSpPr>
          <p:cNvPr id="13" name="TextBox 12">
            <a:extLst>
              <a:ext uri="{FF2B5EF4-FFF2-40B4-BE49-F238E27FC236}">
                <a16:creationId xmlns="" xmlns:a16="http://schemas.microsoft.com/office/drawing/2014/main" id="{0BF64F94-8555-C74F-8902-4D57549273D2}"/>
              </a:ext>
            </a:extLst>
          </p:cNvPr>
          <p:cNvSpPr txBox="1"/>
          <p:nvPr/>
        </p:nvSpPr>
        <p:spPr>
          <a:xfrm>
            <a:off x="8306282" y="5729957"/>
            <a:ext cx="2292615" cy="307777"/>
          </a:xfrm>
          <a:prstGeom prst="rect">
            <a:avLst/>
          </a:prstGeom>
          <a:noFill/>
        </p:spPr>
        <p:txBody>
          <a:bodyPr wrap="none" rtlCol="0">
            <a:spAutoFit/>
          </a:bodyPr>
          <a:lstStyle/>
          <a:p>
            <a:r>
              <a:rPr lang="en-US" sz="1400" dirty="0"/>
              <a:t>From Beesley et al. (2019)</a:t>
            </a:r>
          </a:p>
        </p:txBody>
      </p:sp>
    </p:spTree>
    <p:extLst>
      <p:ext uri="{BB962C8B-B14F-4D97-AF65-F5344CB8AC3E}">
        <p14:creationId xmlns:p14="http://schemas.microsoft.com/office/powerpoint/2010/main" val="9910770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08708" y="1379829"/>
            <a:ext cx="11145981" cy="4364037"/>
          </a:xfrm>
          <a:prstGeom prst="rect">
            <a:avLst/>
          </a:prstGeom>
        </p:spPr>
        <p:txBody>
          <a:bodyPr>
            <a:noAutofit/>
          </a:bodyPr>
          <a:lstStyle/>
          <a:p>
            <a:pPr marL="0" indent="0" algn="just">
              <a:buNone/>
            </a:pPr>
            <a:r>
              <a:rPr lang="en-US" dirty="0">
                <a:latin typeface="+mj-lt"/>
              </a:rPr>
              <a:t>“Tonight, I'm launching a new Precision Medicine Initiative to bring us closer to curing diseases like cancer and </a:t>
            </a:r>
            <a:r>
              <a:rPr lang="en-US" dirty="0" smtClean="0">
                <a:latin typeface="+mj-lt"/>
              </a:rPr>
              <a:t>diabetes and </a:t>
            </a:r>
            <a:r>
              <a:rPr lang="en-US" dirty="0">
                <a:latin typeface="+mj-lt"/>
              </a:rPr>
              <a:t>to give all of us access to the </a:t>
            </a:r>
            <a:r>
              <a:rPr lang="en-US" u="sng" dirty="0">
                <a:solidFill>
                  <a:srgbClr val="AC6416"/>
                </a:solidFill>
                <a:latin typeface="+mj-lt"/>
              </a:rPr>
              <a:t>personalized information</a:t>
            </a:r>
            <a:r>
              <a:rPr lang="en-US" dirty="0">
                <a:latin typeface="+mj-lt"/>
              </a:rPr>
              <a:t> we need to keep ourselves and our families healthier</a:t>
            </a:r>
            <a:r>
              <a:rPr lang="en-US" dirty="0" smtClean="0">
                <a:latin typeface="+mj-lt"/>
              </a:rPr>
              <a:t>.”</a:t>
            </a:r>
          </a:p>
          <a:p>
            <a:pPr marL="0" indent="0" algn="just">
              <a:buNone/>
            </a:pPr>
            <a:endParaRPr lang="en-US" dirty="0">
              <a:latin typeface="+mj-lt"/>
            </a:endParaRPr>
          </a:p>
          <a:p>
            <a:pPr marL="0" indent="0">
              <a:buNone/>
            </a:pPr>
            <a:endParaRPr lang="en-US" dirty="0" smtClean="0">
              <a:latin typeface="+mj-lt"/>
            </a:endParaRPr>
          </a:p>
          <a:p>
            <a:pPr marL="0" indent="0">
              <a:buNone/>
            </a:pPr>
            <a:r>
              <a:rPr lang="en-US" dirty="0">
                <a:latin typeface="+mj-lt"/>
              </a:rPr>
              <a:t>-</a:t>
            </a:r>
            <a:r>
              <a:rPr lang="en-US" b="1" i="1" dirty="0">
                <a:solidFill>
                  <a:schemeClr val="tx2"/>
                </a:solidFill>
                <a:latin typeface="+mj-lt"/>
              </a:rPr>
              <a:t>President Barack Obama</a:t>
            </a:r>
          </a:p>
          <a:p>
            <a:pPr marL="0" indent="0">
              <a:buNone/>
            </a:pPr>
            <a:r>
              <a:rPr lang="en-US" b="1" i="1" dirty="0">
                <a:solidFill>
                  <a:schemeClr val="tx2"/>
                </a:solidFill>
                <a:latin typeface="+mj-lt"/>
              </a:rPr>
              <a:t>State of the Union Address, </a:t>
            </a:r>
          </a:p>
          <a:p>
            <a:pPr marL="0" indent="0">
              <a:buNone/>
            </a:pPr>
            <a:r>
              <a:rPr lang="en-US" b="1" i="1" dirty="0">
                <a:solidFill>
                  <a:schemeClr val="tx2"/>
                </a:solidFill>
                <a:latin typeface="+mj-lt"/>
              </a:rPr>
              <a:t>January 20, 2015</a:t>
            </a:r>
          </a:p>
        </p:txBody>
      </p:sp>
      <p:pic>
        <p:nvPicPr>
          <p:cNvPr id="4" name="Picture 3"/>
          <p:cNvPicPr>
            <a:picLocks noChangeAspect="1"/>
          </p:cNvPicPr>
          <p:nvPr/>
        </p:nvPicPr>
        <p:blipFill>
          <a:blip r:embed="rId3"/>
          <a:stretch>
            <a:fillRect/>
          </a:stretch>
        </p:blipFill>
        <p:spPr>
          <a:xfrm>
            <a:off x="5708073" y="3534450"/>
            <a:ext cx="4642427" cy="3094951"/>
          </a:xfrm>
          <a:prstGeom prst="rect">
            <a:avLst/>
          </a:prstGeom>
        </p:spPr>
      </p:pic>
      <p:sp>
        <p:nvSpPr>
          <p:cNvPr id="5" name="Title 4"/>
          <p:cNvSpPr>
            <a:spLocks noGrp="1"/>
          </p:cNvSpPr>
          <p:nvPr>
            <p:ph type="title"/>
          </p:nvPr>
        </p:nvSpPr>
        <p:spPr>
          <a:xfrm>
            <a:off x="152399" y="165103"/>
            <a:ext cx="11402291" cy="998680"/>
          </a:xfrm>
          <a:solidFill>
            <a:srgbClr val="FFC000"/>
          </a:solidFill>
        </p:spPr>
        <p:txBody>
          <a:bodyPr>
            <a:noAutofit/>
          </a:bodyPr>
          <a:lstStyle/>
          <a:p>
            <a:r>
              <a:rPr lang="en-US" sz="4000" dirty="0"/>
              <a:t>Precision Medicine Initiative of the White House</a:t>
            </a:r>
          </a:p>
        </p:txBody>
      </p:sp>
    </p:spTree>
    <p:extLst>
      <p:ext uri="{BB962C8B-B14F-4D97-AF65-F5344CB8AC3E}">
        <p14:creationId xmlns:p14="http://schemas.microsoft.com/office/powerpoint/2010/main" val="21121874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254611-8412-6C49-BCD2-006EA28B91BF}"/>
              </a:ext>
            </a:extLst>
          </p:cNvPr>
          <p:cNvSpPr>
            <a:spLocks noGrp="1"/>
          </p:cNvSpPr>
          <p:nvPr>
            <p:ph type="title"/>
          </p:nvPr>
        </p:nvSpPr>
        <p:spPr/>
        <p:txBody>
          <a:bodyPr/>
          <a:lstStyle/>
          <a:p>
            <a:pPr algn="ctr"/>
            <a:r>
              <a:rPr lang="en-US" dirty="0"/>
              <a:t>Misclassification Probably Differs by Disease</a:t>
            </a:r>
          </a:p>
        </p:txBody>
      </p:sp>
      <p:sp>
        <p:nvSpPr>
          <p:cNvPr id="3" name="Content Placeholder 2">
            <a:extLst>
              <a:ext uri="{FF2B5EF4-FFF2-40B4-BE49-F238E27FC236}">
                <a16:creationId xmlns="" xmlns:a16="http://schemas.microsoft.com/office/drawing/2014/main" id="{F717253B-6F86-A34D-954A-2F6238D149E3}"/>
              </a:ext>
            </a:extLst>
          </p:cNvPr>
          <p:cNvSpPr>
            <a:spLocks noGrp="1"/>
          </p:cNvSpPr>
          <p:nvPr>
            <p:ph idx="1"/>
          </p:nvPr>
        </p:nvSpPr>
        <p:spPr>
          <a:xfrm>
            <a:off x="1676400" y="1143000"/>
            <a:ext cx="8839200" cy="4876800"/>
          </a:xfrm>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Challenge for phenome-wide association studies (PheWAS)</a:t>
            </a:r>
          </a:p>
        </p:txBody>
      </p:sp>
      <p:sp>
        <p:nvSpPr>
          <p:cNvPr id="6" name="Rectangle 5">
            <a:extLst>
              <a:ext uri="{FF2B5EF4-FFF2-40B4-BE49-F238E27FC236}">
                <a16:creationId xmlns="" xmlns:a16="http://schemas.microsoft.com/office/drawing/2014/main" id="{CD5B1C89-C261-1C4E-90A3-263EDC3847E0}"/>
              </a:ext>
            </a:extLst>
          </p:cNvPr>
          <p:cNvSpPr/>
          <p:nvPr/>
        </p:nvSpPr>
        <p:spPr>
          <a:xfrm>
            <a:off x="2305566" y="1957715"/>
            <a:ext cx="3572301" cy="409433"/>
          </a:xfrm>
          <a:prstGeom prst="rect">
            <a:avLst/>
          </a:prstGeom>
          <a:solidFill>
            <a:srgbClr val="BCFEAA"/>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Anxiety ICD Code</a:t>
            </a:r>
          </a:p>
        </p:txBody>
      </p:sp>
      <p:sp>
        <p:nvSpPr>
          <p:cNvPr id="7" name="Rectangle 6">
            <a:extLst>
              <a:ext uri="{FF2B5EF4-FFF2-40B4-BE49-F238E27FC236}">
                <a16:creationId xmlns="" xmlns:a16="http://schemas.microsoft.com/office/drawing/2014/main" id="{4A14C4EB-6063-804E-B1F4-ADF02E8E89A2}"/>
              </a:ext>
            </a:extLst>
          </p:cNvPr>
          <p:cNvSpPr/>
          <p:nvPr/>
        </p:nvSpPr>
        <p:spPr>
          <a:xfrm>
            <a:off x="6248570" y="1960805"/>
            <a:ext cx="3572301" cy="409433"/>
          </a:xfrm>
          <a:prstGeom prst="rect">
            <a:avLst/>
          </a:prstGeom>
          <a:solidFill>
            <a:srgbClr val="BCFEAA"/>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Heart Attack ICD Code</a:t>
            </a:r>
          </a:p>
        </p:txBody>
      </p:sp>
      <p:pic>
        <p:nvPicPr>
          <p:cNvPr id="8" name="Picture 7">
            <a:extLst>
              <a:ext uri="{FF2B5EF4-FFF2-40B4-BE49-F238E27FC236}">
                <a16:creationId xmlns="" xmlns:a16="http://schemas.microsoft.com/office/drawing/2014/main" id="{15E9970F-46AF-1544-ADD4-E08A93919E63}"/>
              </a:ext>
            </a:extLst>
          </p:cNvPr>
          <p:cNvPicPr>
            <a:picLocks noChangeAspect="1"/>
          </p:cNvPicPr>
          <p:nvPr/>
        </p:nvPicPr>
        <p:blipFill>
          <a:blip r:embed="rId3"/>
          <a:stretch>
            <a:fillRect/>
          </a:stretch>
        </p:blipFill>
        <p:spPr>
          <a:xfrm>
            <a:off x="1970161" y="2538484"/>
            <a:ext cx="4078976" cy="2719317"/>
          </a:xfrm>
          <a:prstGeom prst="rect">
            <a:avLst/>
          </a:prstGeom>
        </p:spPr>
      </p:pic>
      <p:pic>
        <p:nvPicPr>
          <p:cNvPr id="9" name="Picture 8">
            <a:extLst>
              <a:ext uri="{FF2B5EF4-FFF2-40B4-BE49-F238E27FC236}">
                <a16:creationId xmlns="" xmlns:a16="http://schemas.microsoft.com/office/drawing/2014/main" id="{0E34C62C-6F22-7540-AE7E-7DC8F2E84D8C}"/>
              </a:ext>
            </a:extLst>
          </p:cNvPr>
          <p:cNvPicPr>
            <a:picLocks noChangeAspect="1"/>
          </p:cNvPicPr>
          <p:nvPr/>
        </p:nvPicPr>
        <p:blipFill>
          <a:blip r:embed="rId4"/>
          <a:stretch>
            <a:fillRect/>
          </a:stretch>
        </p:blipFill>
        <p:spPr>
          <a:xfrm>
            <a:off x="6048296" y="2538484"/>
            <a:ext cx="4162505" cy="2775003"/>
          </a:xfrm>
          <a:prstGeom prst="rect">
            <a:avLst/>
          </a:prstGeom>
        </p:spPr>
      </p:pic>
    </p:spTree>
    <p:extLst>
      <p:ext uri="{BB962C8B-B14F-4D97-AF65-F5344CB8AC3E}">
        <p14:creationId xmlns:p14="http://schemas.microsoft.com/office/powerpoint/2010/main" val="10380288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29BE87-2F97-6F41-8E67-188BEC4006E1}"/>
              </a:ext>
            </a:extLst>
          </p:cNvPr>
          <p:cNvSpPr>
            <a:spLocks noGrp="1"/>
          </p:cNvSpPr>
          <p:nvPr>
            <p:ph type="title"/>
          </p:nvPr>
        </p:nvSpPr>
        <p:spPr/>
        <p:txBody>
          <a:bodyPr>
            <a:normAutofit/>
          </a:bodyPr>
          <a:lstStyle/>
          <a:p>
            <a:r>
              <a:rPr lang="en-US" dirty="0"/>
              <a:t>Selection may Relate to Unobserved Information</a:t>
            </a:r>
          </a:p>
        </p:txBody>
      </p:sp>
      <p:sp>
        <p:nvSpPr>
          <p:cNvPr id="3" name="Content Placeholder 2">
            <a:extLst>
              <a:ext uri="{FF2B5EF4-FFF2-40B4-BE49-F238E27FC236}">
                <a16:creationId xmlns="" xmlns:a16="http://schemas.microsoft.com/office/drawing/2014/main" id="{3AE66E58-45E9-9643-BB39-6FAC58CE331C}"/>
              </a:ext>
            </a:extLst>
          </p:cNvPr>
          <p:cNvSpPr>
            <a:spLocks noGrp="1"/>
          </p:cNvSpPr>
          <p:nvPr>
            <p:ph idx="1"/>
          </p:nvPr>
        </p:nvSpPr>
        <p:spPr>
          <a:xfrm>
            <a:off x="1454727" y="1752600"/>
            <a:ext cx="8839200" cy="5105400"/>
          </a:xfrm>
        </p:spPr>
        <p:txBody>
          <a:bodyPr>
            <a:normAutofit lnSpcReduction="10000"/>
          </a:bodyPr>
          <a:lstStyle/>
          <a:p>
            <a:r>
              <a:rPr lang="en-US" dirty="0"/>
              <a:t>Patients decide whether to go to the hospital</a:t>
            </a:r>
          </a:p>
          <a:p>
            <a:pPr lvl="1"/>
            <a:r>
              <a:rPr lang="en-US" dirty="0"/>
              <a:t>May be related to underlying disease status</a:t>
            </a:r>
          </a:p>
          <a:p>
            <a:pPr lvl="1"/>
            <a:r>
              <a:rPr lang="en-US" dirty="0"/>
              <a:t>The observation mechanism not known</a:t>
            </a:r>
          </a:p>
          <a:p>
            <a:pPr lvl="1"/>
            <a:r>
              <a:rPr lang="en-US" dirty="0"/>
              <a:t>“Non-probabilistic sampling”</a:t>
            </a:r>
          </a:p>
          <a:p>
            <a:endParaRPr lang="en-US" sz="1200" dirty="0"/>
          </a:p>
          <a:p>
            <a:r>
              <a:rPr lang="en-US" dirty="0"/>
              <a:t>Subjects who visit a hospital are sicker than the average person on average</a:t>
            </a:r>
          </a:p>
          <a:p>
            <a:pPr marL="0" indent="0">
              <a:buNone/>
            </a:pPr>
            <a:endParaRPr lang="en-US" sz="1200" dirty="0"/>
          </a:p>
          <a:p>
            <a:r>
              <a:rPr lang="en-US" dirty="0"/>
              <a:t>Want to generalize to some target population</a:t>
            </a:r>
          </a:p>
          <a:p>
            <a:pPr lvl="1"/>
            <a:r>
              <a:rPr lang="en-US" dirty="0"/>
              <a:t>e.g. U.S. population</a:t>
            </a:r>
          </a:p>
          <a:p>
            <a:endParaRPr lang="en-US" sz="1100" dirty="0"/>
          </a:p>
          <a:p>
            <a:r>
              <a:rPr lang="en-US" dirty="0"/>
              <a:t>May result in </a:t>
            </a:r>
            <a:r>
              <a:rPr lang="en-US" b="1" dirty="0">
                <a:solidFill>
                  <a:schemeClr val="accent2"/>
                </a:solidFill>
              </a:rPr>
              <a:t>selection bias </a:t>
            </a:r>
            <a:r>
              <a:rPr lang="en-US" dirty="0"/>
              <a:t>depending on goal analysis</a:t>
            </a:r>
          </a:p>
        </p:txBody>
      </p:sp>
      <p:pic>
        <p:nvPicPr>
          <p:cNvPr id="4" name="Picture 3" descr="Clipart - Stick Figure">
            <a:extLst>
              <a:ext uri="{FF2B5EF4-FFF2-40B4-BE49-F238E27FC236}">
                <a16:creationId xmlns="" xmlns:a16="http://schemas.microsoft.com/office/drawing/2014/main" id="{1705915A-F52D-5542-AB68-4B38FCECCA1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 xmlns:a1611="http://schemas.microsoft.com/office/drawing/2016/11/main" r:id="rId4"/>
              </a:ext>
            </a:extLst>
          </a:blip>
          <a:stretch>
            <a:fillRect/>
          </a:stretch>
        </p:blipFill>
        <p:spPr>
          <a:xfrm flipH="1">
            <a:off x="7209231" y="2293722"/>
            <a:ext cx="363244" cy="775281"/>
          </a:xfrm>
          <a:prstGeom prst="rect">
            <a:avLst/>
          </a:prstGeom>
        </p:spPr>
      </p:pic>
      <p:pic>
        <p:nvPicPr>
          <p:cNvPr id="5" name="Picture 4" descr="Cuentos para una noche fría">
            <a:extLst>
              <a:ext uri="{FF2B5EF4-FFF2-40B4-BE49-F238E27FC236}">
                <a16:creationId xmlns="" xmlns:a16="http://schemas.microsoft.com/office/drawing/2014/main" id="{86A248A6-45A7-FC43-A7A1-D8C301149539}"/>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 xmlns:a1611="http://schemas.microsoft.com/office/drawing/2016/11/main" r:id="rId6"/>
              </a:ext>
            </a:extLst>
          </a:blip>
          <a:stretch>
            <a:fillRect/>
          </a:stretch>
        </p:blipFill>
        <p:spPr>
          <a:xfrm>
            <a:off x="8887991" y="2186913"/>
            <a:ext cx="982307" cy="951194"/>
          </a:xfrm>
          <a:prstGeom prst="rect">
            <a:avLst/>
          </a:prstGeom>
        </p:spPr>
      </p:pic>
      <p:sp>
        <p:nvSpPr>
          <p:cNvPr id="6" name="TextBox 5">
            <a:extLst>
              <a:ext uri="{FF2B5EF4-FFF2-40B4-BE49-F238E27FC236}">
                <a16:creationId xmlns="" xmlns:a16="http://schemas.microsoft.com/office/drawing/2014/main" id="{D821ECDC-A457-FD47-8D64-B66172DF3B1D}"/>
              </a:ext>
            </a:extLst>
          </p:cNvPr>
          <p:cNvSpPr txBox="1"/>
          <p:nvPr/>
        </p:nvSpPr>
        <p:spPr>
          <a:xfrm>
            <a:off x="8026145" y="2293720"/>
            <a:ext cx="298400" cy="438582"/>
          </a:xfrm>
          <a:prstGeom prst="rect">
            <a:avLst/>
          </a:prstGeom>
          <a:noFill/>
        </p:spPr>
        <p:txBody>
          <a:bodyPr wrap="square" rtlCol="0">
            <a:spAutoFit/>
          </a:bodyPr>
          <a:lstStyle/>
          <a:p>
            <a:r>
              <a:rPr lang="en-US" sz="2250" dirty="0">
                <a:solidFill>
                  <a:srgbClr val="FF0000"/>
                </a:solidFill>
              </a:rPr>
              <a:t>?</a:t>
            </a:r>
          </a:p>
        </p:txBody>
      </p:sp>
      <p:cxnSp>
        <p:nvCxnSpPr>
          <p:cNvPr id="7" name="Straight Arrow Connector 6">
            <a:extLst>
              <a:ext uri="{FF2B5EF4-FFF2-40B4-BE49-F238E27FC236}">
                <a16:creationId xmlns="" xmlns:a16="http://schemas.microsoft.com/office/drawing/2014/main" id="{C51357E7-FA33-3C40-A51D-3B83363BD2E7}"/>
              </a:ext>
            </a:extLst>
          </p:cNvPr>
          <p:cNvCxnSpPr>
            <a:cxnSpLocks/>
          </p:cNvCxnSpPr>
          <p:nvPr/>
        </p:nvCxnSpPr>
        <p:spPr>
          <a:xfrm>
            <a:off x="7767573" y="2766369"/>
            <a:ext cx="97187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0544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90503" y="56803"/>
            <a:ext cx="9454588" cy="872949"/>
          </a:xfrm>
        </p:spPr>
        <p:txBody>
          <a:bodyPr>
            <a:normAutofit/>
          </a:bodyPr>
          <a:lstStyle/>
          <a:p>
            <a:r>
              <a:rPr lang="en-US" sz="2800" dirty="0"/>
              <a:t>Comparison of MGI with UK </a:t>
            </a:r>
            <a:r>
              <a:rPr lang="en-US" sz="2800" dirty="0" err="1"/>
              <a:t>Biobank</a:t>
            </a:r>
            <a:r>
              <a:rPr lang="en-US" sz="2800" dirty="0"/>
              <a:t> (Population-Based)</a:t>
            </a:r>
          </a:p>
        </p:txBody>
      </p:sp>
      <p:sp>
        <p:nvSpPr>
          <p:cNvPr id="6" name="TextBox 5"/>
          <p:cNvSpPr txBox="1"/>
          <p:nvPr/>
        </p:nvSpPr>
        <p:spPr>
          <a:xfrm>
            <a:off x="6528763" y="6310076"/>
            <a:ext cx="3839641" cy="369332"/>
          </a:xfrm>
          <a:prstGeom prst="rect">
            <a:avLst/>
          </a:prstGeom>
          <a:noFill/>
          <a:ln>
            <a:solidFill>
              <a:schemeClr val="tx1"/>
            </a:solidFill>
          </a:ln>
        </p:spPr>
        <p:txBody>
          <a:bodyPr wrap="none" rtlCol="0">
            <a:spAutoFit/>
          </a:bodyPr>
          <a:lstStyle/>
          <a:p>
            <a:r>
              <a:rPr lang="en-US" i="1" dirty="0" err="1">
                <a:latin typeface="+mj-lt"/>
              </a:rPr>
              <a:t>Beesley</a:t>
            </a:r>
            <a:r>
              <a:rPr lang="en-US" i="1" dirty="0">
                <a:latin typeface="+mj-lt"/>
              </a:rPr>
              <a:t> et al, Under Review, 2019a</a:t>
            </a:r>
          </a:p>
        </p:txBody>
      </p:sp>
      <p:pic>
        <p:nvPicPr>
          <p:cNvPr id="7" name="Picture 6">
            <a:extLst>
              <a:ext uri="{FF2B5EF4-FFF2-40B4-BE49-F238E27FC236}">
                <a16:creationId xmlns="" xmlns:a16="http://schemas.microsoft.com/office/drawing/2014/main" id="{1D05223B-8E70-FF45-A6E5-7B979E618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1" y="735751"/>
            <a:ext cx="7113741" cy="5331852"/>
          </a:xfrm>
          <a:prstGeom prst="rect">
            <a:avLst/>
          </a:prstGeom>
        </p:spPr>
      </p:pic>
    </p:spTree>
    <p:extLst>
      <p:ext uri="{BB962C8B-B14F-4D97-AF65-F5344CB8AC3E}">
        <p14:creationId xmlns:p14="http://schemas.microsoft.com/office/powerpoint/2010/main" val="20910603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6D7291-8F98-DA4E-9038-C9F192B6FB68}"/>
              </a:ext>
            </a:extLst>
          </p:cNvPr>
          <p:cNvSpPr>
            <a:spLocks noGrp="1"/>
          </p:cNvSpPr>
          <p:nvPr>
            <p:ph type="title"/>
          </p:nvPr>
        </p:nvSpPr>
        <p:spPr/>
        <p:txBody>
          <a:bodyPr/>
          <a:lstStyle/>
          <a:p>
            <a:r>
              <a:rPr lang="en-US" dirty="0"/>
              <a:t>Snapshot of existing methods</a:t>
            </a:r>
          </a:p>
        </p:txBody>
      </p:sp>
      <p:sp>
        <p:nvSpPr>
          <p:cNvPr id="3" name="Content Placeholder 2">
            <a:extLst>
              <a:ext uri="{FF2B5EF4-FFF2-40B4-BE49-F238E27FC236}">
                <a16:creationId xmlns="" xmlns:a16="http://schemas.microsoft.com/office/drawing/2014/main" id="{D3345472-DA5E-4D41-8B81-57F315E2D75A}"/>
              </a:ext>
            </a:extLst>
          </p:cNvPr>
          <p:cNvSpPr>
            <a:spLocks noGrp="1"/>
          </p:cNvSpPr>
          <p:nvPr>
            <p:ph idx="1"/>
          </p:nvPr>
        </p:nvSpPr>
        <p:spPr>
          <a:xfrm>
            <a:off x="1392383" y="1447800"/>
            <a:ext cx="9663544" cy="5410200"/>
          </a:xfrm>
        </p:spPr>
        <p:txBody>
          <a:bodyPr>
            <a:normAutofit/>
          </a:bodyPr>
          <a:lstStyle/>
          <a:p>
            <a:r>
              <a:rPr lang="en-US" dirty="0"/>
              <a:t>Sample matching (design-based)</a:t>
            </a:r>
          </a:p>
          <a:p>
            <a:pPr lvl="1"/>
            <a:r>
              <a:rPr lang="en-US" dirty="0"/>
              <a:t>Match non-probability cases to control probability sample, often using propensity modelling</a:t>
            </a:r>
          </a:p>
          <a:p>
            <a:pPr lvl="1"/>
            <a:r>
              <a:rPr lang="en-US" dirty="0"/>
              <a:t>Choose cohort to match population distribution of gender, age, race, etc.</a:t>
            </a:r>
          </a:p>
          <a:p>
            <a:pPr marL="0" indent="0">
              <a:buNone/>
            </a:pPr>
            <a:endParaRPr lang="en-US" sz="1100" dirty="0"/>
          </a:p>
          <a:p>
            <a:r>
              <a:rPr lang="en-US" dirty="0"/>
              <a:t>Other Propensity-based Methods </a:t>
            </a:r>
          </a:p>
          <a:p>
            <a:pPr lvl="1"/>
            <a:r>
              <a:rPr lang="en-US" dirty="0"/>
              <a:t>Using probability sample or some info on non-sampled subjects</a:t>
            </a:r>
          </a:p>
          <a:p>
            <a:endParaRPr lang="en-US" sz="1100" dirty="0"/>
          </a:p>
          <a:p>
            <a:r>
              <a:rPr lang="en-US" dirty="0"/>
              <a:t>Calibration Adjustments</a:t>
            </a:r>
          </a:p>
          <a:p>
            <a:pPr lvl="1"/>
            <a:r>
              <a:rPr lang="en-US" dirty="0"/>
              <a:t>Post-stratification, raking, generalized regression (GREG)</a:t>
            </a:r>
          </a:p>
          <a:p>
            <a:pPr lvl="1"/>
            <a:r>
              <a:rPr lang="en-US" dirty="0"/>
              <a:t>Weight analyses so that covariate distribution matches population or probability sample</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9543693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315E0D-43A3-A649-9C43-028BB0D86FD4}"/>
              </a:ext>
            </a:extLst>
          </p:cNvPr>
          <p:cNvSpPr>
            <a:spLocks noGrp="1"/>
          </p:cNvSpPr>
          <p:nvPr>
            <p:ph type="title"/>
          </p:nvPr>
        </p:nvSpPr>
        <p:spPr/>
        <p:txBody>
          <a:bodyPr/>
          <a:lstStyle/>
          <a:p>
            <a:r>
              <a:rPr lang="en-US" dirty="0"/>
              <a:t>These Biases Matter</a:t>
            </a:r>
          </a:p>
        </p:txBody>
      </p:sp>
      <p:sp>
        <p:nvSpPr>
          <p:cNvPr id="3" name="Content Placeholder 2">
            <a:extLst>
              <a:ext uri="{FF2B5EF4-FFF2-40B4-BE49-F238E27FC236}">
                <a16:creationId xmlns="" xmlns:a16="http://schemas.microsoft.com/office/drawing/2014/main" id="{F89C4C26-63F7-8A41-87A6-2B1C5FB2DBB2}"/>
              </a:ext>
            </a:extLst>
          </p:cNvPr>
          <p:cNvSpPr>
            <a:spLocks noGrp="1"/>
          </p:cNvSpPr>
          <p:nvPr>
            <p:ph idx="1"/>
          </p:nvPr>
        </p:nvSpPr>
        <p:spPr/>
        <p:txBody>
          <a:bodyPr/>
          <a:lstStyle/>
          <a:p>
            <a:r>
              <a:rPr lang="en-US" dirty="0"/>
              <a:t>Odds ratio between cancer diagnosis and gender (known association)</a:t>
            </a:r>
          </a:p>
        </p:txBody>
      </p:sp>
      <p:pic>
        <p:nvPicPr>
          <p:cNvPr id="5" name="Picture 4"/>
          <p:cNvPicPr/>
          <p:nvPr/>
        </p:nvPicPr>
        <p:blipFill>
          <a:blip r:embed="rId3"/>
          <a:stretch>
            <a:fillRect/>
          </a:stretch>
        </p:blipFill>
        <p:spPr>
          <a:xfrm>
            <a:off x="2743200" y="2286001"/>
            <a:ext cx="6400800" cy="3843689"/>
          </a:xfrm>
          <a:prstGeom prst="rect">
            <a:avLst/>
          </a:prstGeom>
          <a:ln>
            <a:solidFill>
              <a:schemeClr val="tx1"/>
            </a:solidFill>
          </a:ln>
        </p:spPr>
      </p:pic>
      <p:sp>
        <p:nvSpPr>
          <p:cNvPr id="4" name="Oval 3"/>
          <p:cNvSpPr/>
          <p:nvPr/>
        </p:nvSpPr>
        <p:spPr>
          <a:xfrm>
            <a:off x="3886200" y="4510881"/>
            <a:ext cx="2286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562600" y="4368801"/>
            <a:ext cx="457200" cy="10818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353300" y="3352801"/>
            <a:ext cx="457200" cy="10564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68660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Conceptual Model</a:t>
            </a:r>
          </a:p>
        </p:txBody>
      </p:sp>
      <p:sp>
        <p:nvSpPr>
          <p:cNvPr id="3" name="TextBox 2"/>
          <p:cNvSpPr txBox="1"/>
          <p:nvPr/>
        </p:nvSpPr>
        <p:spPr>
          <a:xfrm>
            <a:off x="1797815" y="2831703"/>
            <a:ext cx="659155" cy="369332"/>
          </a:xfrm>
          <a:prstGeom prst="rect">
            <a:avLst/>
          </a:prstGeom>
          <a:noFill/>
          <a:ln>
            <a:solidFill>
              <a:schemeClr val="tx1"/>
            </a:solidFill>
          </a:ln>
        </p:spPr>
        <p:txBody>
          <a:bodyPr wrap="none" rtlCol="0">
            <a:spAutoFit/>
          </a:bodyPr>
          <a:lstStyle/>
          <a:p>
            <a:r>
              <a:rPr lang="en-US"/>
              <a:t>Birth</a:t>
            </a:r>
          </a:p>
        </p:txBody>
      </p:sp>
      <p:sp>
        <p:nvSpPr>
          <p:cNvPr id="4" name="TextBox 3"/>
          <p:cNvSpPr txBox="1"/>
          <p:nvPr/>
        </p:nvSpPr>
        <p:spPr>
          <a:xfrm>
            <a:off x="2735940" y="1432833"/>
            <a:ext cx="2417278" cy="369332"/>
          </a:xfrm>
          <a:prstGeom prst="rect">
            <a:avLst/>
          </a:prstGeom>
          <a:noFill/>
          <a:ln>
            <a:solidFill>
              <a:schemeClr val="tx1">
                <a:lumMod val="75000"/>
              </a:schemeClr>
            </a:solidFill>
          </a:ln>
        </p:spPr>
        <p:txBody>
          <a:bodyPr wrap="square" rtlCol="0">
            <a:spAutoFit/>
          </a:bodyPr>
          <a:lstStyle/>
          <a:p>
            <a:pPr algn="ctr"/>
            <a:r>
              <a:rPr lang="en-US" dirty="0"/>
              <a:t>Latent Disease State</a:t>
            </a:r>
          </a:p>
        </p:txBody>
      </p:sp>
      <p:sp>
        <p:nvSpPr>
          <p:cNvPr id="5" name="TextBox 4"/>
          <p:cNvSpPr txBox="1"/>
          <p:nvPr/>
        </p:nvSpPr>
        <p:spPr>
          <a:xfrm>
            <a:off x="3577382" y="2156500"/>
            <a:ext cx="614271" cy="369332"/>
          </a:xfrm>
          <a:prstGeom prst="rect">
            <a:avLst/>
          </a:prstGeom>
          <a:solidFill>
            <a:schemeClr val="accent6">
              <a:lumMod val="20000"/>
              <a:lumOff val="80000"/>
            </a:schemeClr>
          </a:solidFill>
          <a:ln>
            <a:solidFill>
              <a:srgbClr val="002060"/>
            </a:solidFill>
          </a:ln>
        </p:spPr>
        <p:txBody>
          <a:bodyPr wrap="none" rtlCol="0">
            <a:spAutoFit/>
          </a:bodyPr>
          <a:lstStyle/>
          <a:p>
            <a:r>
              <a:rPr lang="en-US" dirty="0"/>
              <a:t>D=1</a:t>
            </a:r>
          </a:p>
        </p:txBody>
      </p:sp>
      <p:sp>
        <p:nvSpPr>
          <p:cNvPr id="6" name="TextBox 5"/>
          <p:cNvSpPr txBox="1"/>
          <p:nvPr/>
        </p:nvSpPr>
        <p:spPr>
          <a:xfrm>
            <a:off x="3583580" y="3468807"/>
            <a:ext cx="614271" cy="369332"/>
          </a:xfrm>
          <a:prstGeom prst="rect">
            <a:avLst/>
          </a:prstGeom>
          <a:solidFill>
            <a:schemeClr val="accent6">
              <a:lumMod val="20000"/>
              <a:lumOff val="80000"/>
            </a:schemeClr>
          </a:solidFill>
          <a:ln>
            <a:solidFill>
              <a:srgbClr val="002060"/>
            </a:solidFill>
          </a:ln>
        </p:spPr>
        <p:txBody>
          <a:bodyPr wrap="none" rtlCol="0">
            <a:spAutoFit/>
          </a:bodyPr>
          <a:lstStyle/>
          <a:p>
            <a:r>
              <a:rPr lang="en-US" dirty="0"/>
              <a:t>D=0</a:t>
            </a:r>
          </a:p>
        </p:txBody>
      </p:sp>
      <p:sp>
        <p:nvSpPr>
          <p:cNvPr id="7" name="TextBox 6"/>
          <p:cNvSpPr txBox="1"/>
          <p:nvPr/>
        </p:nvSpPr>
        <p:spPr>
          <a:xfrm>
            <a:off x="5562601" y="1411943"/>
            <a:ext cx="2095445" cy="369332"/>
          </a:xfrm>
          <a:prstGeom prst="rect">
            <a:avLst/>
          </a:prstGeom>
          <a:noFill/>
          <a:ln>
            <a:solidFill>
              <a:schemeClr val="tx2">
                <a:lumMod val="75000"/>
              </a:schemeClr>
            </a:solidFill>
          </a:ln>
        </p:spPr>
        <p:txBody>
          <a:bodyPr wrap="none" rtlCol="0">
            <a:spAutoFit/>
          </a:bodyPr>
          <a:lstStyle/>
          <a:p>
            <a:r>
              <a:rPr lang="en-US" dirty="0"/>
              <a:t>Sampled  into MGI</a:t>
            </a:r>
          </a:p>
        </p:txBody>
      </p:sp>
      <p:sp>
        <p:nvSpPr>
          <p:cNvPr id="8" name="TextBox 7"/>
          <p:cNvSpPr txBox="1"/>
          <p:nvPr/>
        </p:nvSpPr>
        <p:spPr>
          <a:xfrm>
            <a:off x="6024669" y="1999337"/>
            <a:ext cx="601447" cy="369332"/>
          </a:xfrm>
          <a:prstGeom prst="rect">
            <a:avLst/>
          </a:prstGeom>
          <a:solidFill>
            <a:schemeClr val="accent6">
              <a:lumMod val="20000"/>
              <a:lumOff val="80000"/>
            </a:schemeClr>
          </a:solidFill>
          <a:ln>
            <a:solidFill>
              <a:srgbClr val="002060"/>
            </a:solidFill>
          </a:ln>
        </p:spPr>
        <p:txBody>
          <a:bodyPr wrap="none" rtlCol="0">
            <a:spAutoFit/>
          </a:bodyPr>
          <a:lstStyle/>
          <a:p>
            <a:r>
              <a:rPr lang="en-US" dirty="0"/>
              <a:t>S=0</a:t>
            </a:r>
          </a:p>
        </p:txBody>
      </p:sp>
      <p:sp>
        <p:nvSpPr>
          <p:cNvPr id="9" name="TextBox 8"/>
          <p:cNvSpPr txBox="1"/>
          <p:nvPr/>
        </p:nvSpPr>
        <p:spPr>
          <a:xfrm>
            <a:off x="6037493" y="2704187"/>
            <a:ext cx="601447" cy="369332"/>
          </a:xfrm>
          <a:prstGeom prst="rect">
            <a:avLst/>
          </a:prstGeom>
          <a:solidFill>
            <a:schemeClr val="accent6">
              <a:lumMod val="20000"/>
              <a:lumOff val="80000"/>
            </a:schemeClr>
          </a:solidFill>
          <a:ln>
            <a:solidFill>
              <a:schemeClr val="tx2"/>
            </a:solidFill>
          </a:ln>
        </p:spPr>
        <p:txBody>
          <a:bodyPr wrap="none" rtlCol="0">
            <a:spAutoFit/>
          </a:bodyPr>
          <a:lstStyle/>
          <a:p>
            <a:r>
              <a:rPr lang="en-US" dirty="0"/>
              <a:t>S=1</a:t>
            </a:r>
          </a:p>
        </p:txBody>
      </p:sp>
      <p:sp>
        <p:nvSpPr>
          <p:cNvPr id="10" name="TextBox 9"/>
          <p:cNvSpPr txBox="1"/>
          <p:nvPr/>
        </p:nvSpPr>
        <p:spPr>
          <a:xfrm>
            <a:off x="6055691" y="3399035"/>
            <a:ext cx="601447" cy="369332"/>
          </a:xfrm>
          <a:prstGeom prst="rect">
            <a:avLst/>
          </a:prstGeom>
          <a:solidFill>
            <a:schemeClr val="accent6">
              <a:lumMod val="20000"/>
              <a:lumOff val="80000"/>
            </a:schemeClr>
          </a:solidFill>
          <a:ln>
            <a:solidFill>
              <a:srgbClr val="002060"/>
            </a:solidFill>
          </a:ln>
        </p:spPr>
        <p:txBody>
          <a:bodyPr wrap="none" rtlCol="0">
            <a:spAutoFit/>
          </a:bodyPr>
          <a:lstStyle/>
          <a:p>
            <a:r>
              <a:rPr lang="en-US" dirty="0"/>
              <a:t>S=0</a:t>
            </a:r>
          </a:p>
        </p:txBody>
      </p:sp>
      <p:sp>
        <p:nvSpPr>
          <p:cNvPr id="11" name="TextBox 10"/>
          <p:cNvSpPr txBox="1"/>
          <p:nvPr/>
        </p:nvSpPr>
        <p:spPr>
          <a:xfrm>
            <a:off x="6055691" y="4151033"/>
            <a:ext cx="601447" cy="369332"/>
          </a:xfrm>
          <a:prstGeom prst="rect">
            <a:avLst/>
          </a:prstGeom>
          <a:solidFill>
            <a:schemeClr val="accent6">
              <a:lumMod val="20000"/>
              <a:lumOff val="80000"/>
            </a:schemeClr>
          </a:solidFill>
          <a:ln>
            <a:solidFill>
              <a:srgbClr val="002060"/>
            </a:solidFill>
          </a:ln>
        </p:spPr>
        <p:txBody>
          <a:bodyPr wrap="none" rtlCol="0">
            <a:spAutoFit/>
          </a:bodyPr>
          <a:lstStyle/>
          <a:p>
            <a:r>
              <a:rPr lang="en-US" dirty="0"/>
              <a:t>S=1</a:t>
            </a:r>
          </a:p>
        </p:txBody>
      </p:sp>
      <p:sp>
        <p:nvSpPr>
          <p:cNvPr id="12" name="TextBox 11"/>
          <p:cNvSpPr txBox="1"/>
          <p:nvPr/>
        </p:nvSpPr>
        <p:spPr>
          <a:xfrm>
            <a:off x="7906572" y="1411943"/>
            <a:ext cx="2852063" cy="369332"/>
          </a:xfrm>
          <a:prstGeom prst="rect">
            <a:avLst/>
          </a:prstGeom>
          <a:noFill/>
          <a:ln>
            <a:solidFill>
              <a:srgbClr val="002060"/>
            </a:solidFill>
          </a:ln>
        </p:spPr>
        <p:txBody>
          <a:bodyPr wrap="none" rtlCol="0">
            <a:spAutoFit/>
          </a:bodyPr>
          <a:lstStyle/>
          <a:p>
            <a:r>
              <a:rPr lang="en-US" dirty="0"/>
              <a:t>Captured EHR Phenotype</a:t>
            </a:r>
          </a:p>
        </p:txBody>
      </p:sp>
      <p:sp>
        <p:nvSpPr>
          <p:cNvPr id="13" name="TextBox 12"/>
          <p:cNvSpPr txBox="1"/>
          <p:nvPr/>
        </p:nvSpPr>
        <p:spPr>
          <a:xfrm>
            <a:off x="8446402" y="4545466"/>
            <a:ext cx="712054" cy="369332"/>
          </a:xfrm>
          <a:prstGeom prst="rect">
            <a:avLst/>
          </a:prstGeom>
          <a:solidFill>
            <a:schemeClr val="accent3">
              <a:lumMod val="20000"/>
              <a:lumOff val="80000"/>
            </a:schemeClr>
          </a:solidFill>
          <a:ln>
            <a:solidFill>
              <a:srgbClr val="002060"/>
            </a:solidFill>
          </a:ln>
        </p:spPr>
        <p:txBody>
          <a:bodyPr wrap="none" rtlCol="0">
            <a:spAutoFit/>
          </a:bodyPr>
          <a:lstStyle/>
          <a:p>
            <a:r>
              <a:rPr lang="en-US" dirty="0"/>
              <a:t>D*=0</a:t>
            </a:r>
          </a:p>
        </p:txBody>
      </p:sp>
      <p:sp>
        <p:nvSpPr>
          <p:cNvPr id="15" name="TextBox 14"/>
          <p:cNvSpPr txBox="1"/>
          <p:nvPr/>
        </p:nvSpPr>
        <p:spPr>
          <a:xfrm>
            <a:off x="8438575" y="2506958"/>
            <a:ext cx="712054" cy="369332"/>
          </a:xfrm>
          <a:prstGeom prst="rect">
            <a:avLst/>
          </a:prstGeom>
          <a:solidFill>
            <a:schemeClr val="accent3">
              <a:lumMod val="20000"/>
              <a:lumOff val="80000"/>
            </a:schemeClr>
          </a:solidFill>
          <a:ln>
            <a:solidFill>
              <a:srgbClr val="002060"/>
            </a:solidFill>
          </a:ln>
        </p:spPr>
        <p:txBody>
          <a:bodyPr wrap="none" rtlCol="0">
            <a:spAutoFit/>
          </a:bodyPr>
          <a:lstStyle/>
          <a:p>
            <a:r>
              <a:rPr lang="en-US" dirty="0"/>
              <a:t>D*=1</a:t>
            </a:r>
          </a:p>
        </p:txBody>
      </p:sp>
      <p:sp>
        <p:nvSpPr>
          <p:cNvPr id="16" name="TextBox 15"/>
          <p:cNvSpPr txBox="1"/>
          <p:nvPr/>
        </p:nvSpPr>
        <p:spPr>
          <a:xfrm>
            <a:off x="8448125" y="3211856"/>
            <a:ext cx="712054" cy="369332"/>
          </a:xfrm>
          <a:prstGeom prst="rect">
            <a:avLst/>
          </a:prstGeom>
          <a:solidFill>
            <a:schemeClr val="accent3">
              <a:lumMod val="20000"/>
              <a:lumOff val="80000"/>
            </a:schemeClr>
          </a:solidFill>
          <a:ln>
            <a:solidFill>
              <a:srgbClr val="002060"/>
            </a:solidFill>
          </a:ln>
        </p:spPr>
        <p:txBody>
          <a:bodyPr wrap="none" rtlCol="0">
            <a:spAutoFit/>
          </a:bodyPr>
          <a:lstStyle/>
          <a:p>
            <a:r>
              <a:rPr lang="en-US" dirty="0"/>
              <a:t>D*=0</a:t>
            </a:r>
          </a:p>
        </p:txBody>
      </p:sp>
      <p:cxnSp>
        <p:nvCxnSpPr>
          <p:cNvPr id="18" name="Straight Arrow Connector 17"/>
          <p:cNvCxnSpPr/>
          <p:nvPr/>
        </p:nvCxnSpPr>
        <p:spPr>
          <a:xfrm flipV="1">
            <a:off x="4205042" y="2145665"/>
            <a:ext cx="1850649" cy="157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9" idx="1"/>
          </p:cNvCxnSpPr>
          <p:nvPr/>
        </p:nvCxnSpPr>
        <p:spPr>
          <a:xfrm>
            <a:off x="4174020" y="2412365"/>
            <a:ext cx="1863473" cy="476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3"/>
          </p:cNvCxnSpPr>
          <p:nvPr/>
        </p:nvCxnSpPr>
        <p:spPr>
          <a:xfrm flipV="1">
            <a:off x="4197850" y="3468807"/>
            <a:ext cx="1857840" cy="18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6" idx="3"/>
            <a:endCxn id="11" idx="1"/>
          </p:cNvCxnSpPr>
          <p:nvPr/>
        </p:nvCxnSpPr>
        <p:spPr>
          <a:xfrm>
            <a:off x="4197850" y="3653473"/>
            <a:ext cx="1857840" cy="6822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cxnSpLocks/>
            <a:stCxn id="11" idx="3"/>
            <a:endCxn id="13" idx="1"/>
          </p:cNvCxnSpPr>
          <p:nvPr/>
        </p:nvCxnSpPr>
        <p:spPr>
          <a:xfrm>
            <a:off x="6657138" y="4335700"/>
            <a:ext cx="1789265" cy="3944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endCxn id="15" idx="1"/>
          </p:cNvCxnSpPr>
          <p:nvPr/>
        </p:nvCxnSpPr>
        <p:spPr>
          <a:xfrm flipV="1">
            <a:off x="6595659" y="2691624"/>
            <a:ext cx="1842917" cy="1691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6614759" y="2880776"/>
            <a:ext cx="1842917" cy="5177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3" idx="3"/>
            <a:endCxn id="5" idx="1"/>
          </p:cNvCxnSpPr>
          <p:nvPr/>
        </p:nvCxnSpPr>
        <p:spPr>
          <a:xfrm flipV="1">
            <a:off x="2456969" y="2341167"/>
            <a:ext cx="1120412" cy="6752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3" idx="3"/>
            <a:endCxn id="6" idx="1"/>
          </p:cNvCxnSpPr>
          <p:nvPr/>
        </p:nvCxnSpPr>
        <p:spPr>
          <a:xfrm>
            <a:off x="2456969" y="3016369"/>
            <a:ext cx="1126610" cy="6371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1569321" y="5449670"/>
            <a:ext cx="1999265" cy="646331"/>
          </a:xfrm>
          <a:prstGeom prst="rect">
            <a:avLst/>
          </a:prstGeom>
          <a:noFill/>
          <a:ln>
            <a:solidFill>
              <a:srgbClr val="002060"/>
            </a:solidFill>
          </a:ln>
        </p:spPr>
        <p:txBody>
          <a:bodyPr wrap="none" rtlCol="0">
            <a:spAutoFit/>
          </a:bodyPr>
          <a:lstStyle/>
          <a:p>
            <a:r>
              <a:rPr lang="en-US" dirty="0"/>
              <a:t>Covariates</a:t>
            </a:r>
          </a:p>
          <a:p>
            <a:r>
              <a:rPr lang="en-US" dirty="0"/>
              <a:t>Recorded for S=1</a:t>
            </a:r>
          </a:p>
        </p:txBody>
      </p:sp>
      <p:sp>
        <p:nvSpPr>
          <p:cNvPr id="42" name="TextBox 41"/>
          <p:cNvSpPr txBox="1"/>
          <p:nvPr/>
        </p:nvSpPr>
        <p:spPr>
          <a:xfrm>
            <a:off x="3739059" y="5518433"/>
            <a:ext cx="633507" cy="369332"/>
          </a:xfrm>
          <a:prstGeom prst="rect">
            <a:avLst/>
          </a:prstGeom>
          <a:noFill/>
          <a:ln>
            <a:solidFill>
              <a:srgbClr val="002060"/>
            </a:solidFill>
          </a:ln>
        </p:spPr>
        <p:txBody>
          <a:bodyPr wrap="none" rtlCol="0">
            <a:spAutoFit/>
          </a:bodyPr>
          <a:lstStyle/>
          <a:p>
            <a:r>
              <a:rPr lang="en-US" dirty="0"/>
              <a:t>G, Z</a:t>
            </a:r>
          </a:p>
        </p:txBody>
      </p:sp>
      <p:sp>
        <p:nvSpPr>
          <p:cNvPr id="43" name="TextBox 42"/>
          <p:cNvSpPr txBox="1"/>
          <p:nvPr/>
        </p:nvSpPr>
        <p:spPr>
          <a:xfrm>
            <a:off x="6198132" y="5528192"/>
            <a:ext cx="684931" cy="369332"/>
          </a:xfrm>
          <a:prstGeom prst="rect">
            <a:avLst/>
          </a:prstGeom>
          <a:noFill/>
          <a:ln>
            <a:solidFill>
              <a:srgbClr val="002060"/>
            </a:solidFill>
          </a:ln>
        </p:spPr>
        <p:txBody>
          <a:bodyPr wrap="none" rtlCol="0">
            <a:spAutoFit/>
          </a:bodyPr>
          <a:lstStyle/>
          <a:p>
            <a:r>
              <a:rPr lang="en-US" dirty="0"/>
              <a:t>W, </a:t>
            </a:r>
            <a:r>
              <a:rPr lang="en-US" dirty="0">
                <a:solidFill>
                  <a:schemeClr val="accent2"/>
                </a:solidFill>
              </a:rPr>
              <a:t>D</a:t>
            </a:r>
          </a:p>
        </p:txBody>
      </p:sp>
      <p:sp>
        <p:nvSpPr>
          <p:cNvPr id="44" name="TextBox 43"/>
          <p:cNvSpPr txBox="1"/>
          <p:nvPr/>
        </p:nvSpPr>
        <p:spPr>
          <a:xfrm>
            <a:off x="8455362" y="5536281"/>
            <a:ext cx="1321837" cy="369332"/>
          </a:xfrm>
          <a:prstGeom prst="rect">
            <a:avLst/>
          </a:prstGeom>
          <a:noFill/>
          <a:ln>
            <a:solidFill>
              <a:srgbClr val="002060"/>
            </a:solidFill>
          </a:ln>
        </p:spPr>
        <p:txBody>
          <a:bodyPr wrap="none" rtlCol="0">
            <a:spAutoFit/>
          </a:bodyPr>
          <a:lstStyle/>
          <a:p>
            <a:r>
              <a:rPr lang="en-US" dirty="0"/>
              <a:t>G,  Z, X,  Y</a:t>
            </a:r>
            <a:endParaRPr lang="en-US" dirty="0">
              <a:solidFill>
                <a:srgbClr val="0070C0"/>
              </a:solidFill>
            </a:endParaRPr>
          </a:p>
        </p:txBody>
      </p:sp>
      <p:sp>
        <p:nvSpPr>
          <p:cNvPr id="45" name="TextBox 44"/>
          <p:cNvSpPr txBox="1"/>
          <p:nvPr/>
        </p:nvSpPr>
        <p:spPr>
          <a:xfrm>
            <a:off x="7330322" y="361925"/>
            <a:ext cx="2954655" cy="369332"/>
          </a:xfrm>
          <a:prstGeom prst="rect">
            <a:avLst/>
          </a:prstGeom>
          <a:noFill/>
          <a:ln>
            <a:solidFill>
              <a:srgbClr val="002060"/>
            </a:solidFill>
          </a:ln>
        </p:spPr>
        <p:txBody>
          <a:bodyPr wrap="none" rtlCol="0">
            <a:spAutoFit/>
          </a:bodyPr>
          <a:lstStyle/>
          <a:p>
            <a:r>
              <a:rPr lang="en-US" dirty="0" err="1">
                <a:latin typeface="+mj-lt"/>
              </a:rPr>
              <a:t>Beesley</a:t>
            </a:r>
            <a:r>
              <a:rPr lang="en-US" dirty="0">
                <a:latin typeface="+mj-lt"/>
              </a:rPr>
              <a:t> et al, under review</a:t>
            </a:r>
          </a:p>
        </p:txBody>
      </p:sp>
      <p:cxnSp>
        <p:nvCxnSpPr>
          <p:cNvPr id="47" name="Straight Connector 46"/>
          <p:cNvCxnSpPr/>
          <p:nvPr/>
        </p:nvCxnSpPr>
        <p:spPr>
          <a:xfrm>
            <a:off x="7754208" y="1138103"/>
            <a:ext cx="98581" cy="5685774"/>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8611382" y="6074211"/>
                <a:ext cx="586122" cy="664734"/>
              </a:xfrm>
              <a:prstGeom prst="rect">
                <a:avLst/>
              </a:prstGeom>
              <a:solidFill>
                <a:schemeClr val="bg2"/>
              </a:solidFill>
              <a:ln>
                <a:solidFill>
                  <a:schemeClr val="tx2"/>
                </a:solidFill>
              </a:ln>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a:latin typeface="Cambria Math" charset="0"/>
                            </a:rPr>
                          </m:ctrlPr>
                        </m:accPr>
                        <m:e>
                          <m:r>
                            <a:rPr lang="en-US" sz="3600" i="1">
                              <a:latin typeface="Cambria Math" charset="0"/>
                            </a:rPr>
                            <m:t>𝜃</m:t>
                          </m:r>
                        </m:e>
                      </m:acc>
                    </m:oMath>
                  </m:oMathPara>
                </a14:m>
                <a:endParaRPr lang="en-US" sz="3600" dirty="0"/>
              </a:p>
            </p:txBody>
          </p:sp>
        </mc:Choice>
        <mc:Fallback xmlns="">
          <p:sp>
            <p:nvSpPr>
              <p:cNvPr id="14" name="TextBox 13"/>
              <p:cNvSpPr txBox="1">
                <a:spLocks noRot="1" noChangeAspect="1" noMove="1" noResize="1" noEditPoints="1" noAdjustHandles="1" noChangeArrowheads="1" noChangeShapeType="1" noTextEdit="1"/>
              </p:cNvSpPr>
              <p:nvPr/>
            </p:nvSpPr>
            <p:spPr>
              <a:xfrm>
                <a:off x="7087382" y="6074211"/>
                <a:ext cx="573297" cy="664734"/>
              </a:xfrm>
              <a:prstGeom prst="rect">
                <a:avLst/>
              </a:prstGeom>
              <a:blipFill rotWithShape="0">
                <a:blip r:embed="rId3"/>
                <a:stretch>
                  <a:fillRect/>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6248734" y="6127500"/>
                <a:ext cx="609754" cy="646331"/>
              </a:xfrm>
              <a:prstGeom prst="rect">
                <a:avLst/>
              </a:prstGeom>
              <a:solidFill>
                <a:schemeClr val="bg2"/>
              </a:solidFill>
              <a:ln>
                <a:solidFill>
                  <a:schemeClr val="tx2"/>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i="1">
                          <a:latin typeface="Cambria Math" charset="0"/>
                        </a:rPr>
                        <m:t>𝜙</m:t>
                      </m:r>
                    </m:oMath>
                  </m:oMathPara>
                </a14:m>
                <a:endParaRPr lang="en-US" sz="3600" dirty="0"/>
              </a:p>
            </p:txBody>
          </p:sp>
        </mc:Choice>
        <mc:Fallback xmlns="">
          <p:sp>
            <p:nvSpPr>
              <p:cNvPr id="32" name="TextBox 31"/>
              <p:cNvSpPr txBox="1">
                <a:spLocks noRot="1" noChangeAspect="1" noMove="1" noResize="1" noEditPoints="1" noAdjustHandles="1" noChangeArrowheads="1" noChangeShapeType="1" noTextEdit="1"/>
              </p:cNvSpPr>
              <p:nvPr/>
            </p:nvSpPr>
            <p:spPr>
              <a:xfrm>
                <a:off x="4724734" y="6127499"/>
                <a:ext cx="609754" cy="646331"/>
              </a:xfrm>
              <a:prstGeom prst="rect">
                <a:avLst/>
              </a:prstGeom>
              <a:blipFill rotWithShape="0">
                <a:blip r:embed="rId4"/>
                <a:stretch>
                  <a:fillRect/>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3771162" y="6092501"/>
                <a:ext cx="586122" cy="646331"/>
              </a:xfrm>
              <a:prstGeom prst="rect">
                <a:avLst/>
              </a:prstGeom>
              <a:solidFill>
                <a:schemeClr val="bg2"/>
              </a:solidFill>
              <a:ln>
                <a:solidFill>
                  <a:schemeClr val="tx2"/>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a:latin typeface="Cambria Math" charset="0"/>
                        </a:rPr>
                        <m:t>𝜃</m:t>
                      </m:r>
                    </m:oMath>
                  </m:oMathPara>
                </a14:m>
                <a:endParaRPr lang="en-US" sz="3600" dirty="0"/>
              </a:p>
            </p:txBody>
          </p:sp>
        </mc:Choice>
        <mc:Fallback xmlns="">
          <p:sp>
            <p:nvSpPr>
              <p:cNvPr id="34" name="TextBox 33"/>
              <p:cNvSpPr txBox="1">
                <a:spLocks noRot="1" noChangeAspect="1" noMove="1" noResize="1" noEditPoints="1" noAdjustHandles="1" noChangeArrowheads="1" noChangeShapeType="1" noTextEdit="1"/>
              </p:cNvSpPr>
              <p:nvPr/>
            </p:nvSpPr>
            <p:spPr>
              <a:xfrm>
                <a:off x="2247162" y="6092500"/>
                <a:ext cx="573297" cy="646331"/>
              </a:xfrm>
              <a:prstGeom prst="rect">
                <a:avLst/>
              </a:prstGeom>
              <a:blipFill rotWithShape="0">
                <a:blip r:embed="rId5"/>
                <a:stretch>
                  <a:fillRect/>
                </a:stretch>
              </a:blipFill>
              <a:ln>
                <a:solidFill>
                  <a:schemeClr val="tx2"/>
                </a:solidFill>
              </a:ln>
            </p:spPr>
            <p:txBody>
              <a:bodyPr/>
              <a:lstStyle/>
              <a:p>
                <a:r>
                  <a:rPr lang="en-US">
                    <a:noFill/>
                  </a:rPr>
                  <a:t> </a:t>
                </a:r>
              </a:p>
            </p:txBody>
          </p:sp>
        </mc:Fallback>
      </mc:AlternateContent>
      <p:sp>
        <p:nvSpPr>
          <p:cNvPr id="36" name="TextBox 35">
            <a:extLst>
              <a:ext uri="{FF2B5EF4-FFF2-40B4-BE49-F238E27FC236}">
                <a16:creationId xmlns="" xmlns:a16="http://schemas.microsoft.com/office/drawing/2014/main" id="{FF949A15-C8E2-0444-83E6-6E843C00560F}"/>
              </a:ext>
            </a:extLst>
          </p:cNvPr>
          <p:cNvSpPr txBox="1"/>
          <p:nvPr/>
        </p:nvSpPr>
        <p:spPr>
          <a:xfrm>
            <a:off x="8444892" y="3878661"/>
            <a:ext cx="712054" cy="369332"/>
          </a:xfrm>
          <a:prstGeom prst="rect">
            <a:avLst/>
          </a:prstGeom>
          <a:solidFill>
            <a:schemeClr val="accent3">
              <a:lumMod val="20000"/>
              <a:lumOff val="80000"/>
            </a:schemeClr>
          </a:solidFill>
          <a:ln>
            <a:solidFill>
              <a:srgbClr val="002060"/>
            </a:solidFill>
          </a:ln>
        </p:spPr>
        <p:txBody>
          <a:bodyPr wrap="none" rtlCol="0">
            <a:spAutoFit/>
          </a:bodyPr>
          <a:lstStyle/>
          <a:p>
            <a:r>
              <a:rPr lang="en-US" dirty="0"/>
              <a:t>D*=1</a:t>
            </a:r>
          </a:p>
        </p:txBody>
      </p:sp>
      <p:cxnSp>
        <p:nvCxnSpPr>
          <p:cNvPr id="37" name="Straight Arrow Connector 36">
            <a:extLst>
              <a:ext uri="{FF2B5EF4-FFF2-40B4-BE49-F238E27FC236}">
                <a16:creationId xmlns="" xmlns:a16="http://schemas.microsoft.com/office/drawing/2014/main" id="{3B296A05-510A-804E-9A55-207BC7C0F65D}"/>
              </a:ext>
            </a:extLst>
          </p:cNvPr>
          <p:cNvCxnSpPr>
            <a:cxnSpLocks/>
            <a:endCxn id="36" idx="1"/>
          </p:cNvCxnSpPr>
          <p:nvPr/>
        </p:nvCxnSpPr>
        <p:spPr>
          <a:xfrm flipV="1">
            <a:off x="6613856" y="4063327"/>
            <a:ext cx="1831036" cy="272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2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Models we pose (or impose)</a:t>
            </a:r>
          </a:p>
        </p:txBody>
      </p:sp>
      <p:pic>
        <p:nvPicPr>
          <p:cNvPr id="7" name="Picture 6">
            <a:extLst>
              <a:ext uri="{FF2B5EF4-FFF2-40B4-BE49-F238E27FC236}">
                <a16:creationId xmlns="" xmlns:a16="http://schemas.microsoft.com/office/drawing/2014/main" id="{1DA82A3B-6E8C-2D46-83A3-44B9309618A3}"/>
              </a:ext>
            </a:extLst>
          </p:cNvPr>
          <p:cNvPicPr>
            <a:picLocks noChangeAspect="1"/>
          </p:cNvPicPr>
          <p:nvPr/>
        </p:nvPicPr>
        <p:blipFill rotWithShape="1">
          <a:blip r:embed="rId3"/>
          <a:srcRect b="46173"/>
          <a:stretch/>
        </p:blipFill>
        <p:spPr>
          <a:xfrm>
            <a:off x="1524000" y="1385596"/>
            <a:ext cx="9144000" cy="2895600"/>
          </a:xfrm>
          <a:prstGeom prst="rect">
            <a:avLst/>
          </a:prstGeom>
        </p:spPr>
      </p:pic>
      <p:pic>
        <p:nvPicPr>
          <p:cNvPr id="8" name="Picture 7">
            <a:extLst>
              <a:ext uri="{FF2B5EF4-FFF2-40B4-BE49-F238E27FC236}">
                <a16:creationId xmlns="" xmlns:a16="http://schemas.microsoft.com/office/drawing/2014/main" id="{D7E434DA-2E73-6540-B6BC-776CDFC8ABE2}"/>
              </a:ext>
            </a:extLst>
          </p:cNvPr>
          <p:cNvPicPr>
            <a:picLocks noChangeAspect="1"/>
          </p:cNvPicPr>
          <p:nvPr/>
        </p:nvPicPr>
        <p:blipFill rotWithShape="1">
          <a:blip r:embed="rId3"/>
          <a:srcRect t="72242" b="5094"/>
          <a:stretch/>
        </p:blipFill>
        <p:spPr>
          <a:xfrm>
            <a:off x="1498600" y="4495800"/>
            <a:ext cx="9144000" cy="1219200"/>
          </a:xfrm>
          <a:prstGeom prst="rect">
            <a:avLst/>
          </a:prstGeom>
        </p:spPr>
      </p:pic>
      <p:sp>
        <p:nvSpPr>
          <p:cNvPr id="10" name="TextBox 9">
            <a:extLst>
              <a:ext uri="{FF2B5EF4-FFF2-40B4-BE49-F238E27FC236}">
                <a16:creationId xmlns="" xmlns:a16="http://schemas.microsoft.com/office/drawing/2014/main" id="{A7FC5D7A-2900-7F4D-AE90-CC5752657DCF}"/>
              </a:ext>
            </a:extLst>
          </p:cNvPr>
          <p:cNvSpPr txBox="1"/>
          <p:nvPr/>
        </p:nvSpPr>
        <p:spPr>
          <a:xfrm>
            <a:off x="1905001" y="5929605"/>
            <a:ext cx="7404591" cy="646331"/>
          </a:xfrm>
          <a:prstGeom prst="rect">
            <a:avLst/>
          </a:prstGeom>
          <a:noFill/>
        </p:spPr>
        <p:txBody>
          <a:bodyPr wrap="none" rtlCol="0">
            <a:spAutoFit/>
          </a:bodyPr>
          <a:lstStyle/>
          <a:p>
            <a:r>
              <a:rPr lang="en-US" dirty="0"/>
              <a:t>Do not require parametric logistic models for sampling and observation</a:t>
            </a:r>
          </a:p>
          <a:p>
            <a:r>
              <a:rPr lang="en-US" dirty="0"/>
              <a:t>Make some assumptions of conditional independence</a:t>
            </a:r>
          </a:p>
        </p:txBody>
      </p:sp>
    </p:spTree>
    <p:extLst>
      <p:ext uri="{BB962C8B-B14F-4D97-AF65-F5344CB8AC3E}">
        <p14:creationId xmlns:p14="http://schemas.microsoft.com/office/powerpoint/2010/main" val="2924500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Relating Target Model and Analysis Model</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 xmlns:a16="http://schemas.microsoft.com/office/drawing/2014/main" id="{5FAF14E0-3EBB-AD48-A951-90B7D305EE2A}"/>
                  </a:ext>
                </a:extLst>
              </p:cNvPr>
              <p:cNvSpPr txBox="1">
                <a:spLocks/>
              </p:cNvSpPr>
              <p:nvPr/>
            </p:nvSpPr>
            <p:spPr>
              <a:xfrm>
                <a:off x="1801586" y="2620528"/>
                <a:ext cx="8561614" cy="3780272"/>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sz="2400" dirty="0">
                    <a:solidFill>
                      <a:schemeClr val="tx1"/>
                    </a:solidFill>
                  </a:rPr>
                  <a:t>Use Taylor Series approximations to </a:t>
                </a:r>
                <a:r>
                  <a:rPr lang="en-US" sz="2400" b="1" dirty="0">
                    <a:solidFill>
                      <a:schemeClr val="tx1"/>
                    </a:solidFill>
                  </a:rPr>
                  <a:t>relate </a:t>
                </a:r>
                <a14:m>
                  <m:oMath xmlns:m="http://schemas.openxmlformats.org/officeDocument/2006/math">
                    <m:r>
                      <a:rPr lang="en-US" sz="2400" b="1" i="1">
                        <a:solidFill>
                          <a:schemeClr val="tx1"/>
                        </a:solidFill>
                        <a:latin typeface="Cambria Math" panose="02040503050406030204" pitchFamily="18" charset="0"/>
                        <a:ea typeface="Cambria Math" panose="02040503050406030204" pitchFamily="18" charset="0"/>
                      </a:rPr>
                      <m:t>𝜽</m:t>
                    </m:r>
                  </m:oMath>
                </a14:m>
                <a:r>
                  <a:rPr lang="en-US" sz="2400" b="1" dirty="0">
                    <a:solidFill>
                      <a:schemeClr val="tx1"/>
                    </a:solidFill>
                  </a:rPr>
                  <a:t> to </a:t>
                </a:r>
                <a14:m>
                  <m:oMath xmlns:m="http://schemas.openxmlformats.org/officeDocument/2006/math">
                    <m:acc>
                      <m:accPr>
                        <m:chr m:val="̃"/>
                        <m:ctrlPr>
                          <a:rPr lang="en-US" sz="2400" b="1" i="1">
                            <a:solidFill>
                              <a:schemeClr val="tx1"/>
                            </a:solidFill>
                            <a:latin typeface="Cambria Math" charset="0"/>
                            <a:ea typeface="Cambria Math" panose="02040503050406030204" pitchFamily="18" charset="0"/>
                          </a:rPr>
                        </m:ctrlPr>
                      </m:accPr>
                      <m:e>
                        <m:r>
                          <a:rPr lang="en-US" sz="2400" b="1" i="1">
                            <a:solidFill>
                              <a:schemeClr val="tx1"/>
                            </a:solidFill>
                            <a:latin typeface="Cambria Math" panose="02040503050406030204" pitchFamily="18" charset="0"/>
                            <a:ea typeface="Cambria Math" panose="02040503050406030204" pitchFamily="18" charset="0"/>
                          </a:rPr>
                          <m:t>𝜽</m:t>
                        </m:r>
                      </m:e>
                    </m:acc>
                  </m:oMath>
                </a14:m>
                <a:r>
                  <a:rPr lang="en-US" sz="2400" dirty="0">
                    <a:solidFill>
                      <a:schemeClr val="tx1"/>
                    </a:solidFill>
                  </a:rPr>
                  <a:t>.</a:t>
                </a:r>
              </a:p>
              <a:p>
                <a:endParaRPr lang="en-US" sz="2600" dirty="0">
                  <a:solidFill>
                    <a:schemeClr val="tx1"/>
                  </a:solidFill>
                </a:endParaRPr>
              </a:p>
              <a:p>
                <a:endParaRPr lang="en-US" sz="2600" dirty="0">
                  <a:solidFill>
                    <a:schemeClr val="tx1"/>
                  </a:solidFill>
                </a:endParaRPr>
              </a:p>
              <a:p>
                <a:endParaRPr lang="en-US" sz="2600" dirty="0">
                  <a:solidFill>
                    <a:schemeClr val="tx1"/>
                  </a:solidFill>
                </a:endParaRPr>
              </a:p>
              <a:p>
                <a:endParaRPr lang="en-US" sz="2600" dirty="0">
                  <a:solidFill>
                    <a:schemeClr val="tx1"/>
                  </a:solidFill>
                </a:endParaRPr>
              </a:p>
              <a:p>
                <a:r>
                  <a:rPr lang="en-US" sz="2400" dirty="0">
                    <a:solidFill>
                      <a:schemeClr val="tx1"/>
                    </a:solidFill>
                  </a:rPr>
                  <a:t>c</a:t>
                </a:r>
                <a:r>
                  <a:rPr lang="en-US" sz="2400" baseline="-25000" dirty="0">
                    <a:solidFill>
                      <a:schemeClr val="tx1"/>
                    </a:solidFill>
                  </a:rPr>
                  <a:t>1</a:t>
                </a:r>
                <a:r>
                  <a:rPr lang="en-US" sz="2400" dirty="0">
                    <a:solidFill>
                      <a:schemeClr val="tx1"/>
                    </a:solidFill>
                  </a:rPr>
                  <a:t> = Sensitivity of D* for D in sampled subjects (on average)</a:t>
                </a:r>
              </a:p>
              <a:p>
                <a:r>
                  <a:rPr lang="en-US" sz="2400" dirty="0">
                    <a:solidFill>
                      <a:schemeClr val="tx1"/>
                    </a:solidFill>
                  </a:rPr>
                  <a:t>c</a:t>
                </a:r>
                <a:r>
                  <a:rPr lang="en-US" sz="2400" baseline="-25000" dirty="0">
                    <a:solidFill>
                      <a:schemeClr val="tx1"/>
                    </a:solidFill>
                  </a:rPr>
                  <a:t>0</a:t>
                </a:r>
                <a:r>
                  <a:rPr lang="en-US" sz="2400" dirty="0">
                    <a:solidFill>
                      <a:schemeClr val="tx1"/>
                    </a:solidFill>
                  </a:rPr>
                  <a:t> = 1-Specificify of D* for D in sampled subjects (on average)</a:t>
                </a:r>
              </a:p>
              <a:p>
                <a:r>
                  <a:rPr lang="en-US" sz="2400" dirty="0">
                    <a:solidFill>
                      <a:schemeClr val="tx1"/>
                    </a:solidFill>
                  </a:rPr>
                  <a:t>r = Sampling ratio with respect to D </a:t>
                </a:r>
              </a:p>
            </p:txBody>
          </p:sp>
        </mc:Choice>
        <mc:Fallback xmlns="">
          <p:sp>
            <p:nvSpPr>
              <p:cNvPr id="7" name="Content Placeholder 2">
                <a:extLst>
                  <a:ext uri="{FF2B5EF4-FFF2-40B4-BE49-F238E27FC236}">
                    <a16:creationId xmlns:a16="http://schemas.microsoft.com/office/drawing/2014/main" id="{5FAF14E0-3EBB-AD48-A951-90B7D305EE2A}"/>
                  </a:ext>
                </a:extLst>
              </p:cNvPr>
              <p:cNvSpPr txBox="1">
                <a:spLocks noRot="1" noChangeAspect="1" noMove="1" noResize="1" noEditPoints="1" noAdjustHandles="1" noChangeArrowheads="1" noChangeShapeType="1" noTextEdit="1"/>
              </p:cNvSpPr>
              <p:nvPr/>
            </p:nvSpPr>
            <p:spPr>
              <a:xfrm>
                <a:off x="277586" y="2620528"/>
                <a:ext cx="8561614" cy="3780272"/>
              </a:xfrm>
              <a:prstGeom prst="rect">
                <a:avLst/>
              </a:prstGeom>
              <a:blipFill>
                <a:blip r:embed="rId3"/>
                <a:stretch>
                  <a:fillRect l="-1037" b="-3679"/>
                </a:stretch>
              </a:blipFill>
            </p:spPr>
            <p:txBody>
              <a:bodyPr/>
              <a:lstStyle/>
              <a:p>
                <a:r>
                  <a:rPr lang="en-US">
                    <a:noFill/>
                  </a:rPr>
                  <a:t> </a:t>
                </a:r>
              </a:p>
            </p:txBody>
          </p:sp>
        </mc:Fallback>
      </mc:AlternateContent>
      <p:sp>
        <p:nvSpPr>
          <p:cNvPr id="8" name="TextBox 7">
            <a:extLst>
              <a:ext uri="{FF2B5EF4-FFF2-40B4-BE49-F238E27FC236}">
                <a16:creationId xmlns="" xmlns:a16="http://schemas.microsoft.com/office/drawing/2014/main" id="{73025920-D859-C54A-8D45-478644F4B03A}"/>
              </a:ext>
            </a:extLst>
          </p:cNvPr>
          <p:cNvSpPr txBox="1"/>
          <p:nvPr/>
        </p:nvSpPr>
        <p:spPr>
          <a:xfrm>
            <a:off x="1882130" y="1240794"/>
            <a:ext cx="2217017" cy="477054"/>
          </a:xfrm>
          <a:prstGeom prst="rect">
            <a:avLst/>
          </a:prstGeom>
          <a:noFill/>
        </p:spPr>
        <p:txBody>
          <a:bodyPr wrap="none" rtlCol="0">
            <a:spAutoFit/>
          </a:bodyPr>
          <a:lstStyle/>
          <a:p>
            <a:r>
              <a:rPr lang="en-US" sz="2500" dirty="0"/>
              <a:t>Target Model: </a:t>
            </a:r>
          </a:p>
        </p:txBody>
      </p:sp>
      <p:pic>
        <p:nvPicPr>
          <p:cNvPr id="9" name="Picture 8">
            <a:extLst>
              <a:ext uri="{FF2B5EF4-FFF2-40B4-BE49-F238E27FC236}">
                <a16:creationId xmlns="" xmlns:a16="http://schemas.microsoft.com/office/drawing/2014/main" id="{201710AB-42DC-8749-A829-31B083BEFFF5}"/>
              </a:ext>
            </a:extLst>
          </p:cNvPr>
          <p:cNvPicPr>
            <a:picLocks noChangeAspect="1"/>
          </p:cNvPicPr>
          <p:nvPr/>
        </p:nvPicPr>
        <p:blipFill rotWithShape="1">
          <a:blip r:embed="rId4"/>
          <a:srcRect t="5993"/>
          <a:stretch/>
        </p:blipFill>
        <p:spPr>
          <a:xfrm>
            <a:off x="5029200" y="1387182"/>
            <a:ext cx="5109434" cy="321553"/>
          </a:xfrm>
          <a:prstGeom prst="rect">
            <a:avLst/>
          </a:prstGeom>
        </p:spPr>
      </p:pic>
      <p:sp>
        <p:nvSpPr>
          <p:cNvPr id="10" name="TextBox 9">
            <a:extLst>
              <a:ext uri="{FF2B5EF4-FFF2-40B4-BE49-F238E27FC236}">
                <a16:creationId xmlns="" xmlns:a16="http://schemas.microsoft.com/office/drawing/2014/main" id="{5A2260FB-C55D-F64B-A4EB-E1290B963C6A}"/>
              </a:ext>
            </a:extLst>
          </p:cNvPr>
          <p:cNvSpPr txBox="1"/>
          <p:nvPr/>
        </p:nvSpPr>
        <p:spPr>
          <a:xfrm>
            <a:off x="1732119" y="1786416"/>
            <a:ext cx="2517036" cy="477054"/>
          </a:xfrm>
          <a:prstGeom prst="rect">
            <a:avLst/>
          </a:prstGeom>
          <a:noFill/>
        </p:spPr>
        <p:txBody>
          <a:bodyPr wrap="none" rtlCol="0">
            <a:spAutoFit/>
          </a:bodyPr>
          <a:lstStyle/>
          <a:p>
            <a:r>
              <a:rPr lang="en-US" sz="2500" dirty="0"/>
              <a:t>Analysis Model: </a:t>
            </a:r>
          </a:p>
        </p:txBody>
      </p:sp>
      <p:pic>
        <p:nvPicPr>
          <p:cNvPr id="11" name="Picture 10">
            <a:extLst>
              <a:ext uri="{FF2B5EF4-FFF2-40B4-BE49-F238E27FC236}">
                <a16:creationId xmlns="" xmlns:a16="http://schemas.microsoft.com/office/drawing/2014/main" id="{AA62D25E-B047-B940-905C-41B475BAFE4F}"/>
              </a:ext>
            </a:extLst>
          </p:cNvPr>
          <p:cNvPicPr>
            <a:picLocks noChangeAspect="1"/>
          </p:cNvPicPr>
          <p:nvPr/>
        </p:nvPicPr>
        <p:blipFill>
          <a:blip r:embed="rId5"/>
          <a:stretch>
            <a:fillRect/>
          </a:stretch>
        </p:blipFill>
        <p:spPr>
          <a:xfrm>
            <a:off x="4099147" y="1873828"/>
            <a:ext cx="5727979" cy="302230"/>
          </a:xfrm>
          <a:prstGeom prst="rect">
            <a:avLst/>
          </a:prstGeom>
        </p:spPr>
      </p:pic>
      <p:pic>
        <p:nvPicPr>
          <p:cNvPr id="13" name="Picture 12">
            <a:extLst>
              <a:ext uri="{FF2B5EF4-FFF2-40B4-BE49-F238E27FC236}">
                <a16:creationId xmlns="" xmlns:a16="http://schemas.microsoft.com/office/drawing/2014/main" id="{DA7391DA-BBD1-2840-A8CB-84F946042AE8}"/>
              </a:ext>
            </a:extLst>
          </p:cNvPr>
          <p:cNvPicPr>
            <a:picLocks noChangeAspect="1"/>
          </p:cNvPicPr>
          <p:nvPr/>
        </p:nvPicPr>
        <p:blipFill rotWithShape="1">
          <a:blip r:embed="rId4"/>
          <a:srcRect l="41497" t="-6247" r="53755" b="-8524"/>
          <a:stretch/>
        </p:blipFill>
        <p:spPr>
          <a:xfrm rot="10581512">
            <a:off x="6182234" y="1862592"/>
            <a:ext cx="275728" cy="324702"/>
          </a:xfrm>
          <a:prstGeom prst="rect">
            <a:avLst/>
          </a:prstGeom>
        </p:spPr>
      </p:pic>
      <p:pic>
        <p:nvPicPr>
          <p:cNvPr id="6" name="Picture 5">
            <a:extLst>
              <a:ext uri="{FF2B5EF4-FFF2-40B4-BE49-F238E27FC236}">
                <a16:creationId xmlns="" xmlns:a16="http://schemas.microsoft.com/office/drawing/2014/main" id="{36DCECFE-F093-B544-BAB5-7F669BCA5D2A}"/>
              </a:ext>
            </a:extLst>
          </p:cNvPr>
          <p:cNvPicPr>
            <a:picLocks noChangeAspect="1"/>
          </p:cNvPicPr>
          <p:nvPr/>
        </p:nvPicPr>
        <p:blipFill>
          <a:blip r:embed="rId6"/>
          <a:stretch>
            <a:fillRect/>
          </a:stretch>
        </p:blipFill>
        <p:spPr>
          <a:xfrm>
            <a:off x="1828801" y="3554696"/>
            <a:ext cx="8406515" cy="1085920"/>
          </a:xfrm>
          <a:prstGeom prst="rect">
            <a:avLst/>
          </a:prstGeom>
        </p:spPr>
      </p:pic>
      <p:sp>
        <p:nvSpPr>
          <p:cNvPr id="4" name="Rounded Rectangle 3"/>
          <p:cNvSpPr/>
          <p:nvPr/>
        </p:nvSpPr>
        <p:spPr>
          <a:xfrm>
            <a:off x="8458200" y="1777302"/>
            <a:ext cx="381000" cy="54562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flipV="1">
            <a:off x="2819401" y="4724400"/>
            <a:ext cx="6956121" cy="7620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32002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57801" y="1157853"/>
            <a:ext cx="5224626" cy="4938997"/>
          </a:xfrm>
          <a:prstGeom prst="rect">
            <a:avLst/>
          </a:prstGeom>
        </p:spPr>
      </p:pic>
      <p:sp>
        <p:nvSpPr>
          <p:cNvPr id="3" name="Title 2"/>
          <p:cNvSpPr>
            <a:spLocks noGrp="1"/>
          </p:cNvSpPr>
          <p:nvPr>
            <p:ph type="title"/>
          </p:nvPr>
        </p:nvSpPr>
        <p:spPr/>
        <p:txBody>
          <a:bodyPr/>
          <a:lstStyle/>
          <a:p>
            <a:r>
              <a:rPr lang="en-US" dirty="0"/>
              <a:t>Understanding Bias</a:t>
            </a:r>
          </a:p>
        </p:txBody>
      </p:sp>
      <p:sp>
        <p:nvSpPr>
          <p:cNvPr id="8" name="TextBox 7"/>
          <p:cNvSpPr txBox="1"/>
          <p:nvPr/>
        </p:nvSpPr>
        <p:spPr>
          <a:xfrm>
            <a:off x="1709573" y="5966292"/>
            <a:ext cx="4348242" cy="369332"/>
          </a:xfrm>
          <a:prstGeom prst="rect">
            <a:avLst/>
          </a:prstGeom>
          <a:solidFill>
            <a:schemeClr val="accent3">
              <a:lumMod val="40000"/>
              <a:lumOff val="60000"/>
            </a:schemeClr>
          </a:solidFill>
          <a:ln w="19050">
            <a:solidFill>
              <a:srgbClr val="00274C"/>
            </a:solidFill>
          </a:ln>
        </p:spPr>
        <p:txBody>
          <a:bodyPr wrap="none" rtlCol="0">
            <a:spAutoFit/>
          </a:bodyPr>
          <a:lstStyle/>
          <a:p>
            <a:r>
              <a:rPr lang="en-US" dirty="0">
                <a:hlinkClick r:id="rId4"/>
              </a:rPr>
              <a:t>http://</a:t>
            </a:r>
            <a:r>
              <a:rPr lang="en-US" dirty="0" err="1">
                <a:hlinkClick r:id="rId4"/>
              </a:rPr>
              <a:t>shiny.sph.umich.edu</a:t>
            </a:r>
            <a:r>
              <a:rPr lang="en-US" dirty="0">
                <a:hlinkClick r:id="rId4"/>
              </a:rPr>
              <a:t>/SAMBA-EHR</a:t>
            </a:r>
            <a:r>
              <a:rPr lang="en-US" dirty="0"/>
              <a:t>/</a:t>
            </a:r>
          </a:p>
        </p:txBody>
      </p:sp>
      <p:sp>
        <p:nvSpPr>
          <p:cNvPr id="4" name="TextBox 3"/>
          <p:cNvSpPr txBox="1"/>
          <p:nvPr/>
        </p:nvSpPr>
        <p:spPr>
          <a:xfrm>
            <a:off x="6324600" y="6243382"/>
            <a:ext cx="2924198" cy="369332"/>
          </a:xfrm>
          <a:prstGeom prst="rect">
            <a:avLst/>
          </a:prstGeom>
          <a:noFill/>
        </p:spPr>
        <p:txBody>
          <a:bodyPr wrap="none" rtlCol="0">
            <a:spAutoFit/>
          </a:bodyPr>
          <a:lstStyle/>
          <a:p>
            <a:r>
              <a:rPr lang="en-US" dirty="0"/>
              <a:t> </a:t>
            </a:r>
            <a:r>
              <a:rPr lang="en-US" dirty="0">
                <a:solidFill>
                  <a:schemeClr val="tx1">
                    <a:lumMod val="50000"/>
                  </a:schemeClr>
                </a:solidFill>
                <a:latin typeface="+mj-lt"/>
              </a:rPr>
              <a:t>Sampling Ratio = 1, c</a:t>
            </a:r>
            <a:r>
              <a:rPr lang="en-US" baseline="-25000" dirty="0">
                <a:solidFill>
                  <a:schemeClr val="tx1">
                    <a:lumMod val="50000"/>
                  </a:schemeClr>
                </a:solidFill>
                <a:latin typeface="+mj-lt"/>
              </a:rPr>
              <a:t>0</a:t>
            </a:r>
            <a:r>
              <a:rPr lang="en-US" dirty="0">
                <a:solidFill>
                  <a:schemeClr val="tx1">
                    <a:lumMod val="50000"/>
                  </a:schemeClr>
                </a:solidFill>
                <a:latin typeface="+mj-lt"/>
              </a:rPr>
              <a:t> = 0</a:t>
            </a:r>
          </a:p>
        </p:txBody>
      </p:sp>
      <p:sp>
        <p:nvSpPr>
          <p:cNvPr id="9" name="Content Placeholder 2">
            <a:extLst>
              <a:ext uri="{FF2B5EF4-FFF2-40B4-BE49-F238E27FC236}">
                <a16:creationId xmlns="" xmlns:a16="http://schemas.microsoft.com/office/drawing/2014/main" id="{A9D4FEF2-B5E4-7040-9BC3-CD657D91E755}"/>
              </a:ext>
            </a:extLst>
          </p:cNvPr>
          <p:cNvSpPr txBox="1">
            <a:spLocks/>
          </p:cNvSpPr>
          <p:nvPr/>
        </p:nvSpPr>
        <p:spPr>
          <a:xfrm>
            <a:off x="1709573" y="1530089"/>
            <a:ext cx="3979924" cy="3371866"/>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dirty="0">
                <a:solidFill>
                  <a:schemeClr val="tx1"/>
                </a:solidFill>
              </a:rPr>
              <a:t>Assume </a:t>
            </a:r>
          </a:p>
          <a:p>
            <a:pPr marL="457200" indent="-457200">
              <a:buAutoNum type="arabicParenBoth"/>
            </a:pPr>
            <a:r>
              <a:rPr lang="en-US" dirty="0">
                <a:solidFill>
                  <a:schemeClr val="accent1"/>
                </a:solidFill>
              </a:rPr>
              <a:t>sampling independent of D</a:t>
            </a:r>
          </a:p>
          <a:p>
            <a:pPr marL="457200" indent="-457200">
              <a:buAutoNum type="arabicParenBoth"/>
            </a:pPr>
            <a:r>
              <a:rPr lang="en-US" dirty="0">
                <a:solidFill>
                  <a:schemeClr val="accent1"/>
                </a:solidFill>
              </a:rPr>
              <a:t>Perfect specificity</a:t>
            </a:r>
            <a:r>
              <a:rPr lang="en-US" dirty="0">
                <a:solidFill>
                  <a:srgbClr val="FF0000"/>
                </a:solidFill>
              </a:rPr>
              <a:t/>
            </a:r>
            <a:br>
              <a:rPr lang="en-US" dirty="0">
                <a:solidFill>
                  <a:srgbClr val="FF0000"/>
                </a:solidFill>
              </a:rPr>
            </a:br>
            <a:endParaRPr lang="en-US" dirty="0">
              <a:solidFill>
                <a:srgbClr val="FF0000"/>
              </a:solidFill>
            </a:endParaRPr>
          </a:p>
          <a:p>
            <a:r>
              <a:rPr lang="en-US" dirty="0">
                <a:solidFill>
                  <a:schemeClr val="tx1"/>
                </a:solidFill>
              </a:rPr>
              <a:t>Higher sampling ratio -&gt; higher bias when D is misclassified  </a:t>
            </a:r>
          </a:p>
          <a:p>
            <a:endParaRPr lang="en-US" dirty="0">
              <a:solidFill>
                <a:schemeClr val="tx1"/>
              </a:solidFill>
            </a:endParaRPr>
          </a:p>
          <a:p>
            <a:r>
              <a:rPr lang="en-US" dirty="0">
                <a:solidFill>
                  <a:schemeClr val="tx1"/>
                </a:solidFill>
              </a:rPr>
              <a:t>Larger impact of misclassification when disease is more common</a:t>
            </a:r>
          </a:p>
        </p:txBody>
      </p:sp>
    </p:spTree>
    <p:extLst>
      <p:ext uri="{BB962C8B-B14F-4D97-AF65-F5344CB8AC3E}">
        <p14:creationId xmlns:p14="http://schemas.microsoft.com/office/powerpoint/2010/main" val="12334379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What about real data?</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 xmlns:a16="http://schemas.microsoft.com/office/drawing/2014/main" id="{4A651C20-DFEA-404B-BBA7-B310B6E5C892}"/>
                  </a:ext>
                </a:extLst>
              </p:cNvPr>
              <p:cNvSpPr txBox="1">
                <a:spLocks/>
              </p:cNvSpPr>
              <p:nvPr/>
            </p:nvSpPr>
            <p:spPr>
              <a:xfrm>
                <a:off x="1828800" y="1197626"/>
                <a:ext cx="8382000" cy="4876800"/>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sz="2200" dirty="0">
                    <a:solidFill>
                      <a:schemeClr val="accent1"/>
                    </a:solidFill>
                  </a:rPr>
                  <a:t>So you have already conducted your study</a:t>
                </a:r>
              </a:p>
              <a:p>
                <a:r>
                  <a:rPr lang="en-US" sz="2200" dirty="0">
                    <a:solidFill>
                      <a:schemeClr val="accent1"/>
                    </a:solidFill>
                  </a:rPr>
                  <a:t>Use our results to structure a sensitivity analysis</a:t>
                </a:r>
              </a:p>
              <a:p>
                <a:endParaRPr lang="en-US" sz="2200" dirty="0">
                  <a:solidFill>
                    <a:schemeClr val="accent1"/>
                  </a:solidFill>
                </a:endParaRPr>
              </a:p>
              <a:p>
                <a:endParaRPr lang="en-US" sz="2200" dirty="0">
                  <a:solidFill>
                    <a:schemeClr val="accent1"/>
                  </a:solidFill>
                </a:endParaRPr>
              </a:p>
              <a:p>
                <a:endParaRPr lang="en-US" sz="2200" dirty="0">
                  <a:solidFill>
                    <a:schemeClr val="accent1"/>
                  </a:solidFill>
                </a:endParaRPr>
              </a:p>
              <a:p>
                <a:endParaRPr lang="en-US" sz="2200" dirty="0">
                  <a:solidFill>
                    <a:schemeClr val="accent1"/>
                  </a:solidFill>
                </a:endParaRPr>
              </a:p>
              <a:p>
                <a:endParaRPr lang="en-US" sz="2200" dirty="0">
                  <a:solidFill>
                    <a:schemeClr val="accent1"/>
                  </a:solidFill>
                </a:endParaRPr>
              </a:p>
              <a:p>
                <a:endParaRPr lang="en-US" sz="2200" dirty="0">
                  <a:solidFill>
                    <a:schemeClr val="accent1"/>
                  </a:solidFill>
                </a:endParaRPr>
              </a:p>
              <a:p>
                <a:endParaRPr lang="en-US" sz="2200" dirty="0">
                  <a:solidFill>
                    <a:schemeClr val="accent1"/>
                  </a:solidFill>
                </a:endParaRPr>
              </a:p>
              <a:p>
                <a:r>
                  <a:rPr lang="en-US" sz="2200" dirty="0">
                    <a:solidFill>
                      <a:schemeClr val="accent1"/>
                    </a:solidFill>
                  </a:rPr>
                  <a:t>Numerical inversion to get </a:t>
                </a:r>
                <a14:m>
                  <m:oMath xmlns:m="http://schemas.openxmlformats.org/officeDocument/2006/math">
                    <m:sSub>
                      <m:sSubPr>
                        <m:ctrlPr>
                          <a:rPr lang="en-US" sz="2200" i="1">
                            <a:solidFill>
                              <a:schemeClr val="accent1"/>
                            </a:solidFill>
                            <a:latin typeface="Cambria Math" charset="0"/>
                          </a:rPr>
                        </m:ctrlPr>
                      </m:sSubPr>
                      <m:e>
                        <m:r>
                          <a:rPr lang="en-US" sz="2200" i="1">
                            <a:solidFill>
                              <a:schemeClr val="accent1"/>
                            </a:solidFill>
                            <a:latin typeface="Cambria Math" panose="02040503050406030204" pitchFamily="18" charset="0"/>
                            <a:ea typeface="Cambria Math" panose="02040503050406030204" pitchFamily="18" charset="0"/>
                          </a:rPr>
                          <m:t>𝜃</m:t>
                        </m:r>
                      </m:e>
                      <m:sub>
                        <m:r>
                          <a:rPr lang="en-US" sz="2200" i="1">
                            <a:solidFill>
                              <a:schemeClr val="accent1"/>
                            </a:solidFill>
                            <a:latin typeface="Cambria Math" panose="02040503050406030204" pitchFamily="18" charset="0"/>
                          </a:rPr>
                          <m:t>𝐺</m:t>
                        </m:r>
                      </m:sub>
                    </m:sSub>
                  </m:oMath>
                </a14:m>
                <a:endParaRPr lang="en-US" sz="2200" dirty="0">
                  <a:solidFill>
                    <a:schemeClr val="accent1"/>
                  </a:solidFill>
                </a:endParaRPr>
              </a:p>
              <a:p>
                <a:r>
                  <a:rPr lang="en-US" sz="2200" dirty="0">
                    <a:solidFill>
                      <a:schemeClr val="accent1"/>
                    </a:solidFill>
                  </a:rPr>
                  <a:t>Not always a solution, but there is for “reasonable” values of c and r</a:t>
                </a:r>
              </a:p>
            </p:txBody>
          </p:sp>
        </mc:Choice>
        <mc:Fallback xmlns="">
          <p:sp>
            <p:nvSpPr>
              <p:cNvPr id="6" name="Content Placeholder 2">
                <a:extLst>
                  <a:ext uri="{FF2B5EF4-FFF2-40B4-BE49-F238E27FC236}">
                    <a16:creationId xmlns:a16="http://schemas.microsoft.com/office/drawing/2014/main" id="{4A651C20-DFEA-404B-BBA7-B310B6E5C892}"/>
                  </a:ext>
                </a:extLst>
              </p:cNvPr>
              <p:cNvSpPr txBox="1">
                <a:spLocks noRot="1" noChangeAspect="1" noMove="1" noResize="1" noEditPoints="1" noAdjustHandles="1" noChangeArrowheads="1" noChangeShapeType="1" noTextEdit="1"/>
              </p:cNvSpPr>
              <p:nvPr/>
            </p:nvSpPr>
            <p:spPr>
              <a:xfrm>
                <a:off x="304800" y="1197626"/>
                <a:ext cx="8382000" cy="4876800"/>
              </a:xfrm>
              <a:prstGeom prst="rect">
                <a:avLst/>
              </a:prstGeom>
              <a:blipFill>
                <a:blip r:embed="rId3"/>
                <a:stretch>
                  <a:fillRect l="-1061" b="-2338"/>
                </a:stretch>
              </a:blipFill>
            </p:spPr>
            <p:txBody>
              <a:bodyPr/>
              <a:lstStyle/>
              <a:p>
                <a:r>
                  <a:rPr lang="en-US">
                    <a:noFill/>
                  </a:rPr>
                  <a:t> </a:t>
                </a:r>
              </a:p>
            </p:txBody>
          </p:sp>
        </mc:Fallback>
      </mc:AlternateContent>
      <p:pic>
        <p:nvPicPr>
          <p:cNvPr id="14" name="Picture 13">
            <a:extLst>
              <a:ext uri="{FF2B5EF4-FFF2-40B4-BE49-F238E27FC236}">
                <a16:creationId xmlns="" xmlns:a16="http://schemas.microsoft.com/office/drawing/2014/main" id="{775132CF-3622-6F40-B398-7EC97D754C3B}"/>
              </a:ext>
            </a:extLst>
          </p:cNvPr>
          <p:cNvPicPr>
            <a:picLocks noChangeAspect="1"/>
          </p:cNvPicPr>
          <p:nvPr/>
        </p:nvPicPr>
        <p:blipFill>
          <a:blip r:embed="rId4"/>
          <a:stretch>
            <a:fillRect/>
          </a:stretch>
        </p:blipFill>
        <p:spPr>
          <a:xfrm>
            <a:off x="2178189" y="3701983"/>
            <a:ext cx="7835623" cy="1012174"/>
          </a:xfrm>
          <a:prstGeom prst="rect">
            <a:avLst/>
          </a:prstGeom>
        </p:spPr>
      </p:pic>
      <p:sp>
        <p:nvSpPr>
          <p:cNvPr id="8" name="TextBox 7">
            <a:extLst>
              <a:ext uri="{FF2B5EF4-FFF2-40B4-BE49-F238E27FC236}">
                <a16:creationId xmlns="" xmlns:a16="http://schemas.microsoft.com/office/drawing/2014/main" id="{27D349AA-A8A7-2E49-AA34-DE6BAA732841}"/>
              </a:ext>
            </a:extLst>
          </p:cNvPr>
          <p:cNvSpPr txBox="1"/>
          <p:nvPr/>
        </p:nvSpPr>
        <p:spPr>
          <a:xfrm>
            <a:off x="4800600" y="2701414"/>
            <a:ext cx="3124200" cy="646331"/>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Have naïve estimate </a:t>
            </a:r>
          </a:p>
          <a:p>
            <a:pPr algn="ctr"/>
            <a:r>
              <a:rPr lang="en-US" dirty="0"/>
              <a:t>and P(D=1)</a:t>
            </a:r>
          </a:p>
        </p:txBody>
      </p:sp>
      <p:sp>
        <p:nvSpPr>
          <p:cNvPr id="13" name="Rounded Rectangle 12">
            <a:extLst>
              <a:ext uri="{FF2B5EF4-FFF2-40B4-BE49-F238E27FC236}">
                <a16:creationId xmlns="" xmlns:a16="http://schemas.microsoft.com/office/drawing/2014/main" id="{44D335BC-CBD3-7C48-8073-B5A33F04E7AD}"/>
              </a:ext>
            </a:extLst>
          </p:cNvPr>
          <p:cNvSpPr/>
          <p:nvPr/>
        </p:nvSpPr>
        <p:spPr>
          <a:xfrm>
            <a:off x="9622828" y="3980490"/>
            <a:ext cx="449178" cy="45516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 xmlns:a16="http://schemas.microsoft.com/office/drawing/2014/main" id="{87F40770-359D-B542-9234-16ADC62F468A}"/>
              </a:ext>
            </a:extLst>
          </p:cNvPr>
          <p:cNvSpPr/>
          <p:nvPr/>
        </p:nvSpPr>
        <p:spPr>
          <a:xfrm>
            <a:off x="7239000" y="3701984"/>
            <a:ext cx="304800" cy="3444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 xmlns:a16="http://schemas.microsoft.com/office/drawing/2014/main" id="{8FA4FFE3-3FDF-2F42-8DC9-278B666E0381}"/>
              </a:ext>
            </a:extLst>
          </p:cNvPr>
          <p:cNvSpPr/>
          <p:nvPr/>
        </p:nvSpPr>
        <p:spPr>
          <a:xfrm>
            <a:off x="6934200" y="4263419"/>
            <a:ext cx="304800" cy="3444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 xmlns:a16="http://schemas.microsoft.com/office/drawing/2014/main" id="{7B01C491-B2AB-8842-97EC-5B5A6A4AEF49}"/>
              </a:ext>
            </a:extLst>
          </p:cNvPr>
          <p:cNvSpPr/>
          <p:nvPr/>
        </p:nvSpPr>
        <p:spPr>
          <a:xfrm>
            <a:off x="4114800" y="3676584"/>
            <a:ext cx="304800" cy="3444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 xmlns:a16="http://schemas.microsoft.com/office/drawing/2014/main" id="{2B11BD42-18D0-F440-A50D-6728BCBC4ECF}"/>
              </a:ext>
            </a:extLst>
          </p:cNvPr>
          <p:cNvSpPr/>
          <p:nvPr/>
        </p:nvSpPr>
        <p:spPr>
          <a:xfrm>
            <a:off x="3854589" y="4172428"/>
            <a:ext cx="304800" cy="3444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91913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7517" y="1683327"/>
            <a:ext cx="8814858" cy="4609602"/>
          </a:xfrm>
        </p:spPr>
        <p:txBody>
          <a:bodyPr>
            <a:noAutofit/>
          </a:bodyPr>
          <a:lstStyle/>
          <a:p>
            <a:pPr marL="0" indent="0" algn="just">
              <a:buNone/>
            </a:pPr>
            <a:r>
              <a:rPr lang="en-US" sz="3200" dirty="0">
                <a:latin typeface="+mj-lt"/>
              </a:rPr>
              <a:t>“</a:t>
            </a:r>
            <a:r>
              <a:rPr lang="en-US" dirty="0">
                <a:latin typeface="+mj-lt"/>
                <a:cs typeface="Arial"/>
              </a:rPr>
              <a:t>The prospect of applying the concept of personalized medicine broadly has been dramatically improved by the recent development of large-scale biologic </a:t>
            </a:r>
            <a:r>
              <a:rPr lang="en-US" dirty="0">
                <a:solidFill>
                  <a:srgbClr val="AC6416"/>
                </a:solidFill>
                <a:latin typeface="+mj-lt"/>
                <a:cs typeface="Arial"/>
              </a:rPr>
              <a:t>databases</a:t>
            </a:r>
            <a:r>
              <a:rPr lang="en-US" dirty="0">
                <a:latin typeface="+mj-lt"/>
                <a:cs typeface="Arial"/>
              </a:rPr>
              <a:t> (such as the human </a:t>
            </a:r>
            <a:r>
              <a:rPr lang="en-US" dirty="0">
                <a:solidFill>
                  <a:srgbClr val="AC6416"/>
                </a:solidFill>
                <a:latin typeface="+mj-lt"/>
                <a:cs typeface="Arial"/>
              </a:rPr>
              <a:t>genome </a:t>
            </a:r>
            <a:r>
              <a:rPr lang="en-US" dirty="0">
                <a:latin typeface="+mj-lt"/>
                <a:cs typeface="Arial"/>
              </a:rPr>
              <a:t>sequence), powerful </a:t>
            </a:r>
            <a:r>
              <a:rPr lang="en-US" dirty="0">
                <a:solidFill>
                  <a:srgbClr val="AC6416"/>
                </a:solidFill>
                <a:latin typeface="+mj-lt"/>
                <a:cs typeface="Arial"/>
              </a:rPr>
              <a:t>methods</a:t>
            </a:r>
            <a:r>
              <a:rPr lang="en-US" dirty="0">
                <a:latin typeface="+mj-lt"/>
                <a:cs typeface="Arial"/>
              </a:rPr>
              <a:t> for characterizing patients (such as proteomics, metabolomics, genomics, diverse cellular assays, and even mobile health technology), and </a:t>
            </a:r>
            <a:r>
              <a:rPr lang="en-US" dirty="0">
                <a:solidFill>
                  <a:srgbClr val="AC6416"/>
                </a:solidFill>
                <a:latin typeface="+mj-lt"/>
                <a:cs typeface="Arial"/>
              </a:rPr>
              <a:t>computational</a:t>
            </a:r>
            <a:r>
              <a:rPr lang="en-US" dirty="0">
                <a:latin typeface="+mj-lt"/>
                <a:cs typeface="Arial"/>
              </a:rPr>
              <a:t> tools for analyzing large sets of data. </a:t>
            </a:r>
            <a:r>
              <a:rPr lang="en-US" sz="3200" dirty="0">
                <a:latin typeface="+mj-lt"/>
              </a:rPr>
              <a:t>”</a:t>
            </a:r>
          </a:p>
        </p:txBody>
      </p:sp>
      <p:pic>
        <p:nvPicPr>
          <p:cNvPr id="4" name="Picture 3"/>
          <p:cNvPicPr>
            <a:picLocks noChangeAspect="1"/>
          </p:cNvPicPr>
          <p:nvPr/>
        </p:nvPicPr>
        <p:blipFill>
          <a:blip r:embed="rId3"/>
          <a:stretch>
            <a:fillRect/>
          </a:stretch>
        </p:blipFill>
        <p:spPr>
          <a:xfrm>
            <a:off x="9706204" y="3756578"/>
            <a:ext cx="2036618" cy="1930714"/>
          </a:xfrm>
          <a:prstGeom prst="rect">
            <a:avLst/>
          </a:prstGeom>
        </p:spPr>
      </p:pic>
      <p:sp>
        <p:nvSpPr>
          <p:cNvPr id="5" name="Title 4"/>
          <p:cNvSpPr>
            <a:spLocks noGrp="1"/>
          </p:cNvSpPr>
          <p:nvPr>
            <p:ph type="title"/>
          </p:nvPr>
        </p:nvSpPr>
        <p:spPr/>
        <p:txBody>
          <a:bodyPr>
            <a:normAutofit/>
          </a:bodyPr>
          <a:lstStyle/>
          <a:p>
            <a:r>
              <a:rPr lang="en-US" dirty="0" smtClean="0">
                <a:latin typeface="+mj-lt"/>
              </a:rPr>
              <a:t>Collins and Varmus (NEJM, 2015)</a:t>
            </a:r>
            <a:endParaRPr lang="en-US" dirty="0">
              <a:latin typeface="+mj-lt"/>
            </a:endParaRPr>
          </a:p>
        </p:txBody>
      </p:sp>
    </p:spTree>
    <p:extLst>
      <p:ext uri="{BB962C8B-B14F-4D97-AF65-F5344CB8AC3E}">
        <p14:creationId xmlns:p14="http://schemas.microsoft.com/office/powerpoint/2010/main" val="15888482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600" dirty="0"/>
              <a:t>Published Study Results</a:t>
            </a:r>
            <a:endParaRPr lang="en-US" dirty="0">
              <a:solidFill>
                <a:schemeClr val="tx1"/>
              </a:solidFill>
            </a:endParaRPr>
          </a:p>
        </p:txBody>
      </p:sp>
      <p:graphicFrame>
        <p:nvGraphicFramePr>
          <p:cNvPr id="4" name="Content Placeholder 4"/>
          <p:cNvGraphicFramePr>
            <a:graphicFrameLocks/>
          </p:cNvGraphicFramePr>
          <p:nvPr>
            <p:extLst/>
          </p:nvPr>
        </p:nvGraphicFramePr>
        <p:xfrm>
          <a:off x="1676398" y="1295400"/>
          <a:ext cx="8839201" cy="5394960"/>
        </p:xfrm>
        <a:graphic>
          <a:graphicData uri="http://schemas.openxmlformats.org/drawingml/2006/table">
            <a:tbl>
              <a:tblPr firstRow="1" bandRow="1">
                <a:tableStyleId>{073A0DAA-6AF3-43AB-8588-CEC1D06C72B9}</a:tableStyleId>
              </a:tblPr>
              <a:tblGrid>
                <a:gridCol w="3164394">
                  <a:extLst>
                    <a:ext uri="{9D8B030D-6E8A-4147-A177-3AD203B41FA5}">
                      <a16:colId xmlns="" xmlns:a16="http://schemas.microsoft.com/office/drawing/2014/main" val="20000"/>
                    </a:ext>
                  </a:extLst>
                </a:gridCol>
                <a:gridCol w="1185555">
                  <a:extLst>
                    <a:ext uri="{9D8B030D-6E8A-4147-A177-3AD203B41FA5}">
                      <a16:colId xmlns="" xmlns:a16="http://schemas.microsoft.com/office/drawing/2014/main" val="20001"/>
                    </a:ext>
                  </a:extLst>
                </a:gridCol>
                <a:gridCol w="1651848">
                  <a:extLst>
                    <a:ext uri="{9D8B030D-6E8A-4147-A177-3AD203B41FA5}">
                      <a16:colId xmlns="" xmlns:a16="http://schemas.microsoft.com/office/drawing/2014/main" val="20002"/>
                    </a:ext>
                  </a:extLst>
                </a:gridCol>
                <a:gridCol w="1418702">
                  <a:extLst>
                    <a:ext uri="{9D8B030D-6E8A-4147-A177-3AD203B41FA5}">
                      <a16:colId xmlns="" xmlns:a16="http://schemas.microsoft.com/office/drawing/2014/main" val="20003"/>
                    </a:ext>
                  </a:extLst>
                </a:gridCol>
                <a:gridCol w="1418702">
                  <a:extLst>
                    <a:ext uri="{9D8B030D-6E8A-4147-A177-3AD203B41FA5}">
                      <a16:colId xmlns="" xmlns:a16="http://schemas.microsoft.com/office/drawing/2014/main" val="20004"/>
                    </a:ext>
                  </a:extLst>
                </a:gridCol>
              </a:tblGrid>
              <a:tr h="365760">
                <a:tc>
                  <a:txBody>
                    <a:bodyPr/>
                    <a:lstStyle/>
                    <a:p>
                      <a:pPr algn="l" fontAlgn="ctr"/>
                      <a:r>
                        <a:rPr lang="en-US" sz="1800" u="none" strike="noStrike" dirty="0">
                          <a:effectLst/>
                          <a:latin typeface="+mj-lt"/>
                        </a:rPr>
                        <a:t>Phenotype Description</a:t>
                      </a:r>
                      <a:endParaRPr lang="en-US" sz="1800" b="1" i="0" u="none" strike="noStrike" dirty="0">
                        <a:solidFill>
                          <a:srgbClr val="000000"/>
                        </a:solidFill>
                        <a:effectLst/>
                        <a:latin typeface="+mj-lt"/>
                      </a:endParaRPr>
                    </a:p>
                  </a:txBody>
                  <a:tcPr marL="45720" marR="45720" marT="0" marB="0" anchor="ctr"/>
                </a:tc>
                <a:tc>
                  <a:txBody>
                    <a:bodyPr/>
                    <a:lstStyle/>
                    <a:p>
                      <a:pPr algn="ctr" fontAlgn="ctr"/>
                      <a:r>
                        <a:rPr lang="en-US" sz="1800" u="none" strike="noStrike" dirty="0">
                          <a:effectLst/>
                          <a:latin typeface="+mj-lt"/>
                        </a:rPr>
                        <a:t>N</a:t>
                      </a:r>
                    </a:p>
                    <a:p>
                      <a:pPr algn="ctr" fontAlgn="ctr"/>
                      <a:r>
                        <a:rPr lang="en-US" sz="1800" u="none" strike="noStrike" dirty="0">
                          <a:effectLst/>
                          <a:latin typeface="+mj-lt"/>
                        </a:rPr>
                        <a:t>Cases</a:t>
                      </a:r>
                      <a:endParaRPr lang="en-US" sz="1800" b="1" i="0" u="none" strike="noStrike" dirty="0">
                        <a:solidFill>
                          <a:srgbClr val="000000"/>
                        </a:solidFill>
                        <a:effectLst/>
                        <a:latin typeface="+mj-lt"/>
                      </a:endParaRPr>
                    </a:p>
                  </a:txBody>
                  <a:tcPr marL="45720" marR="45720" marT="0" marB="0" anchor="ctr"/>
                </a:tc>
                <a:tc>
                  <a:txBody>
                    <a:bodyPr/>
                    <a:lstStyle/>
                    <a:p>
                      <a:pPr algn="ctr" fontAlgn="ctr"/>
                      <a:r>
                        <a:rPr lang="en-US" sz="1800" u="none" strike="noStrike" dirty="0">
                          <a:effectLst/>
                          <a:latin typeface="+mj-lt"/>
                        </a:rPr>
                        <a:t>N</a:t>
                      </a:r>
                    </a:p>
                    <a:p>
                      <a:pPr algn="ctr" fontAlgn="ctr"/>
                      <a:r>
                        <a:rPr lang="en-US" sz="1800" u="none" strike="noStrike" dirty="0">
                          <a:effectLst/>
                          <a:latin typeface="+mj-lt"/>
                        </a:rPr>
                        <a:t>Controls</a:t>
                      </a:r>
                      <a:endParaRPr lang="en-US" sz="1800" b="1" i="0" u="none" strike="noStrike" dirty="0">
                        <a:solidFill>
                          <a:srgbClr val="000000"/>
                        </a:solidFill>
                        <a:effectLst/>
                        <a:latin typeface="+mj-lt"/>
                      </a:endParaRPr>
                    </a:p>
                  </a:txBody>
                  <a:tcPr marL="45720" marR="45720" marT="0" marB="0" anchor="ctr"/>
                </a:tc>
                <a:tc>
                  <a:txBody>
                    <a:bodyPr/>
                    <a:lstStyle/>
                    <a:p>
                      <a:pPr marL="0" marR="0" indent="0" algn="ctr" defTabSz="685800" rtl="0" eaLnBrk="1" fontAlgn="ctr" latinLnBrk="0" hangingPunct="1">
                        <a:lnSpc>
                          <a:spcPct val="100000"/>
                        </a:lnSpc>
                        <a:spcBef>
                          <a:spcPts val="0"/>
                        </a:spcBef>
                        <a:spcAft>
                          <a:spcPts val="0"/>
                        </a:spcAft>
                        <a:buClrTx/>
                        <a:buSzTx/>
                        <a:buFontTx/>
                        <a:buNone/>
                        <a:tabLst/>
                        <a:defRPr/>
                      </a:pPr>
                      <a:r>
                        <a:rPr lang="en-US" sz="1800" u="none" strike="noStrike" dirty="0">
                          <a:effectLst/>
                          <a:latin typeface="+mj-lt"/>
                        </a:rPr>
                        <a:t>GWAS</a:t>
                      </a:r>
                    </a:p>
                    <a:p>
                      <a:pPr marL="0" marR="0" indent="0" algn="ctr" defTabSz="685800" rtl="0" eaLnBrk="1" fontAlgn="ctr" latinLnBrk="0" hangingPunct="1">
                        <a:lnSpc>
                          <a:spcPct val="100000"/>
                        </a:lnSpc>
                        <a:spcBef>
                          <a:spcPts val="0"/>
                        </a:spcBef>
                        <a:spcAft>
                          <a:spcPts val="0"/>
                        </a:spcAft>
                        <a:buClrTx/>
                        <a:buSzTx/>
                        <a:buFontTx/>
                        <a:buNone/>
                        <a:tabLst/>
                        <a:defRPr/>
                      </a:pPr>
                      <a:r>
                        <a:rPr lang="en-US" sz="1800" u="none" strike="noStrike" dirty="0">
                          <a:effectLst/>
                          <a:latin typeface="+mj-lt"/>
                        </a:rPr>
                        <a:t>Catalog</a:t>
                      </a:r>
                      <a:r>
                        <a:rPr lang="en-US" sz="1800" u="none" strike="noStrike" baseline="0" dirty="0">
                          <a:effectLst/>
                          <a:latin typeface="+mj-lt"/>
                        </a:rPr>
                        <a:t> </a:t>
                      </a:r>
                      <a:r>
                        <a:rPr lang="en-US" sz="1800" u="none" strike="noStrike" dirty="0">
                          <a:effectLst/>
                          <a:latin typeface="+mj-lt"/>
                        </a:rPr>
                        <a:t>SNPs</a:t>
                      </a:r>
                      <a:endParaRPr lang="en-US" sz="1800" b="1" i="0" u="none" strike="noStrike" dirty="0">
                        <a:solidFill>
                          <a:srgbClr val="000000"/>
                        </a:solidFill>
                        <a:effectLst/>
                        <a:latin typeface="+mj-lt"/>
                      </a:endParaRPr>
                    </a:p>
                  </a:txBody>
                  <a:tcPr marL="45720" marR="45720" marT="0" marB="0" anchor="ctr"/>
                </a:tc>
                <a:tc>
                  <a:txBody>
                    <a:bodyPr/>
                    <a:lstStyle/>
                    <a:p>
                      <a:pPr marL="0" marR="0" indent="0" algn="ctr" defTabSz="685800" rtl="0" eaLnBrk="1" fontAlgn="b" latinLnBrk="0" hangingPunct="1">
                        <a:lnSpc>
                          <a:spcPct val="100000"/>
                        </a:lnSpc>
                        <a:spcBef>
                          <a:spcPts val="0"/>
                        </a:spcBef>
                        <a:spcAft>
                          <a:spcPts val="0"/>
                        </a:spcAft>
                        <a:buClrTx/>
                        <a:buSzTx/>
                        <a:buFontTx/>
                        <a:buNone/>
                        <a:tabLst/>
                        <a:defRPr/>
                      </a:pPr>
                      <a:r>
                        <a:rPr lang="en-GB" sz="1800" u="none" strike="noStrike" kern="1200" dirty="0">
                          <a:solidFill>
                            <a:schemeClr val="bg1"/>
                          </a:solidFill>
                          <a:effectLst/>
                          <a:latin typeface="+mj-lt"/>
                          <a:ea typeface="+mn-ea"/>
                          <a:cs typeface="+mn-cs"/>
                        </a:rPr>
                        <a:t>PRS </a:t>
                      </a:r>
                      <a:br>
                        <a:rPr lang="en-GB" sz="1800" u="none" strike="noStrike" kern="1200" dirty="0">
                          <a:solidFill>
                            <a:schemeClr val="bg1"/>
                          </a:solidFill>
                          <a:effectLst/>
                          <a:latin typeface="+mj-lt"/>
                          <a:ea typeface="+mn-ea"/>
                          <a:cs typeface="+mn-cs"/>
                        </a:rPr>
                      </a:br>
                      <a:r>
                        <a:rPr lang="en-GB" sz="1800" u="none" strike="noStrike" kern="1200" dirty="0">
                          <a:solidFill>
                            <a:schemeClr val="bg1"/>
                          </a:solidFill>
                          <a:effectLst/>
                          <a:latin typeface="+mj-lt"/>
                          <a:ea typeface="+mn-ea"/>
                          <a:cs typeface="+mn-cs"/>
                        </a:rPr>
                        <a:t>Odd Ratio</a:t>
                      </a:r>
                      <a:endParaRPr lang="en-US" sz="1800" u="none" strike="noStrike" kern="1200" dirty="0">
                        <a:solidFill>
                          <a:schemeClr val="bg1"/>
                        </a:solidFill>
                        <a:effectLst/>
                        <a:latin typeface="+mj-lt"/>
                        <a:ea typeface="+mn-ea"/>
                        <a:cs typeface="+mn-cs"/>
                      </a:endParaRPr>
                    </a:p>
                  </a:txBody>
                  <a:tcPr marL="45720" marR="45720" marT="0" marB="0" anchor="ctr"/>
                </a:tc>
                <a:extLst>
                  <a:ext uri="{0D108BD9-81ED-4DB2-BD59-A6C34878D82A}">
                    <a16:rowId xmlns="" xmlns:a16="http://schemas.microsoft.com/office/drawing/2014/main" val="10000"/>
                  </a:ext>
                </a:extLst>
              </a:tr>
              <a:tr h="365760">
                <a:tc>
                  <a:txBody>
                    <a:bodyPr/>
                    <a:lstStyle/>
                    <a:p>
                      <a:pPr algn="l" fontAlgn="b"/>
                      <a:r>
                        <a:rPr lang="en-US" sz="1800" b="1" u="none" strike="noStrike" dirty="0">
                          <a:solidFill>
                            <a:schemeClr val="accent2">
                              <a:lumMod val="75000"/>
                            </a:schemeClr>
                          </a:solidFill>
                          <a:effectLst/>
                          <a:latin typeface="+mj-lt"/>
                        </a:rPr>
                        <a:t>Breast cancer [female]</a:t>
                      </a:r>
                      <a:endParaRPr lang="en-US" sz="1800" b="1" i="0" u="none" strike="noStrike" dirty="0">
                        <a:solidFill>
                          <a:schemeClr val="accent2">
                            <a:lumMod val="75000"/>
                          </a:schemeClr>
                        </a:solidFill>
                        <a:effectLst/>
                        <a:latin typeface="+mj-lt"/>
                      </a:endParaRPr>
                    </a:p>
                  </a:txBody>
                  <a:tcPr marL="0" marR="0" marT="0" marB="0" anchor="ctr"/>
                </a:tc>
                <a:tc>
                  <a:txBody>
                    <a:bodyPr/>
                    <a:lstStyle/>
                    <a:p>
                      <a:pPr algn="ctr" fontAlgn="b"/>
                      <a:r>
                        <a:rPr lang="is-IS" sz="1800" b="1" u="none" strike="noStrike" dirty="0">
                          <a:solidFill>
                            <a:schemeClr val="accent2">
                              <a:lumMod val="75000"/>
                            </a:schemeClr>
                          </a:solidFill>
                          <a:effectLst/>
                          <a:latin typeface="+mj-lt"/>
                        </a:rPr>
                        <a:t>1,827</a:t>
                      </a:r>
                      <a:endParaRPr lang="is-IS" sz="1800" b="1" i="0" u="none" strike="noStrike" dirty="0">
                        <a:solidFill>
                          <a:schemeClr val="accent2">
                            <a:lumMod val="75000"/>
                          </a:schemeClr>
                        </a:solidFill>
                        <a:effectLst/>
                        <a:latin typeface="+mj-lt"/>
                      </a:endParaRPr>
                    </a:p>
                  </a:txBody>
                  <a:tcPr marL="0" marR="0" marT="0" marB="0" anchor="ctr"/>
                </a:tc>
                <a:tc>
                  <a:txBody>
                    <a:bodyPr/>
                    <a:lstStyle/>
                    <a:p>
                      <a:pPr algn="ctr" fontAlgn="b"/>
                      <a:r>
                        <a:rPr lang="is-IS" sz="1800" b="1" u="none" strike="noStrike" dirty="0">
                          <a:solidFill>
                            <a:schemeClr val="accent2">
                              <a:lumMod val="75000"/>
                            </a:schemeClr>
                          </a:solidFill>
                          <a:effectLst/>
                          <a:latin typeface="+mj-lt"/>
                        </a:rPr>
                        <a:t>11,073</a:t>
                      </a:r>
                      <a:endParaRPr lang="is-IS" sz="1800" b="1" i="0" u="none" strike="noStrike" dirty="0">
                        <a:solidFill>
                          <a:schemeClr val="accent2">
                            <a:lumMod val="75000"/>
                          </a:schemeClr>
                        </a:solidFill>
                        <a:effectLst/>
                        <a:latin typeface="+mj-lt"/>
                      </a:endParaRPr>
                    </a:p>
                  </a:txBody>
                  <a:tcPr marL="0" marR="0" marT="0" marB="0" anchor="ctr"/>
                </a:tc>
                <a:tc>
                  <a:txBody>
                    <a:bodyPr/>
                    <a:lstStyle/>
                    <a:p>
                      <a:pPr marL="0" marR="0" algn="ctr" defTabSz="685800" rtl="0" eaLnBrk="1" fontAlgn="b" latinLnBrk="0" hangingPunct="1">
                        <a:spcBef>
                          <a:spcPts val="0"/>
                        </a:spcBef>
                        <a:spcAft>
                          <a:spcPts val="0"/>
                        </a:spcAft>
                      </a:pPr>
                      <a:r>
                        <a:rPr lang="en-GB" sz="1800" b="1" u="none" strike="noStrike" kern="1200" dirty="0">
                          <a:solidFill>
                            <a:schemeClr val="accent2">
                              <a:lumMod val="75000"/>
                            </a:schemeClr>
                          </a:solidFill>
                          <a:effectLst/>
                          <a:latin typeface="+mj-lt"/>
                        </a:rPr>
                        <a:t>78</a:t>
                      </a:r>
                      <a:endParaRPr lang="en-US" sz="1800" b="1" u="none" strike="noStrike" kern="1200" dirty="0">
                        <a:solidFill>
                          <a:schemeClr val="accent2">
                            <a:lumMod val="75000"/>
                          </a:schemeClr>
                        </a:solidFill>
                        <a:effectLst/>
                        <a:latin typeface="+mj-lt"/>
                        <a:ea typeface="+mn-ea"/>
                        <a:cs typeface="+mn-cs"/>
                      </a:endParaRPr>
                    </a:p>
                  </a:txBody>
                  <a:tcPr marL="0" marR="0" marT="0" marB="0" anchor="ctr"/>
                </a:tc>
                <a:tc>
                  <a:txBody>
                    <a:bodyPr/>
                    <a:lstStyle/>
                    <a:p>
                      <a:pPr marL="0" marR="0" algn="ctr" defTabSz="685800" rtl="0" eaLnBrk="1" fontAlgn="b" latinLnBrk="0" hangingPunct="1">
                        <a:spcBef>
                          <a:spcPts val="0"/>
                        </a:spcBef>
                        <a:spcAft>
                          <a:spcPts val="0"/>
                        </a:spcAft>
                      </a:pPr>
                      <a:r>
                        <a:rPr lang="mr-IN" sz="1800" b="1" u="none" strike="noStrike" kern="1200" dirty="0">
                          <a:solidFill>
                            <a:schemeClr val="accent2">
                              <a:lumMod val="75000"/>
                            </a:schemeClr>
                          </a:solidFill>
                          <a:effectLst/>
                          <a:latin typeface="Arial" charset="0"/>
                          <a:ea typeface="Arial" charset="0"/>
                          <a:cs typeface="Arial" charset="0"/>
                        </a:rPr>
                        <a:t>2.3 [2.0;2.7]</a:t>
                      </a:r>
                    </a:p>
                  </a:txBody>
                  <a:tcPr marL="0" marR="0" marT="0" marB="0" anchor="ctr"/>
                </a:tc>
                <a:extLst>
                  <a:ext uri="{0D108BD9-81ED-4DB2-BD59-A6C34878D82A}">
                    <a16:rowId xmlns="" xmlns:a16="http://schemas.microsoft.com/office/drawing/2014/main" val="10001"/>
                  </a:ext>
                </a:extLst>
              </a:tr>
              <a:tr h="365760">
                <a:tc>
                  <a:txBody>
                    <a:bodyPr/>
                    <a:lstStyle/>
                    <a:p>
                      <a:pPr algn="l" fontAlgn="b"/>
                      <a:r>
                        <a:rPr lang="en-US" sz="1800" b="1" u="none" strike="noStrike" dirty="0">
                          <a:solidFill>
                            <a:schemeClr val="tx1">
                              <a:lumMod val="75000"/>
                            </a:schemeClr>
                          </a:solidFill>
                          <a:effectLst/>
                          <a:latin typeface="+mj-lt"/>
                        </a:rPr>
                        <a:t>Cancer of prostate</a:t>
                      </a:r>
                      <a:endParaRPr lang="en-US" sz="1800" b="1" i="0" u="none" strike="noStrike" dirty="0">
                        <a:solidFill>
                          <a:schemeClr val="tx1">
                            <a:lumMod val="75000"/>
                          </a:schemeClr>
                        </a:solidFill>
                        <a:effectLst/>
                        <a:latin typeface="+mj-lt"/>
                      </a:endParaRPr>
                    </a:p>
                  </a:txBody>
                  <a:tcPr marL="0" marR="0" marT="0" marB="0" anchor="ctr"/>
                </a:tc>
                <a:tc>
                  <a:txBody>
                    <a:bodyPr/>
                    <a:lstStyle/>
                    <a:p>
                      <a:pPr algn="ctr" fontAlgn="b"/>
                      <a:r>
                        <a:rPr lang="is-IS" sz="1800" b="1" u="none" strike="noStrike" dirty="0">
                          <a:solidFill>
                            <a:schemeClr val="tx1">
                              <a:lumMod val="75000"/>
                            </a:schemeClr>
                          </a:solidFill>
                          <a:effectLst/>
                          <a:latin typeface="+mj-lt"/>
                        </a:rPr>
                        <a:t>1,425</a:t>
                      </a:r>
                      <a:endParaRPr lang="is-IS" sz="1800" b="1" i="0" u="none" strike="noStrike" dirty="0">
                        <a:solidFill>
                          <a:schemeClr val="tx1">
                            <a:lumMod val="75000"/>
                          </a:schemeClr>
                        </a:solidFill>
                        <a:effectLst/>
                        <a:latin typeface="+mj-lt"/>
                      </a:endParaRPr>
                    </a:p>
                  </a:txBody>
                  <a:tcPr marL="0" marR="0" marT="0" marB="0" anchor="ctr"/>
                </a:tc>
                <a:tc>
                  <a:txBody>
                    <a:bodyPr/>
                    <a:lstStyle/>
                    <a:p>
                      <a:pPr algn="ctr" fontAlgn="b"/>
                      <a:r>
                        <a:rPr lang="fi-FI" sz="1800" b="1" u="none" strike="noStrike" dirty="0">
                          <a:solidFill>
                            <a:schemeClr val="tx1">
                              <a:lumMod val="75000"/>
                            </a:schemeClr>
                          </a:solidFill>
                          <a:effectLst/>
                          <a:latin typeface="+mj-lt"/>
                        </a:rPr>
                        <a:t>9,793</a:t>
                      </a:r>
                      <a:endParaRPr lang="fi-FI" sz="1800" b="1" i="0" u="none" strike="noStrike" dirty="0">
                        <a:solidFill>
                          <a:schemeClr val="tx1">
                            <a:lumMod val="75000"/>
                          </a:schemeClr>
                        </a:solidFill>
                        <a:effectLst/>
                        <a:latin typeface="+mj-lt"/>
                      </a:endParaRPr>
                    </a:p>
                  </a:txBody>
                  <a:tcPr marL="0" marR="0" marT="0" marB="0" anchor="ctr"/>
                </a:tc>
                <a:tc>
                  <a:txBody>
                    <a:bodyPr/>
                    <a:lstStyle/>
                    <a:p>
                      <a:pPr marL="0" marR="0" algn="ctr" defTabSz="685800" rtl="0" eaLnBrk="1" fontAlgn="b" latinLnBrk="0" hangingPunct="1">
                        <a:spcBef>
                          <a:spcPts val="0"/>
                        </a:spcBef>
                        <a:spcAft>
                          <a:spcPts val="0"/>
                        </a:spcAft>
                      </a:pPr>
                      <a:r>
                        <a:rPr lang="en-GB" sz="1800" b="1" u="none" strike="noStrike" kern="1200" dirty="0">
                          <a:solidFill>
                            <a:schemeClr val="tx1">
                              <a:lumMod val="75000"/>
                            </a:schemeClr>
                          </a:solidFill>
                          <a:effectLst/>
                          <a:latin typeface="+mj-lt"/>
                        </a:rPr>
                        <a:t>93</a:t>
                      </a:r>
                      <a:endParaRPr lang="en-US" sz="1800" b="1" u="none" strike="noStrike" kern="1200" dirty="0">
                        <a:solidFill>
                          <a:schemeClr val="tx1">
                            <a:lumMod val="75000"/>
                          </a:schemeClr>
                        </a:solidFill>
                        <a:effectLst/>
                        <a:latin typeface="+mj-lt"/>
                        <a:ea typeface="+mn-ea"/>
                        <a:cs typeface="+mn-cs"/>
                      </a:endParaRPr>
                    </a:p>
                  </a:txBody>
                  <a:tcPr marL="0" marR="0" marT="0" marB="0" anchor="ctr"/>
                </a:tc>
                <a:tc>
                  <a:txBody>
                    <a:bodyPr/>
                    <a:lstStyle/>
                    <a:p>
                      <a:pPr marL="0" marR="0" algn="ctr" defTabSz="685800" rtl="0" eaLnBrk="1" fontAlgn="b" latinLnBrk="0" hangingPunct="1">
                        <a:spcBef>
                          <a:spcPts val="0"/>
                        </a:spcBef>
                        <a:spcAft>
                          <a:spcPts val="0"/>
                        </a:spcAft>
                      </a:pPr>
                      <a:r>
                        <a:rPr lang="mr-IN" sz="1800" b="1" u="none" strike="noStrike" kern="1200" dirty="0">
                          <a:solidFill>
                            <a:schemeClr val="tx1">
                              <a:lumMod val="75000"/>
                            </a:schemeClr>
                          </a:solidFill>
                          <a:effectLst/>
                          <a:latin typeface="Arial" charset="0"/>
                          <a:ea typeface="Arial" charset="0"/>
                          <a:cs typeface="Arial" charset="0"/>
                        </a:rPr>
                        <a:t>3.2 [2.7;3.9]</a:t>
                      </a:r>
                    </a:p>
                  </a:txBody>
                  <a:tcPr marL="0" marR="0" marT="0" marB="0" anchor="ctr"/>
                </a:tc>
                <a:extLst>
                  <a:ext uri="{0D108BD9-81ED-4DB2-BD59-A6C34878D82A}">
                    <a16:rowId xmlns="" xmlns:a16="http://schemas.microsoft.com/office/drawing/2014/main" val="10002"/>
                  </a:ext>
                </a:extLst>
              </a:tr>
              <a:tr h="365760">
                <a:tc>
                  <a:txBody>
                    <a:bodyPr/>
                    <a:lstStyle/>
                    <a:p>
                      <a:pPr algn="l" fontAlgn="b"/>
                      <a:r>
                        <a:rPr lang="en-US" sz="1800" b="1" u="none" strike="noStrike" dirty="0">
                          <a:solidFill>
                            <a:schemeClr val="tx1"/>
                          </a:solidFill>
                          <a:effectLst/>
                          <a:latin typeface="+mj-lt"/>
                        </a:rPr>
                        <a:t>Melanomas of skin</a:t>
                      </a:r>
                      <a:endParaRPr lang="en-US" sz="1800" b="1" i="0" u="none" strike="noStrike" dirty="0">
                        <a:solidFill>
                          <a:schemeClr val="tx1"/>
                        </a:solidFill>
                        <a:effectLst/>
                        <a:latin typeface="+mj-lt"/>
                      </a:endParaRPr>
                    </a:p>
                  </a:txBody>
                  <a:tcPr marL="0" marR="0" marT="0" marB="0" anchor="ctr"/>
                </a:tc>
                <a:tc>
                  <a:txBody>
                    <a:bodyPr/>
                    <a:lstStyle/>
                    <a:p>
                      <a:pPr algn="ctr" fontAlgn="b"/>
                      <a:r>
                        <a:rPr lang="is-IS" sz="1800" b="1" u="none" strike="noStrike" dirty="0">
                          <a:effectLst/>
                          <a:latin typeface="+mj-lt"/>
                        </a:rPr>
                        <a:t>1,404</a:t>
                      </a:r>
                      <a:endParaRPr lang="is-IS" sz="1800" b="1" i="0" u="none" strike="noStrike" dirty="0">
                        <a:solidFill>
                          <a:srgbClr val="000000"/>
                        </a:solidFill>
                        <a:effectLst/>
                        <a:latin typeface="+mj-lt"/>
                      </a:endParaRPr>
                    </a:p>
                  </a:txBody>
                  <a:tcPr marL="0" marR="0" marT="0" marB="0" anchor="ctr"/>
                </a:tc>
                <a:tc>
                  <a:txBody>
                    <a:bodyPr/>
                    <a:lstStyle/>
                    <a:p>
                      <a:pPr algn="ctr" fontAlgn="b"/>
                      <a:r>
                        <a:rPr lang="is-IS" sz="1800" b="1" u="none" strike="noStrike" dirty="0">
                          <a:effectLst/>
                          <a:latin typeface="+mj-lt"/>
                        </a:rPr>
                        <a:t>23,798</a:t>
                      </a:r>
                      <a:endParaRPr lang="is-IS" sz="1800" b="1" i="0" u="none" strike="noStrike" dirty="0">
                        <a:solidFill>
                          <a:srgbClr val="000000"/>
                        </a:solidFill>
                        <a:effectLst/>
                        <a:latin typeface="+mj-lt"/>
                      </a:endParaRPr>
                    </a:p>
                  </a:txBody>
                  <a:tcPr marL="0" marR="0" marT="0" marB="0" anchor="ctr"/>
                </a:tc>
                <a:tc>
                  <a:txBody>
                    <a:bodyPr/>
                    <a:lstStyle/>
                    <a:p>
                      <a:pPr marL="0" marR="0" algn="ctr" defTabSz="685800" rtl="0" eaLnBrk="1" fontAlgn="b" latinLnBrk="0" hangingPunct="1">
                        <a:spcBef>
                          <a:spcPts val="0"/>
                        </a:spcBef>
                        <a:spcAft>
                          <a:spcPts val="0"/>
                        </a:spcAft>
                      </a:pPr>
                      <a:r>
                        <a:rPr lang="en-GB" sz="1800" b="1" u="none" strike="noStrike" kern="1200" dirty="0">
                          <a:effectLst/>
                          <a:latin typeface="+mj-lt"/>
                        </a:rPr>
                        <a:t>16</a:t>
                      </a:r>
                      <a:endParaRPr lang="en-US" sz="1800" b="1" u="none" strike="noStrike" kern="1200" dirty="0">
                        <a:solidFill>
                          <a:schemeClr val="dk1"/>
                        </a:solidFill>
                        <a:effectLst/>
                        <a:latin typeface="+mj-lt"/>
                        <a:ea typeface="+mn-ea"/>
                        <a:cs typeface="+mn-cs"/>
                      </a:endParaRPr>
                    </a:p>
                  </a:txBody>
                  <a:tcPr marL="0" marR="0" marT="0" marB="0" anchor="ctr"/>
                </a:tc>
                <a:tc>
                  <a:txBody>
                    <a:bodyPr/>
                    <a:lstStyle/>
                    <a:p>
                      <a:pPr marL="0" marR="0" algn="ctr" defTabSz="685800" rtl="0" eaLnBrk="1" fontAlgn="b" latinLnBrk="0" hangingPunct="1">
                        <a:spcBef>
                          <a:spcPts val="0"/>
                        </a:spcBef>
                        <a:spcAft>
                          <a:spcPts val="0"/>
                        </a:spcAft>
                      </a:pPr>
                      <a:r>
                        <a:rPr lang="mr-IN" sz="1800" b="1" u="none" strike="noStrike" kern="1200" dirty="0">
                          <a:solidFill>
                            <a:schemeClr val="dk1"/>
                          </a:solidFill>
                          <a:effectLst/>
                          <a:latin typeface="Arial" charset="0"/>
                          <a:ea typeface="Arial" charset="0"/>
                          <a:cs typeface="Arial" charset="0"/>
                        </a:rPr>
                        <a:t>2.4 [2.0;2.8]</a:t>
                      </a:r>
                    </a:p>
                  </a:txBody>
                  <a:tcPr marL="0" marR="0" marT="0" marB="0" anchor="ctr"/>
                </a:tc>
                <a:extLst>
                  <a:ext uri="{0D108BD9-81ED-4DB2-BD59-A6C34878D82A}">
                    <a16:rowId xmlns="" xmlns:a16="http://schemas.microsoft.com/office/drawing/2014/main" val="10003"/>
                  </a:ext>
                </a:extLst>
              </a:tr>
              <a:tr h="365760">
                <a:tc>
                  <a:txBody>
                    <a:bodyPr/>
                    <a:lstStyle/>
                    <a:p>
                      <a:pPr algn="l" fontAlgn="b"/>
                      <a:r>
                        <a:rPr lang="en-US" sz="1800" b="1" u="none" strike="noStrike" dirty="0">
                          <a:effectLst/>
                          <a:latin typeface="+mj-lt"/>
                        </a:rPr>
                        <a:t>Basal cell carcinoma</a:t>
                      </a:r>
                      <a:endParaRPr lang="en-US" sz="1800" b="1" i="0" u="none" strike="noStrike" dirty="0">
                        <a:solidFill>
                          <a:srgbClr val="000000"/>
                        </a:solidFill>
                        <a:effectLst/>
                        <a:latin typeface="+mj-lt"/>
                      </a:endParaRPr>
                    </a:p>
                  </a:txBody>
                  <a:tcPr marL="0" marR="0" marT="0" marB="0" anchor="ctr"/>
                </a:tc>
                <a:tc>
                  <a:txBody>
                    <a:bodyPr/>
                    <a:lstStyle/>
                    <a:p>
                      <a:pPr algn="ctr" fontAlgn="b"/>
                      <a:r>
                        <a:rPr lang="is-IS" sz="1800" b="1" u="none" strike="noStrike" dirty="0">
                          <a:effectLst/>
                          <a:latin typeface="+mj-lt"/>
                        </a:rPr>
                        <a:t>1,124</a:t>
                      </a:r>
                      <a:endParaRPr lang="is-IS" sz="1800" b="1" i="0" u="none" strike="noStrike" dirty="0">
                        <a:solidFill>
                          <a:srgbClr val="000000"/>
                        </a:solidFill>
                        <a:effectLst/>
                        <a:latin typeface="+mj-lt"/>
                      </a:endParaRPr>
                    </a:p>
                  </a:txBody>
                  <a:tcPr marL="0" marR="0" marT="0" marB="0" anchor="ctr"/>
                </a:tc>
                <a:tc>
                  <a:txBody>
                    <a:bodyPr/>
                    <a:lstStyle/>
                    <a:p>
                      <a:pPr algn="ctr" fontAlgn="b"/>
                      <a:r>
                        <a:rPr lang="is-IS" sz="1800" b="1" u="none" strike="noStrike" dirty="0">
                          <a:effectLst/>
                          <a:latin typeface="+mj-lt"/>
                        </a:rPr>
                        <a:t>23,798</a:t>
                      </a:r>
                      <a:endParaRPr lang="is-IS" sz="1800" b="1" i="0" u="none" strike="noStrike" dirty="0">
                        <a:solidFill>
                          <a:srgbClr val="000000"/>
                        </a:solidFill>
                        <a:effectLst/>
                        <a:latin typeface="+mj-lt"/>
                      </a:endParaRPr>
                    </a:p>
                  </a:txBody>
                  <a:tcPr marL="0" marR="0" marT="0" marB="0" anchor="ctr"/>
                </a:tc>
                <a:tc>
                  <a:txBody>
                    <a:bodyPr/>
                    <a:lstStyle/>
                    <a:p>
                      <a:pPr marL="0" marR="0" algn="ctr" defTabSz="685800" rtl="0" eaLnBrk="1" fontAlgn="b" latinLnBrk="0" hangingPunct="1">
                        <a:spcBef>
                          <a:spcPts val="0"/>
                        </a:spcBef>
                        <a:spcAft>
                          <a:spcPts val="0"/>
                        </a:spcAft>
                      </a:pPr>
                      <a:r>
                        <a:rPr lang="en-GB" sz="1800" b="1" u="none" strike="noStrike" kern="1200" dirty="0">
                          <a:effectLst/>
                          <a:latin typeface="+mj-lt"/>
                        </a:rPr>
                        <a:t>19</a:t>
                      </a:r>
                      <a:endParaRPr lang="en-US" sz="1800" b="1" u="none" strike="noStrike" kern="1200" dirty="0">
                        <a:solidFill>
                          <a:schemeClr val="dk1"/>
                        </a:solidFill>
                        <a:effectLst/>
                        <a:latin typeface="+mj-lt"/>
                        <a:ea typeface="+mn-ea"/>
                        <a:cs typeface="+mn-cs"/>
                      </a:endParaRPr>
                    </a:p>
                  </a:txBody>
                  <a:tcPr marL="0" marR="0" marT="0" marB="0" anchor="ctr"/>
                </a:tc>
                <a:tc>
                  <a:txBody>
                    <a:bodyPr/>
                    <a:lstStyle/>
                    <a:p>
                      <a:pPr marL="0" marR="0" algn="ctr" defTabSz="685800" rtl="0" eaLnBrk="1" fontAlgn="b" latinLnBrk="0" hangingPunct="1">
                        <a:spcBef>
                          <a:spcPts val="0"/>
                        </a:spcBef>
                        <a:spcAft>
                          <a:spcPts val="0"/>
                        </a:spcAft>
                      </a:pPr>
                      <a:r>
                        <a:rPr lang="pt-BR" sz="1800" b="1" u="none" strike="noStrike" kern="1200" dirty="0">
                          <a:solidFill>
                            <a:schemeClr val="dk1"/>
                          </a:solidFill>
                          <a:effectLst/>
                          <a:latin typeface="Arial" charset="0"/>
                          <a:ea typeface="Arial" charset="0"/>
                          <a:cs typeface="Arial" charset="0"/>
                        </a:rPr>
                        <a:t>2.7 [2.2;3.2]</a:t>
                      </a:r>
                    </a:p>
                  </a:txBody>
                  <a:tcPr marL="0" marR="0" marT="0" marB="0" anchor="ctr"/>
                </a:tc>
                <a:extLst>
                  <a:ext uri="{0D108BD9-81ED-4DB2-BD59-A6C34878D82A}">
                    <a16:rowId xmlns="" xmlns:a16="http://schemas.microsoft.com/office/drawing/2014/main" val="10004"/>
                  </a:ext>
                </a:extLst>
              </a:tr>
              <a:tr h="365760">
                <a:tc>
                  <a:txBody>
                    <a:bodyPr/>
                    <a:lstStyle/>
                    <a:p>
                      <a:pPr algn="l" fontAlgn="b"/>
                      <a:r>
                        <a:rPr lang="en-US" sz="1800" b="1" u="none" strike="noStrike">
                          <a:effectLst/>
                          <a:latin typeface="+mj-lt"/>
                        </a:rPr>
                        <a:t>Cancer of bladder</a:t>
                      </a:r>
                      <a:endParaRPr lang="en-US" sz="1800" b="1" i="0" u="none" strike="noStrike">
                        <a:solidFill>
                          <a:srgbClr val="000000"/>
                        </a:solidFill>
                        <a:effectLst/>
                        <a:latin typeface="+mj-lt"/>
                      </a:endParaRPr>
                    </a:p>
                  </a:txBody>
                  <a:tcPr marL="0" marR="0" marT="0" marB="0" anchor="ctr"/>
                </a:tc>
                <a:tc>
                  <a:txBody>
                    <a:bodyPr/>
                    <a:lstStyle/>
                    <a:p>
                      <a:pPr algn="ctr" fontAlgn="b"/>
                      <a:r>
                        <a:rPr lang="cs-CZ" sz="1800" b="1" u="none" strike="noStrike">
                          <a:effectLst/>
                          <a:latin typeface="+mj-lt"/>
                        </a:rPr>
                        <a:t>978</a:t>
                      </a:r>
                      <a:endParaRPr lang="cs-CZ" sz="1800" b="1" i="0" u="none" strike="noStrike">
                        <a:solidFill>
                          <a:srgbClr val="000000"/>
                        </a:solidFill>
                        <a:effectLst/>
                        <a:latin typeface="+mj-lt"/>
                      </a:endParaRPr>
                    </a:p>
                  </a:txBody>
                  <a:tcPr marL="0" marR="0" marT="0" marB="0" anchor="ctr"/>
                </a:tc>
                <a:tc>
                  <a:txBody>
                    <a:bodyPr/>
                    <a:lstStyle/>
                    <a:p>
                      <a:pPr algn="ctr" fontAlgn="b"/>
                      <a:r>
                        <a:rPr lang="is-IS" sz="1800" b="1" u="none" strike="noStrike" dirty="0">
                          <a:effectLst/>
                          <a:latin typeface="+mj-lt"/>
                        </a:rPr>
                        <a:t>26,748</a:t>
                      </a:r>
                      <a:endParaRPr lang="is-IS" sz="1800" b="1" i="0" u="none" strike="noStrike" dirty="0">
                        <a:solidFill>
                          <a:srgbClr val="000000"/>
                        </a:solidFill>
                        <a:effectLst/>
                        <a:latin typeface="+mj-lt"/>
                      </a:endParaRPr>
                    </a:p>
                  </a:txBody>
                  <a:tcPr marL="0" marR="0" marT="0" marB="0" anchor="ctr"/>
                </a:tc>
                <a:tc>
                  <a:txBody>
                    <a:bodyPr/>
                    <a:lstStyle/>
                    <a:p>
                      <a:pPr marL="0" marR="0" algn="ctr" defTabSz="685800" rtl="0" eaLnBrk="1" fontAlgn="b" latinLnBrk="0" hangingPunct="1">
                        <a:spcBef>
                          <a:spcPts val="0"/>
                        </a:spcBef>
                        <a:spcAft>
                          <a:spcPts val="0"/>
                        </a:spcAft>
                      </a:pPr>
                      <a:r>
                        <a:rPr lang="en-GB" sz="1800" b="1" u="none" strike="noStrike" kern="1200" dirty="0">
                          <a:effectLst/>
                          <a:latin typeface="+mj-lt"/>
                        </a:rPr>
                        <a:t>16</a:t>
                      </a:r>
                      <a:endParaRPr lang="en-US" sz="1800" b="1" u="none" strike="noStrike" kern="1200" dirty="0">
                        <a:solidFill>
                          <a:schemeClr val="dk1"/>
                        </a:solidFill>
                        <a:effectLst/>
                        <a:latin typeface="+mj-lt"/>
                        <a:ea typeface="+mn-ea"/>
                        <a:cs typeface="+mn-cs"/>
                      </a:endParaRPr>
                    </a:p>
                  </a:txBody>
                  <a:tcPr marL="0" marR="0" marT="0" marB="0" anchor="ctr"/>
                </a:tc>
                <a:tc>
                  <a:txBody>
                    <a:bodyPr/>
                    <a:lstStyle/>
                    <a:p>
                      <a:pPr marL="0" marR="0" algn="ctr" defTabSz="685800" rtl="0" eaLnBrk="1" fontAlgn="b" latinLnBrk="0" hangingPunct="1">
                        <a:spcBef>
                          <a:spcPts val="0"/>
                        </a:spcBef>
                        <a:spcAft>
                          <a:spcPts val="0"/>
                        </a:spcAft>
                      </a:pPr>
                      <a:r>
                        <a:rPr lang="mr-IN" sz="1800" b="1" u="none" strike="noStrike" kern="1200" dirty="0">
                          <a:solidFill>
                            <a:schemeClr val="dk1"/>
                          </a:solidFill>
                          <a:effectLst/>
                          <a:latin typeface="Arial" charset="0"/>
                          <a:ea typeface="Arial" charset="0"/>
                          <a:cs typeface="Arial" charset="0"/>
                        </a:rPr>
                        <a:t>1.4 [1.2;1.7]</a:t>
                      </a:r>
                    </a:p>
                  </a:txBody>
                  <a:tcPr marL="0" marR="0" marT="0" marB="0" anchor="ctr"/>
                </a:tc>
                <a:extLst>
                  <a:ext uri="{0D108BD9-81ED-4DB2-BD59-A6C34878D82A}">
                    <a16:rowId xmlns="" xmlns:a16="http://schemas.microsoft.com/office/drawing/2014/main" val="10005"/>
                  </a:ext>
                </a:extLst>
              </a:tr>
              <a:tr h="365760">
                <a:tc>
                  <a:txBody>
                    <a:bodyPr/>
                    <a:lstStyle/>
                    <a:p>
                      <a:pPr algn="l" fontAlgn="b"/>
                      <a:r>
                        <a:rPr lang="en-US" sz="1800" b="1" u="none" strike="noStrike">
                          <a:effectLst/>
                          <a:latin typeface="+mj-lt"/>
                        </a:rPr>
                        <a:t>Non-Hodgkins lymphoma</a:t>
                      </a:r>
                      <a:endParaRPr lang="en-US" sz="1800" b="1" i="0" u="none" strike="noStrike">
                        <a:solidFill>
                          <a:srgbClr val="000000"/>
                        </a:solidFill>
                        <a:effectLst/>
                        <a:latin typeface="+mj-lt"/>
                      </a:endParaRPr>
                    </a:p>
                  </a:txBody>
                  <a:tcPr marL="0" marR="0" marT="0" marB="0" anchor="ctr"/>
                </a:tc>
                <a:tc>
                  <a:txBody>
                    <a:bodyPr/>
                    <a:lstStyle/>
                    <a:p>
                      <a:pPr algn="ctr" fontAlgn="b"/>
                      <a:r>
                        <a:rPr lang="fi-FI" sz="1800" b="1" u="none" strike="noStrike">
                          <a:effectLst/>
                          <a:latin typeface="+mj-lt"/>
                        </a:rPr>
                        <a:t>878</a:t>
                      </a:r>
                      <a:endParaRPr lang="fi-FI" sz="1800" b="1" i="0" u="none" strike="noStrike">
                        <a:solidFill>
                          <a:srgbClr val="000000"/>
                        </a:solidFill>
                        <a:effectLst/>
                        <a:latin typeface="+mj-lt"/>
                      </a:endParaRPr>
                    </a:p>
                  </a:txBody>
                  <a:tcPr marL="0" marR="0" marT="0" marB="0" anchor="ctr"/>
                </a:tc>
                <a:tc>
                  <a:txBody>
                    <a:bodyPr/>
                    <a:lstStyle/>
                    <a:p>
                      <a:pPr algn="ctr" fontAlgn="b"/>
                      <a:r>
                        <a:rPr lang="is-IS" sz="1800" b="1" u="none" strike="noStrike" dirty="0">
                          <a:effectLst/>
                          <a:latin typeface="+mj-lt"/>
                        </a:rPr>
                        <a:t>26,794</a:t>
                      </a:r>
                      <a:endParaRPr lang="is-IS" sz="1800" b="1" i="0" u="none" strike="noStrike" dirty="0">
                        <a:solidFill>
                          <a:srgbClr val="000000"/>
                        </a:solidFill>
                        <a:effectLst/>
                        <a:latin typeface="+mj-lt"/>
                      </a:endParaRPr>
                    </a:p>
                  </a:txBody>
                  <a:tcPr marL="0" marR="0" marT="0" marB="0" anchor="ctr"/>
                </a:tc>
                <a:tc>
                  <a:txBody>
                    <a:bodyPr/>
                    <a:lstStyle/>
                    <a:p>
                      <a:pPr marL="0" marR="0" algn="ctr" defTabSz="685800" rtl="0" eaLnBrk="1" fontAlgn="b" latinLnBrk="0" hangingPunct="1">
                        <a:spcBef>
                          <a:spcPts val="0"/>
                        </a:spcBef>
                        <a:spcAft>
                          <a:spcPts val="0"/>
                        </a:spcAft>
                      </a:pPr>
                      <a:r>
                        <a:rPr lang="en-GB" sz="1800" b="1" u="none" strike="noStrike" kern="1200" dirty="0">
                          <a:effectLst/>
                          <a:latin typeface="+mj-lt"/>
                        </a:rPr>
                        <a:t>18</a:t>
                      </a:r>
                      <a:endParaRPr lang="en-US" sz="1800" b="1" u="none" strike="noStrike" kern="1200" dirty="0">
                        <a:solidFill>
                          <a:schemeClr val="dk1"/>
                        </a:solidFill>
                        <a:effectLst/>
                        <a:latin typeface="+mj-lt"/>
                        <a:ea typeface="+mn-ea"/>
                        <a:cs typeface="+mn-cs"/>
                      </a:endParaRPr>
                    </a:p>
                  </a:txBody>
                  <a:tcPr marL="0" marR="0" marT="0" marB="0" anchor="ctr"/>
                </a:tc>
                <a:tc>
                  <a:txBody>
                    <a:bodyPr/>
                    <a:lstStyle/>
                    <a:p>
                      <a:pPr marL="0" marR="0" algn="ctr" defTabSz="685800" rtl="0" eaLnBrk="1" fontAlgn="b" latinLnBrk="0" hangingPunct="1">
                        <a:spcBef>
                          <a:spcPts val="0"/>
                        </a:spcBef>
                        <a:spcAft>
                          <a:spcPts val="0"/>
                        </a:spcAft>
                      </a:pPr>
                      <a:r>
                        <a:rPr lang="mr-IN" sz="1800" b="1" u="none" strike="noStrike" kern="1200" dirty="0">
                          <a:solidFill>
                            <a:schemeClr val="dk1"/>
                          </a:solidFill>
                          <a:effectLst/>
                          <a:latin typeface="Arial" charset="0"/>
                          <a:ea typeface="Arial" charset="0"/>
                          <a:cs typeface="Arial" charset="0"/>
                        </a:rPr>
                        <a:t>1.3 [1.1;1.6]</a:t>
                      </a:r>
                    </a:p>
                  </a:txBody>
                  <a:tcPr marL="0" marR="0" marT="0" marB="0" anchor="ctr"/>
                </a:tc>
                <a:extLst>
                  <a:ext uri="{0D108BD9-81ED-4DB2-BD59-A6C34878D82A}">
                    <a16:rowId xmlns="" xmlns:a16="http://schemas.microsoft.com/office/drawing/2014/main" val="10006"/>
                  </a:ext>
                </a:extLst>
              </a:tr>
              <a:tr h="365760">
                <a:tc>
                  <a:txBody>
                    <a:bodyPr/>
                    <a:lstStyle/>
                    <a:p>
                      <a:pPr algn="l" fontAlgn="b"/>
                      <a:r>
                        <a:rPr lang="en-US" sz="1800" b="1" u="none" strike="noStrike" dirty="0">
                          <a:solidFill>
                            <a:schemeClr val="accent2">
                              <a:lumMod val="75000"/>
                            </a:schemeClr>
                          </a:solidFill>
                          <a:effectLst/>
                          <a:latin typeface="+mj-lt"/>
                        </a:rPr>
                        <a:t>Colorectal cancer</a:t>
                      </a:r>
                      <a:endParaRPr lang="en-US" sz="1800" b="1" i="0" u="none" strike="noStrike" dirty="0">
                        <a:solidFill>
                          <a:schemeClr val="accent2">
                            <a:lumMod val="75000"/>
                          </a:schemeClr>
                        </a:solidFill>
                        <a:effectLst/>
                        <a:latin typeface="+mj-lt"/>
                      </a:endParaRPr>
                    </a:p>
                  </a:txBody>
                  <a:tcPr marL="0" marR="0" marT="0" marB="0" anchor="ctr"/>
                </a:tc>
                <a:tc>
                  <a:txBody>
                    <a:bodyPr/>
                    <a:lstStyle/>
                    <a:p>
                      <a:pPr algn="ctr" fontAlgn="b"/>
                      <a:r>
                        <a:rPr lang="fi-FI" sz="1800" b="1" u="none" strike="noStrike" dirty="0">
                          <a:solidFill>
                            <a:schemeClr val="accent2">
                              <a:lumMod val="75000"/>
                            </a:schemeClr>
                          </a:solidFill>
                          <a:effectLst/>
                          <a:latin typeface="+mj-lt"/>
                        </a:rPr>
                        <a:t>718</a:t>
                      </a:r>
                      <a:endParaRPr lang="fi-FI" sz="1800" b="1" i="0" u="none" strike="noStrike" dirty="0">
                        <a:solidFill>
                          <a:schemeClr val="accent2">
                            <a:lumMod val="75000"/>
                          </a:schemeClr>
                        </a:solidFill>
                        <a:effectLst/>
                        <a:latin typeface="+mj-lt"/>
                      </a:endParaRPr>
                    </a:p>
                  </a:txBody>
                  <a:tcPr marL="0" marR="0" marT="0" marB="0" anchor="ctr"/>
                </a:tc>
                <a:tc>
                  <a:txBody>
                    <a:bodyPr/>
                    <a:lstStyle/>
                    <a:p>
                      <a:pPr algn="ctr" fontAlgn="b"/>
                      <a:r>
                        <a:rPr lang="is-IS" sz="1800" b="1" u="none" strike="noStrike" dirty="0">
                          <a:solidFill>
                            <a:schemeClr val="accent2">
                              <a:lumMod val="75000"/>
                            </a:schemeClr>
                          </a:solidFill>
                          <a:effectLst/>
                          <a:latin typeface="+mj-lt"/>
                        </a:rPr>
                        <a:t>22,183</a:t>
                      </a:r>
                      <a:endParaRPr lang="is-IS" sz="1800" b="1" i="0" u="none" strike="noStrike" dirty="0">
                        <a:solidFill>
                          <a:schemeClr val="accent2">
                            <a:lumMod val="75000"/>
                          </a:schemeClr>
                        </a:solidFill>
                        <a:effectLst/>
                        <a:latin typeface="+mj-lt"/>
                      </a:endParaRPr>
                    </a:p>
                  </a:txBody>
                  <a:tcPr marL="0" marR="0" marT="0" marB="0" anchor="ctr"/>
                </a:tc>
                <a:tc>
                  <a:txBody>
                    <a:bodyPr/>
                    <a:lstStyle/>
                    <a:p>
                      <a:pPr marL="0" marR="0" algn="ctr" defTabSz="685800" rtl="0" eaLnBrk="1" fontAlgn="b" latinLnBrk="0" hangingPunct="1">
                        <a:spcBef>
                          <a:spcPts val="0"/>
                        </a:spcBef>
                        <a:spcAft>
                          <a:spcPts val="0"/>
                        </a:spcAft>
                      </a:pPr>
                      <a:r>
                        <a:rPr lang="en-GB" sz="1800" b="1" u="none" strike="noStrike" kern="1200" dirty="0">
                          <a:solidFill>
                            <a:schemeClr val="accent2">
                              <a:lumMod val="75000"/>
                            </a:schemeClr>
                          </a:solidFill>
                          <a:effectLst/>
                          <a:latin typeface="+mj-lt"/>
                        </a:rPr>
                        <a:t>42</a:t>
                      </a:r>
                      <a:endParaRPr lang="en-US" sz="1800" b="1" u="none" strike="noStrike" kern="1200" dirty="0">
                        <a:solidFill>
                          <a:schemeClr val="accent2">
                            <a:lumMod val="75000"/>
                          </a:schemeClr>
                        </a:solidFill>
                        <a:effectLst/>
                        <a:latin typeface="+mj-lt"/>
                        <a:ea typeface="+mn-ea"/>
                        <a:cs typeface="+mn-cs"/>
                      </a:endParaRPr>
                    </a:p>
                  </a:txBody>
                  <a:tcPr marL="0" marR="0" marT="0" marB="0" anchor="ctr"/>
                </a:tc>
                <a:tc>
                  <a:txBody>
                    <a:bodyPr/>
                    <a:lstStyle/>
                    <a:p>
                      <a:pPr marL="0" marR="0" algn="ctr" defTabSz="685800" rtl="0" eaLnBrk="1" fontAlgn="b" latinLnBrk="0" hangingPunct="1">
                        <a:spcBef>
                          <a:spcPts val="0"/>
                        </a:spcBef>
                        <a:spcAft>
                          <a:spcPts val="0"/>
                        </a:spcAft>
                      </a:pPr>
                      <a:r>
                        <a:rPr lang="mr-IN" sz="1800" b="1" u="none" strike="noStrike" kern="1200" dirty="0">
                          <a:solidFill>
                            <a:schemeClr val="accent2">
                              <a:lumMod val="75000"/>
                            </a:schemeClr>
                          </a:solidFill>
                          <a:effectLst/>
                          <a:latin typeface="Arial" charset="0"/>
                          <a:ea typeface="Arial" charset="0"/>
                          <a:cs typeface="Arial" charset="0"/>
                        </a:rPr>
                        <a:t>1.3 [1.1;1.6]</a:t>
                      </a:r>
                    </a:p>
                  </a:txBody>
                  <a:tcPr marL="0" marR="0" marT="0" marB="0" anchor="ctr"/>
                </a:tc>
                <a:extLst>
                  <a:ext uri="{0D108BD9-81ED-4DB2-BD59-A6C34878D82A}">
                    <a16:rowId xmlns="" xmlns:a16="http://schemas.microsoft.com/office/drawing/2014/main" val="10007"/>
                  </a:ext>
                </a:extLst>
              </a:tr>
              <a:tr h="365760">
                <a:tc>
                  <a:txBody>
                    <a:bodyPr/>
                    <a:lstStyle/>
                    <a:p>
                      <a:pPr algn="l" fontAlgn="b"/>
                      <a:r>
                        <a:rPr lang="en-US" sz="1800" b="1" u="none" strike="noStrike" dirty="0">
                          <a:solidFill>
                            <a:schemeClr val="tx1">
                              <a:lumMod val="75000"/>
                            </a:schemeClr>
                          </a:solidFill>
                          <a:effectLst/>
                          <a:latin typeface="+mj-lt"/>
                        </a:rPr>
                        <a:t>Squamous cell carcinoma</a:t>
                      </a:r>
                      <a:endParaRPr lang="en-US" sz="1800" b="1" i="0" u="none" strike="noStrike" dirty="0">
                        <a:solidFill>
                          <a:schemeClr val="tx1">
                            <a:lumMod val="75000"/>
                          </a:schemeClr>
                        </a:solidFill>
                        <a:effectLst/>
                        <a:latin typeface="+mj-lt"/>
                      </a:endParaRPr>
                    </a:p>
                  </a:txBody>
                  <a:tcPr marL="0" marR="0" marT="0" marB="0" anchor="ctr"/>
                </a:tc>
                <a:tc>
                  <a:txBody>
                    <a:bodyPr/>
                    <a:lstStyle/>
                    <a:p>
                      <a:pPr algn="ctr" fontAlgn="b"/>
                      <a:r>
                        <a:rPr lang="en-US" sz="1800" b="1" u="none" strike="noStrike" dirty="0">
                          <a:solidFill>
                            <a:schemeClr val="tx1">
                              <a:lumMod val="75000"/>
                            </a:schemeClr>
                          </a:solidFill>
                          <a:effectLst/>
                          <a:latin typeface="+mj-lt"/>
                        </a:rPr>
                        <a:t>703</a:t>
                      </a:r>
                      <a:endParaRPr lang="en-US" sz="1800" b="1" i="0" u="none" strike="noStrike" dirty="0">
                        <a:solidFill>
                          <a:schemeClr val="tx1">
                            <a:lumMod val="75000"/>
                          </a:schemeClr>
                        </a:solidFill>
                        <a:effectLst/>
                        <a:latin typeface="+mj-lt"/>
                      </a:endParaRPr>
                    </a:p>
                  </a:txBody>
                  <a:tcPr marL="0" marR="0" marT="0" marB="0" anchor="ctr"/>
                </a:tc>
                <a:tc>
                  <a:txBody>
                    <a:bodyPr/>
                    <a:lstStyle/>
                    <a:p>
                      <a:pPr algn="ctr" fontAlgn="b"/>
                      <a:r>
                        <a:rPr lang="is-IS" sz="1800" b="1" u="none" strike="noStrike" dirty="0">
                          <a:solidFill>
                            <a:schemeClr val="tx1">
                              <a:lumMod val="75000"/>
                            </a:schemeClr>
                          </a:solidFill>
                          <a:effectLst/>
                          <a:latin typeface="+mj-lt"/>
                        </a:rPr>
                        <a:t>23,798</a:t>
                      </a:r>
                      <a:endParaRPr lang="is-IS" sz="1800" b="1" i="0" u="none" strike="noStrike" dirty="0">
                        <a:solidFill>
                          <a:schemeClr val="tx1">
                            <a:lumMod val="75000"/>
                          </a:schemeClr>
                        </a:solidFill>
                        <a:effectLst/>
                        <a:latin typeface="+mj-lt"/>
                      </a:endParaRPr>
                    </a:p>
                  </a:txBody>
                  <a:tcPr marL="0" marR="0" marT="0" marB="0" anchor="ctr"/>
                </a:tc>
                <a:tc>
                  <a:txBody>
                    <a:bodyPr/>
                    <a:lstStyle/>
                    <a:p>
                      <a:pPr marL="0" marR="0" algn="ctr" defTabSz="685800" rtl="0" eaLnBrk="1" fontAlgn="b" latinLnBrk="0" hangingPunct="1">
                        <a:spcBef>
                          <a:spcPts val="0"/>
                        </a:spcBef>
                        <a:spcAft>
                          <a:spcPts val="0"/>
                        </a:spcAft>
                      </a:pPr>
                      <a:r>
                        <a:rPr lang="en-GB" sz="1800" b="1" u="none" strike="noStrike" kern="1200" dirty="0">
                          <a:solidFill>
                            <a:schemeClr val="tx1">
                              <a:lumMod val="75000"/>
                            </a:schemeClr>
                          </a:solidFill>
                          <a:effectLst/>
                          <a:latin typeface="+mj-lt"/>
                        </a:rPr>
                        <a:t>5</a:t>
                      </a:r>
                      <a:endParaRPr lang="en-US" sz="1800" b="1" u="none" strike="noStrike" kern="1200" dirty="0">
                        <a:solidFill>
                          <a:schemeClr val="tx1">
                            <a:lumMod val="75000"/>
                          </a:schemeClr>
                        </a:solidFill>
                        <a:effectLst/>
                        <a:latin typeface="+mj-lt"/>
                        <a:ea typeface="+mn-ea"/>
                        <a:cs typeface="+mn-cs"/>
                      </a:endParaRPr>
                    </a:p>
                  </a:txBody>
                  <a:tcPr marL="0" marR="0" marT="0" marB="0" anchor="ctr"/>
                </a:tc>
                <a:tc>
                  <a:txBody>
                    <a:bodyPr/>
                    <a:lstStyle/>
                    <a:p>
                      <a:pPr marL="0" marR="0" algn="ctr" defTabSz="685800" rtl="0" eaLnBrk="1" fontAlgn="b" latinLnBrk="0" hangingPunct="1">
                        <a:spcBef>
                          <a:spcPts val="0"/>
                        </a:spcBef>
                        <a:spcAft>
                          <a:spcPts val="0"/>
                        </a:spcAft>
                      </a:pPr>
                      <a:r>
                        <a:rPr lang="mr-IN" sz="1800" b="1" u="none" strike="noStrike" kern="1200" dirty="0">
                          <a:solidFill>
                            <a:schemeClr val="tx1">
                              <a:lumMod val="75000"/>
                            </a:schemeClr>
                          </a:solidFill>
                          <a:effectLst/>
                          <a:latin typeface="Arial" charset="0"/>
                          <a:ea typeface="Arial" charset="0"/>
                          <a:cs typeface="Arial" charset="0"/>
                        </a:rPr>
                        <a:t>2.0 [1.6;2.5]</a:t>
                      </a:r>
                    </a:p>
                  </a:txBody>
                  <a:tcPr marL="0" marR="0" marT="0" marB="0" anchor="ctr"/>
                </a:tc>
                <a:extLst>
                  <a:ext uri="{0D108BD9-81ED-4DB2-BD59-A6C34878D82A}">
                    <a16:rowId xmlns="" xmlns:a16="http://schemas.microsoft.com/office/drawing/2014/main" val="10008"/>
                  </a:ext>
                </a:extLst>
              </a:tr>
              <a:tr h="365760">
                <a:tc>
                  <a:txBody>
                    <a:bodyPr/>
                    <a:lstStyle/>
                    <a:p>
                      <a:pPr algn="l" fontAlgn="b"/>
                      <a:r>
                        <a:rPr lang="en-US" sz="1800" u="none" strike="noStrike" dirty="0">
                          <a:effectLst/>
                          <a:latin typeface="+mj-lt"/>
                        </a:rPr>
                        <a:t>Malignant neoplasm of kidney</a:t>
                      </a:r>
                      <a:endParaRPr lang="en-US" sz="1800" b="0" i="0" u="none" strike="noStrike" dirty="0">
                        <a:solidFill>
                          <a:srgbClr val="000000"/>
                        </a:solidFill>
                        <a:effectLst/>
                        <a:latin typeface="+mj-lt"/>
                      </a:endParaRPr>
                    </a:p>
                  </a:txBody>
                  <a:tcPr marL="0" marR="0" marT="0" marB="0" anchor="ctr"/>
                </a:tc>
                <a:tc>
                  <a:txBody>
                    <a:bodyPr/>
                    <a:lstStyle/>
                    <a:p>
                      <a:pPr algn="ctr" fontAlgn="b"/>
                      <a:r>
                        <a:rPr lang="is-IS" sz="1800" u="none" strike="noStrike">
                          <a:effectLst/>
                          <a:latin typeface="+mj-lt"/>
                        </a:rPr>
                        <a:t>613</a:t>
                      </a:r>
                      <a:endParaRPr lang="is-IS" sz="1800" b="0" i="0" u="none" strike="noStrike">
                        <a:solidFill>
                          <a:srgbClr val="000000"/>
                        </a:solidFill>
                        <a:effectLst/>
                        <a:latin typeface="+mj-lt"/>
                      </a:endParaRPr>
                    </a:p>
                  </a:txBody>
                  <a:tcPr marL="0" marR="0" marT="0" marB="0" anchor="ctr"/>
                </a:tc>
                <a:tc>
                  <a:txBody>
                    <a:bodyPr/>
                    <a:lstStyle/>
                    <a:p>
                      <a:pPr algn="ctr" fontAlgn="b"/>
                      <a:r>
                        <a:rPr lang="is-IS" sz="1800" u="none" strike="noStrike" dirty="0">
                          <a:effectLst/>
                          <a:latin typeface="+mj-lt"/>
                        </a:rPr>
                        <a:t>26,748</a:t>
                      </a:r>
                      <a:endParaRPr lang="is-IS" sz="1800" b="0" i="0" u="none" strike="noStrike" dirty="0">
                        <a:solidFill>
                          <a:srgbClr val="000000"/>
                        </a:solidFill>
                        <a:effectLst/>
                        <a:latin typeface="+mj-lt"/>
                      </a:endParaRPr>
                    </a:p>
                  </a:txBody>
                  <a:tcPr marL="0" marR="0" marT="0" marB="0" anchor="ctr"/>
                </a:tc>
                <a:tc>
                  <a:txBody>
                    <a:bodyPr/>
                    <a:lstStyle/>
                    <a:p>
                      <a:pPr marL="0" marR="0" algn="ctr" defTabSz="685800" rtl="0" eaLnBrk="1" fontAlgn="b" latinLnBrk="0" hangingPunct="1">
                        <a:spcBef>
                          <a:spcPts val="0"/>
                        </a:spcBef>
                        <a:spcAft>
                          <a:spcPts val="0"/>
                        </a:spcAft>
                      </a:pPr>
                      <a:r>
                        <a:rPr lang="en-GB" sz="1800" u="none" strike="noStrike" kern="1200" dirty="0">
                          <a:effectLst/>
                          <a:latin typeface="+mj-lt"/>
                        </a:rPr>
                        <a:t>7</a:t>
                      </a:r>
                      <a:endParaRPr lang="en-US" sz="1800" u="none" strike="noStrike" kern="1200" dirty="0">
                        <a:solidFill>
                          <a:schemeClr val="dk1"/>
                        </a:solidFill>
                        <a:effectLst/>
                        <a:latin typeface="+mj-lt"/>
                        <a:ea typeface="+mn-ea"/>
                        <a:cs typeface="+mn-cs"/>
                      </a:endParaRPr>
                    </a:p>
                  </a:txBody>
                  <a:tcPr marL="0" marR="0" marT="0" marB="0" anchor="ctr"/>
                </a:tc>
                <a:tc>
                  <a:txBody>
                    <a:bodyPr/>
                    <a:lstStyle/>
                    <a:p>
                      <a:pPr marL="0" marR="0" algn="ctr" defTabSz="685800" rtl="0" eaLnBrk="1" fontAlgn="b" latinLnBrk="0" hangingPunct="1">
                        <a:spcBef>
                          <a:spcPts val="0"/>
                        </a:spcBef>
                        <a:spcAft>
                          <a:spcPts val="0"/>
                        </a:spcAft>
                      </a:pPr>
                      <a:r>
                        <a:rPr lang="mr-IN" sz="1800" u="none" strike="noStrike" kern="1200" dirty="0">
                          <a:solidFill>
                            <a:schemeClr val="dk1"/>
                          </a:solidFill>
                          <a:effectLst/>
                          <a:latin typeface="Arial" charset="0"/>
                          <a:ea typeface="Arial" charset="0"/>
                          <a:cs typeface="Arial" charset="0"/>
                        </a:rPr>
                        <a:t>1.0 [0.8;1.3]</a:t>
                      </a:r>
                    </a:p>
                  </a:txBody>
                  <a:tcPr marL="0" marR="0" marT="0" marB="0" anchor="ctr"/>
                </a:tc>
                <a:extLst>
                  <a:ext uri="{0D108BD9-81ED-4DB2-BD59-A6C34878D82A}">
                    <a16:rowId xmlns="" xmlns:a16="http://schemas.microsoft.com/office/drawing/2014/main" val="10009"/>
                  </a:ext>
                </a:extLst>
              </a:tr>
              <a:tr h="365760">
                <a:tc>
                  <a:txBody>
                    <a:bodyPr/>
                    <a:lstStyle/>
                    <a:p>
                      <a:pPr algn="l" fontAlgn="b"/>
                      <a:r>
                        <a:rPr lang="en-US" sz="1800" u="none" strike="noStrike" dirty="0">
                          <a:effectLst/>
                          <a:latin typeface="+mj-lt"/>
                        </a:rPr>
                        <a:t>Lung cancer</a:t>
                      </a:r>
                      <a:endParaRPr lang="en-US" sz="1800" b="0" i="0" u="none" strike="noStrike" dirty="0">
                        <a:solidFill>
                          <a:srgbClr val="000000"/>
                        </a:solidFill>
                        <a:effectLst/>
                        <a:latin typeface="+mj-lt"/>
                      </a:endParaRPr>
                    </a:p>
                  </a:txBody>
                  <a:tcPr marL="0" marR="0" marT="0" marB="0" anchor="ctr"/>
                </a:tc>
                <a:tc>
                  <a:txBody>
                    <a:bodyPr/>
                    <a:lstStyle/>
                    <a:p>
                      <a:pPr algn="ctr" fontAlgn="b"/>
                      <a:r>
                        <a:rPr lang="ru-RU" sz="1800" u="none" strike="noStrike">
                          <a:effectLst/>
                          <a:latin typeface="+mj-lt"/>
                        </a:rPr>
                        <a:t>570</a:t>
                      </a:r>
                      <a:endParaRPr lang="ru-RU" sz="1800" b="0" i="0" u="none" strike="noStrike">
                        <a:solidFill>
                          <a:srgbClr val="000000"/>
                        </a:solidFill>
                        <a:effectLst/>
                        <a:latin typeface="+mj-lt"/>
                      </a:endParaRPr>
                    </a:p>
                  </a:txBody>
                  <a:tcPr marL="0" marR="0" marT="0" marB="0" anchor="ctr"/>
                </a:tc>
                <a:tc>
                  <a:txBody>
                    <a:bodyPr/>
                    <a:lstStyle/>
                    <a:p>
                      <a:pPr algn="ctr" fontAlgn="b"/>
                      <a:r>
                        <a:rPr lang="is-IS" sz="1800" u="none" strike="noStrike" dirty="0">
                          <a:effectLst/>
                          <a:latin typeface="+mj-lt"/>
                        </a:rPr>
                        <a:t>27,596</a:t>
                      </a:r>
                      <a:endParaRPr lang="is-IS" sz="1800" b="0" i="0" u="none" strike="noStrike" dirty="0">
                        <a:solidFill>
                          <a:srgbClr val="000000"/>
                        </a:solidFill>
                        <a:effectLst/>
                        <a:latin typeface="+mj-lt"/>
                      </a:endParaRPr>
                    </a:p>
                  </a:txBody>
                  <a:tcPr marL="0" marR="0" marT="0" marB="0" anchor="ctr"/>
                </a:tc>
                <a:tc>
                  <a:txBody>
                    <a:bodyPr/>
                    <a:lstStyle/>
                    <a:p>
                      <a:pPr marL="0" marR="0" algn="ctr" defTabSz="685800" rtl="0" eaLnBrk="1" fontAlgn="b" latinLnBrk="0" hangingPunct="1">
                        <a:spcBef>
                          <a:spcPts val="0"/>
                        </a:spcBef>
                        <a:spcAft>
                          <a:spcPts val="0"/>
                        </a:spcAft>
                      </a:pPr>
                      <a:r>
                        <a:rPr lang="en-GB" sz="1800" u="none" strike="noStrike" kern="1200" dirty="0">
                          <a:effectLst/>
                          <a:latin typeface="+mj-lt"/>
                        </a:rPr>
                        <a:t>9</a:t>
                      </a:r>
                      <a:endParaRPr lang="en-US" sz="1800" u="none" strike="noStrike" kern="1200" dirty="0">
                        <a:solidFill>
                          <a:schemeClr val="dk1"/>
                        </a:solidFill>
                        <a:effectLst/>
                        <a:latin typeface="+mj-lt"/>
                        <a:ea typeface="+mn-ea"/>
                        <a:cs typeface="+mn-cs"/>
                      </a:endParaRPr>
                    </a:p>
                  </a:txBody>
                  <a:tcPr marL="0" marR="0" marT="0" marB="0" anchor="ctr"/>
                </a:tc>
                <a:tc>
                  <a:txBody>
                    <a:bodyPr/>
                    <a:lstStyle/>
                    <a:p>
                      <a:pPr marL="0" marR="0" algn="ctr" defTabSz="685800" rtl="0" eaLnBrk="1" fontAlgn="b" latinLnBrk="0" hangingPunct="1">
                        <a:spcBef>
                          <a:spcPts val="0"/>
                        </a:spcBef>
                        <a:spcAft>
                          <a:spcPts val="0"/>
                        </a:spcAft>
                      </a:pPr>
                      <a:r>
                        <a:rPr lang="mr-IN" sz="1800" u="none" strike="noStrike" kern="1200" dirty="0">
                          <a:solidFill>
                            <a:schemeClr val="dk1"/>
                          </a:solidFill>
                          <a:effectLst/>
                          <a:latin typeface="Arial" charset="0"/>
                          <a:ea typeface="Arial" charset="0"/>
                          <a:cs typeface="Arial" charset="0"/>
                        </a:rPr>
                        <a:t>1.2 [0.9;1.6]</a:t>
                      </a:r>
                    </a:p>
                  </a:txBody>
                  <a:tcPr marL="0" marR="0" marT="0" marB="0" anchor="ctr"/>
                </a:tc>
                <a:extLst>
                  <a:ext uri="{0D108BD9-81ED-4DB2-BD59-A6C34878D82A}">
                    <a16:rowId xmlns="" xmlns:a16="http://schemas.microsoft.com/office/drawing/2014/main" val="10010"/>
                  </a:ext>
                </a:extLst>
              </a:tr>
              <a:tr h="365760">
                <a:tc>
                  <a:txBody>
                    <a:bodyPr/>
                    <a:lstStyle/>
                    <a:p>
                      <a:pPr algn="l" fontAlgn="b"/>
                      <a:r>
                        <a:rPr lang="en-US" sz="1800" b="1" u="none" strike="noStrike" dirty="0">
                          <a:effectLst/>
                          <a:latin typeface="+mj-lt"/>
                        </a:rPr>
                        <a:t>Thyroid cancer</a:t>
                      </a:r>
                      <a:endParaRPr lang="en-US" sz="1800" b="1" i="0" u="none" strike="noStrike" dirty="0">
                        <a:solidFill>
                          <a:srgbClr val="000000"/>
                        </a:solidFill>
                        <a:effectLst/>
                        <a:latin typeface="+mj-lt"/>
                      </a:endParaRPr>
                    </a:p>
                  </a:txBody>
                  <a:tcPr marL="0" marR="0" marT="0" marB="0" anchor="ctr"/>
                </a:tc>
                <a:tc>
                  <a:txBody>
                    <a:bodyPr/>
                    <a:lstStyle/>
                    <a:p>
                      <a:pPr algn="ctr" fontAlgn="b"/>
                      <a:r>
                        <a:rPr lang="is-IS" sz="1800" b="1" u="none" strike="noStrike">
                          <a:effectLst/>
                          <a:latin typeface="+mj-lt"/>
                        </a:rPr>
                        <a:t>472</a:t>
                      </a:r>
                      <a:endParaRPr lang="is-IS" sz="1800" b="1" i="0" u="none" strike="noStrike">
                        <a:solidFill>
                          <a:srgbClr val="000000"/>
                        </a:solidFill>
                        <a:effectLst/>
                        <a:latin typeface="+mj-lt"/>
                      </a:endParaRPr>
                    </a:p>
                  </a:txBody>
                  <a:tcPr marL="0" marR="0" marT="0" marB="0" anchor="ctr"/>
                </a:tc>
                <a:tc>
                  <a:txBody>
                    <a:bodyPr/>
                    <a:lstStyle/>
                    <a:p>
                      <a:pPr algn="ctr" fontAlgn="b"/>
                      <a:r>
                        <a:rPr lang="is-IS" sz="1800" b="1" u="none" strike="noStrike" dirty="0">
                          <a:effectLst/>
                          <a:latin typeface="+mj-lt"/>
                        </a:rPr>
                        <a:t>26,692</a:t>
                      </a:r>
                      <a:endParaRPr lang="is-IS" sz="1800" b="1" i="0" u="none" strike="noStrike" dirty="0">
                        <a:solidFill>
                          <a:srgbClr val="000000"/>
                        </a:solidFill>
                        <a:effectLst/>
                        <a:latin typeface="+mj-lt"/>
                      </a:endParaRPr>
                    </a:p>
                  </a:txBody>
                  <a:tcPr marL="0" marR="0" marT="0" marB="0" anchor="ctr"/>
                </a:tc>
                <a:tc>
                  <a:txBody>
                    <a:bodyPr/>
                    <a:lstStyle/>
                    <a:p>
                      <a:pPr marL="0" marR="0" algn="ctr" defTabSz="685800" rtl="0" eaLnBrk="1" fontAlgn="b" latinLnBrk="0" hangingPunct="1">
                        <a:spcBef>
                          <a:spcPts val="0"/>
                        </a:spcBef>
                        <a:spcAft>
                          <a:spcPts val="0"/>
                        </a:spcAft>
                      </a:pPr>
                      <a:r>
                        <a:rPr lang="en-GB" sz="1800" b="1" u="none" strike="noStrike" kern="1200" dirty="0">
                          <a:effectLst/>
                          <a:latin typeface="+mj-lt"/>
                        </a:rPr>
                        <a:t>8</a:t>
                      </a:r>
                      <a:endParaRPr lang="en-US" sz="1800" b="1" u="none" strike="noStrike" kern="1200" dirty="0">
                        <a:solidFill>
                          <a:schemeClr val="dk1"/>
                        </a:solidFill>
                        <a:effectLst/>
                        <a:latin typeface="+mj-lt"/>
                        <a:ea typeface="+mn-ea"/>
                        <a:cs typeface="+mn-cs"/>
                      </a:endParaRPr>
                    </a:p>
                  </a:txBody>
                  <a:tcPr marL="0" marR="0" marT="0" marB="0" anchor="ctr"/>
                </a:tc>
                <a:tc>
                  <a:txBody>
                    <a:bodyPr/>
                    <a:lstStyle/>
                    <a:p>
                      <a:pPr marL="0" marR="0" algn="ctr" defTabSz="685800" rtl="0" eaLnBrk="1" fontAlgn="b" latinLnBrk="0" hangingPunct="1">
                        <a:spcBef>
                          <a:spcPts val="0"/>
                        </a:spcBef>
                        <a:spcAft>
                          <a:spcPts val="0"/>
                        </a:spcAft>
                      </a:pPr>
                      <a:r>
                        <a:rPr lang="mr-IN" sz="1800" b="1" u="none" strike="noStrike" kern="1200" dirty="0">
                          <a:solidFill>
                            <a:schemeClr val="dk1"/>
                          </a:solidFill>
                          <a:effectLst/>
                          <a:latin typeface="Arial" charset="0"/>
                          <a:ea typeface="Arial" charset="0"/>
                          <a:cs typeface="Arial" charset="0"/>
                        </a:rPr>
                        <a:t>3.2 [2.5;4.5]</a:t>
                      </a:r>
                    </a:p>
                  </a:txBody>
                  <a:tcPr marL="0" marR="0" marT="0" marB="0" anchor="ctr"/>
                </a:tc>
                <a:extLst>
                  <a:ext uri="{0D108BD9-81ED-4DB2-BD59-A6C34878D82A}">
                    <a16:rowId xmlns="" xmlns:a16="http://schemas.microsoft.com/office/drawing/2014/main" val="10011"/>
                  </a:ext>
                </a:extLst>
              </a:tr>
              <a:tr h="365760">
                <a:tc>
                  <a:txBody>
                    <a:bodyPr/>
                    <a:lstStyle/>
                    <a:p>
                      <a:pPr algn="l" fontAlgn="b"/>
                      <a:r>
                        <a:rPr lang="en-US" sz="1800" u="none" strike="noStrike" dirty="0">
                          <a:effectLst/>
                          <a:latin typeface="+mj-lt"/>
                        </a:rPr>
                        <a:t>Cancer of brain &amp; nervous system</a:t>
                      </a:r>
                      <a:endParaRPr lang="en-US" sz="1800" b="0" i="0" u="none" strike="noStrike" dirty="0">
                        <a:solidFill>
                          <a:srgbClr val="000000"/>
                        </a:solidFill>
                        <a:effectLst/>
                        <a:latin typeface="+mj-lt"/>
                      </a:endParaRPr>
                    </a:p>
                  </a:txBody>
                  <a:tcPr marL="0" marR="0" marT="0" marB="0" anchor="ctr"/>
                </a:tc>
                <a:tc>
                  <a:txBody>
                    <a:bodyPr/>
                    <a:lstStyle/>
                    <a:p>
                      <a:pPr algn="ctr" fontAlgn="b"/>
                      <a:r>
                        <a:rPr lang="cs-CZ" sz="1800" u="none" strike="noStrike">
                          <a:effectLst/>
                          <a:latin typeface="+mj-lt"/>
                        </a:rPr>
                        <a:t>321</a:t>
                      </a:r>
                      <a:endParaRPr lang="cs-CZ" sz="1800" b="0" i="0" u="none" strike="noStrike">
                        <a:solidFill>
                          <a:srgbClr val="000000"/>
                        </a:solidFill>
                        <a:effectLst/>
                        <a:latin typeface="+mj-lt"/>
                      </a:endParaRPr>
                    </a:p>
                  </a:txBody>
                  <a:tcPr marL="0" marR="0" marT="0" marB="0" anchor="ctr"/>
                </a:tc>
                <a:tc>
                  <a:txBody>
                    <a:bodyPr/>
                    <a:lstStyle/>
                    <a:p>
                      <a:pPr algn="ctr" fontAlgn="b"/>
                      <a:r>
                        <a:rPr lang="is-IS" sz="1800" u="none" strike="noStrike" dirty="0">
                          <a:effectLst/>
                          <a:latin typeface="+mj-lt"/>
                        </a:rPr>
                        <a:t>27,069</a:t>
                      </a:r>
                      <a:endParaRPr lang="is-IS" sz="1800" b="0" i="0" u="none" strike="noStrike" dirty="0">
                        <a:solidFill>
                          <a:srgbClr val="000000"/>
                        </a:solidFill>
                        <a:effectLst/>
                        <a:latin typeface="+mj-lt"/>
                      </a:endParaRPr>
                    </a:p>
                  </a:txBody>
                  <a:tcPr marL="0" marR="0" marT="0" marB="0" anchor="ctr"/>
                </a:tc>
                <a:tc>
                  <a:txBody>
                    <a:bodyPr/>
                    <a:lstStyle/>
                    <a:p>
                      <a:pPr marL="0" marR="0" algn="ctr" defTabSz="685800" rtl="0" eaLnBrk="1" fontAlgn="b" latinLnBrk="0" hangingPunct="1">
                        <a:spcBef>
                          <a:spcPts val="0"/>
                        </a:spcBef>
                        <a:spcAft>
                          <a:spcPts val="0"/>
                        </a:spcAft>
                      </a:pPr>
                      <a:r>
                        <a:rPr lang="en-GB" sz="1800" u="none" strike="noStrike" kern="1200" dirty="0">
                          <a:effectLst/>
                          <a:latin typeface="+mj-lt"/>
                        </a:rPr>
                        <a:t>9</a:t>
                      </a:r>
                      <a:endParaRPr lang="en-US" sz="1800" u="none" strike="noStrike" kern="1200" dirty="0">
                        <a:solidFill>
                          <a:schemeClr val="dk1"/>
                        </a:solidFill>
                        <a:effectLst/>
                        <a:latin typeface="+mj-lt"/>
                        <a:ea typeface="+mn-ea"/>
                        <a:cs typeface="+mn-cs"/>
                      </a:endParaRPr>
                    </a:p>
                  </a:txBody>
                  <a:tcPr marL="0" marR="0" marT="0" marB="0" anchor="ctr"/>
                </a:tc>
                <a:tc>
                  <a:txBody>
                    <a:bodyPr/>
                    <a:lstStyle/>
                    <a:p>
                      <a:pPr marL="0" marR="0" algn="ctr" defTabSz="685800" rtl="0" eaLnBrk="1" fontAlgn="b" latinLnBrk="0" hangingPunct="1">
                        <a:spcBef>
                          <a:spcPts val="0"/>
                        </a:spcBef>
                        <a:spcAft>
                          <a:spcPts val="0"/>
                        </a:spcAft>
                      </a:pPr>
                      <a:r>
                        <a:rPr lang="mr-IN" sz="1800" u="none" strike="noStrike" kern="1200" dirty="0">
                          <a:solidFill>
                            <a:schemeClr val="dk1"/>
                          </a:solidFill>
                          <a:effectLst/>
                          <a:latin typeface="Arial" charset="0"/>
                          <a:ea typeface="Arial" charset="0"/>
                          <a:cs typeface="Arial" charset="0"/>
                        </a:rPr>
                        <a:t>1.3 [0.9;1.7]</a:t>
                      </a:r>
                    </a:p>
                  </a:txBody>
                  <a:tcPr marL="0" marR="0" marT="0" marB="0" anchor="ctr"/>
                </a:tc>
                <a:extLst>
                  <a:ext uri="{0D108BD9-81ED-4DB2-BD59-A6C34878D82A}">
                    <a16:rowId xmlns="" xmlns:a16="http://schemas.microsoft.com/office/drawing/2014/main" val="10012"/>
                  </a:ext>
                </a:extLst>
              </a:tr>
            </a:tbl>
          </a:graphicData>
        </a:graphic>
      </p:graphicFrame>
      <p:sp>
        <p:nvSpPr>
          <p:cNvPr id="5" name="TextBox 4"/>
          <p:cNvSpPr txBox="1"/>
          <p:nvPr/>
        </p:nvSpPr>
        <p:spPr>
          <a:xfrm>
            <a:off x="7569158" y="551085"/>
            <a:ext cx="2941959" cy="369332"/>
          </a:xfrm>
          <a:prstGeom prst="rect">
            <a:avLst/>
          </a:prstGeom>
          <a:solidFill>
            <a:schemeClr val="accent3">
              <a:lumMod val="60000"/>
              <a:lumOff val="40000"/>
            </a:schemeClr>
          </a:solidFill>
          <a:ln>
            <a:solidFill>
              <a:schemeClr val="tx1"/>
            </a:solidFill>
          </a:ln>
        </p:spPr>
        <p:txBody>
          <a:bodyPr wrap="none" rtlCol="0">
            <a:spAutoFit/>
          </a:bodyPr>
          <a:lstStyle/>
          <a:p>
            <a:r>
              <a:rPr lang="en-US" i="1" dirty="0" err="1">
                <a:latin typeface="+mj-lt"/>
              </a:rPr>
              <a:t>Fritsche</a:t>
            </a:r>
            <a:r>
              <a:rPr lang="en-US" i="1" dirty="0">
                <a:latin typeface="+mj-lt"/>
              </a:rPr>
              <a:t> et al, AJHG, 2018</a:t>
            </a:r>
          </a:p>
        </p:txBody>
      </p:sp>
    </p:spTree>
    <p:extLst>
      <p:ext uri="{BB962C8B-B14F-4D97-AF65-F5344CB8AC3E}">
        <p14:creationId xmlns:p14="http://schemas.microsoft.com/office/powerpoint/2010/main" val="20739556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24000" y="1409700"/>
            <a:ext cx="9144000" cy="4033832"/>
          </a:xfrm>
          <a:prstGeom prst="rect">
            <a:avLst/>
          </a:prstGeom>
        </p:spPr>
      </p:pic>
      <p:sp>
        <p:nvSpPr>
          <p:cNvPr id="2" name="Text Placeholder 1"/>
          <p:cNvSpPr>
            <a:spLocks noGrp="1"/>
          </p:cNvSpPr>
          <p:nvPr>
            <p:ph type="body" idx="1"/>
          </p:nvPr>
        </p:nvSpPr>
        <p:spPr/>
        <p:txBody>
          <a:bodyPr/>
          <a:lstStyle/>
          <a:p>
            <a:endParaRPr lang="en-US" dirty="0"/>
          </a:p>
        </p:txBody>
      </p:sp>
      <p:sp>
        <p:nvSpPr>
          <p:cNvPr id="3" name="Title 2"/>
          <p:cNvSpPr>
            <a:spLocks noGrp="1"/>
          </p:cNvSpPr>
          <p:nvPr>
            <p:ph type="title"/>
          </p:nvPr>
        </p:nvSpPr>
        <p:spPr/>
        <p:txBody>
          <a:bodyPr>
            <a:normAutofit/>
          </a:bodyPr>
          <a:lstStyle/>
          <a:p>
            <a:r>
              <a:rPr lang="en-US" sz="2400" dirty="0"/>
              <a:t>Sensitivity analysis  of association with a polygenic risk score </a:t>
            </a:r>
          </a:p>
        </p:txBody>
      </p:sp>
    </p:spTree>
    <p:extLst>
      <p:ext uri="{BB962C8B-B14F-4D97-AF65-F5344CB8AC3E}">
        <p14:creationId xmlns:p14="http://schemas.microsoft.com/office/powerpoint/2010/main" val="1534059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in the era of data science</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Slide Number Placeholder 3"/>
          <p:cNvSpPr>
            <a:spLocks noGrp="1"/>
          </p:cNvSpPr>
          <p:nvPr>
            <p:ph type="sldNum" sz="quarter" idx="4294967295"/>
          </p:nvPr>
        </p:nvSpPr>
        <p:spPr>
          <a:xfrm>
            <a:off x="10265400" y="6505801"/>
            <a:ext cx="420130" cy="365125"/>
          </a:xfrm>
          <a:prstGeom prst="rect">
            <a:avLst/>
          </a:prstGeom>
        </p:spPr>
        <p:txBody>
          <a:bodyPr/>
          <a:lstStyle/>
          <a:p>
            <a:fld id="{313D4505-985F-49BE-8C1F-E0CFEEC3F372}" type="slidenum">
              <a:rPr lang="en-US" smtClean="0"/>
              <a:t>52</a:t>
            </a:fld>
            <a:endParaRPr lang="en-US" dirty="0"/>
          </a:p>
        </p:txBody>
      </p:sp>
      <p:pic>
        <p:nvPicPr>
          <p:cNvPr id="7" name="Picture 6"/>
          <p:cNvPicPr>
            <a:picLocks noChangeAspect="1"/>
          </p:cNvPicPr>
          <p:nvPr/>
        </p:nvPicPr>
        <p:blipFill>
          <a:blip r:embed="rId3"/>
          <a:stretch>
            <a:fillRect/>
          </a:stretch>
        </p:blipFill>
        <p:spPr>
          <a:xfrm>
            <a:off x="1418479" y="1714279"/>
            <a:ext cx="8846921" cy="4356325"/>
          </a:xfrm>
          <a:prstGeom prst="rect">
            <a:avLst/>
          </a:prstGeom>
          <a:ln>
            <a:solidFill>
              <a:schemeClr val="tx1"/>
            </a:solidFill>
          </a:ln>
        </p:spPr>
      </p:pic>
    </p:spTree>
    <p:extLst>
      <p:ext uri="{BB962C8B-B14F-4D97-AF65-F5344CB8AC3E}">
        <p14:creationId xmlns:p14="http://schemas.microsoft.com/office/powerpoint/2010/main" val="15695754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1981200" y="304800"/>
            <a:ext cx="8229600" cy="1143000"/>
          </a:xfrm>
          <a:prstGeom prst="rect">
            <a:avLst/>
          </a:prstGeom>
          <a:solidFill>
            <a:srgbClr val="FFC000"/>
          </a:solidFill>
          <a:ln>
            <a:solidFill>
              <a:schemeClr val="tx2"/>
            </a:solidFill>
          </a:ln>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latin typeface="Arial" charset="0"/>
                <a:ea typeface="Arial" charset="0"/>
                <a:cs typeface="Arial" charset="0"/>
              </a:rPr>
              <a:t>Forget the buzz word, do cool science without boundaries</a:t>
            </a:r>
          </a:p>
        </p:txBody>
      </p:sp>
      <p:pic>
        <p:nvPicPr>
          <p:cNvPr id="5" name="Picture 4"/>
          <p:cNvPicPr>
            <a:picLocks noChangeAspect="1"/>
          </p:cNvPicPr>
          <p:nvPr/>
        </p:nvPicPr>
        <p:blipFill>
          <a:blip r:embed="rId3"/>
          <a:stretch>
            <a:fillRect/>
          </a:stretch>
        </p:blipFill>
        <p:spPr>
          <a:xfrm>
            <a:off x="1972162" y="2057402"/>
            <a:ext cx="8264411" cy="4114799"/>
          </a:xfrm>
          <a:prstGeom prst="rect">
            <a:avLst/>
          </a:prstGeom>
          <a:ln>
            <a:solidFill>
              <a:schemeClr val="tx1"/>
            </a:solidFill>
          </a:ln>
        </p:spPr>
      </p:pic>
    </p:spTree>
    <p:extLst>
      <p:ext uri="{BB962C8B-B14F-4D97-AF65-F5344CB8AC3E}">
        <p14:creationId xmlns:p14="http://schemas.microsoft.com/office/powerpoint/2010/main" val="2184695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206" y="106587"/>
            <a:ext cx="9143999" cy="364468"/>
          </a:xfrm>
        </p:spPr>
        <p:txBody>
          <a:bodyPr>
            <a:normAutofit fontScale="90000"/>
          </a:bodyPr>
          <a:lstStyle/>
          <a:p>
            <a:r>
              <a:rPr lang="en-US" dirty="0"/>
              <a:t/>
            </a:r>
            <a:br>
              <a:rPr lang="en-US" dirty="0"/>
            </a:br>
            <a:r>
              <a:rPr lang="en-US" sz="4000" dirty="0" smtClean="0"/>
              <a:t>New </a:t>
            </a:r>
            <a:r>
              <a:rPr lang="en-US" sz="4000" dirty="0"/>
              <a:t>Explorers of </a:t>
            </a:r>
            <a:r>
              <a:rPr lang="en-US" sz="4000" smtClean="0"/>
              <a:t>New Horizons</a:t>
            </a:r>
            <a:endParaRPr lang="en-US" dirty="0"/>
          </a:p>
        </p:txBody>
      </p:sp>
      <p:pic>
        <p:nvPicPr>
          <p:cNvPr id="5" name="Picture 4"/>
          <p:cNvPicPr>
            <a:picLocks noChangeAspect="1"/>
          </p:cNvPicPr>
          <p:nvPr/>
        </p:nvPicPr>
        <p:blipFill>
          <a:blip r:embed="rId3"/>
          <a:stretch>
            <a:fillRect/>
          </a:stretch>
        </p:blipFill>
        <p:spPr>
          <a:xfrm>
            <a:off x="2269806" y="1158371"/>
            <a:ext cx="7416800" cy="5562600"/>
          </a:xfrm>
          <a:prstGeom prst="rect">
            <a:avLst/>
          </a:prstGeom>
          <a:ln w="57150">
            <a:solidFill>
              <a:srgbClr val="FFC000"/>
            </a:solidFill>
          </a:ln>
        </p:spPr>
      </p:pic>
      <p:sp>
        <p:nvSpPr>
          <p:cNvPr id="6" name="TextBox 5"/>
          <p:cNvSpPr txBox="1"/>
          <p:nvPr/>
        </p:nvSpPr>
        <p:spPr>
          <a:xfrm>
            <a:off x="3292214" y="1661988"/>
            <a:ext cx="5660524" cy="369332"/>
          </a:xfrm>
          <a:prstGeom prst="rect">
            <a:avLst/>
          </a:prstGeom>
          <a:solidFill>
            <a:schemeClr val="bg1"/>
          </a:solidFill>
          <a:ln>
            <a:solidFill>
              <a:schemeClr val="tx1"/>
            </a:solidFill>
            <a:prstDash val="solid"/>
          </a:ln>
        </p:spPr>
        <p:txBody>
          <a:bodyPr wrap="none" rtlCol="0">
            <a:spAutoFit/>
          </a:bodyPr>
          <a:lstStyle/>
          <a:p>
            <a:r>
              <a:rPr lang="en-US" dirty="0"/>
              <a:t>The University of Michigan Big Data Summer Institute</a:t>
            </a:r>
          </a:p>
        </p:txBody>
      </p:sp>
    </p:spTree>
    <p:extLst>
      <p:ext uri="{BB962C8B-B14F-4D97-AF65-F5344CB8AC3E}">
        <p14:creationId xmlns:p14="http://schemas.microsoft.com/office/powerpoint/2010/main" val="54472882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Thank</a:t>
            </a:r>
            <a:r>
              <a:rPr lang="en-US" dirty="0"/>
              <a:t> </a:t>
            </a:r>
            <a:r>
              <a:rPr lang="en-US" dirty="0">
                <a:solidFill>
                  <a:schemeClr val="tx1"/>
                </a:solidFill>
              </a:rPr>
              <a:t>You!</a:t>
            </a:r>
          </a:p>
        </p:txBody>
      </p:sp>
      <p:sp>
        <p:nvSpPr>
          <p:cNvPr id="3" name="TextBox 2"/>
          <p:cNvSpPr txBox="1"/>
          <p:nvPr/>
        </p:nvSpPr>
        <p:spPr>
          <a:xfrm>
            <a:off x="1676401" y="1447801"/>
            <a:ext cx="8648055" cy="2246769"/>
          </a:xfrm>
          <a:prstGeom prst="rect">
            <a:avLst/>
          </a:prstGeom>
          <a:solidFill>
            <a:schemeClr val="accent3">
              <a:lumMod val="40000"/>
              <a:lumOff val="60000"/>
            </a:schemeClr>
          </a:solidFill>
          <a:ln w="38100">
            <a:solidFill>
              <a:schemeClr val="tx1"/>
            </a:solidFill>
          </a:ln>
        </p:spPr>
        <p:txBody>
          <a:bodyPr wrap="square" rtlCol="0">
            <a:spAutoFit/>
          </a:bodyPr>
          <a:lstStyle/>
          <a:p>
            <a:pPr marL="285750" indent="-285750">
              <a:buFont typeface="Arial" charset="0"/>
              <a:buChar char="•"/>
            </a:pPr>
            <a:r>
              <a:rPr lang="en-US" sz="2800" dirty="0">
                <a:latin typeface="+mj-lt"/>
              </a:rPr>
              <a:t>Department of Biostatistics, University of Michigan</a:t>
            </a:r>
          </a:p>
          <a:p>
            <a:pPr marL="285750" indent="-285750">
              <a:buFont typeface="Arial" charset="0"/>
              <a:buChar char="•"/>
            </a:pPr>
            <a:r>
              <a:rPr lang="en-US" sz="2800" dirty="0">
                <a:latin typeface="+mj-lt"/>
              </a:rPr>
              <a:t>University of Michigan </a:t>
            </a:r>
            <a:r>
              <a:rPr lang="en-US" sz="2800" dirty="0" err="1">
                <a:latin typeface="+mj-lt"/>
              </a:rPr>
              <a:t>Rogel</a:t>
            </a:r>
            <a:r>
              <a:rPr lang="en-US" sz="2800" dirty="0">
                <a:latin typeface="+mj-lt"/>
              </a:rPr>
              <a:t> Cancer Center</a:t>
            </a:r>
          </a:p>
          <a:p>
            <a:pPr marL="285750" indent="-285750">
              <a:buFont typeface="Arial" charset="0"/>
              <a:buChar char="•"/>
            </a:pPr>
            <a:r>
              <a:rPr lang="en-US" sz="2800" dirty="0">
                <a:latin typeface="+mj-lt"/>
              </a:rPr>
              <a:t>NSF DMS 1712933, NIH CA 046592</a:t>
            </a:r>
          </a:p>
          <a:p>
            <a:pPr marL="285750" indent="-285750">
              <a:buFont typeface="Arial" charset="0"/>
              <a:buChar char="•"/>
            </a:pPr>
            <a:r>
              <a:rPr lang="en-US" sz="2800" dirty="0">
                <a:latin typeface="+mj-lt"/>
              </a:rPr>
              <a:t>Participants of MGI</a:t>
            </a:r>
          </a:p>
          <a:p>
            <a:pPr marL="285750" indent="-285750">
              <a:buFont typeface="Arial" charset="0"/>
              <a:buChar char="•"/>
            </a:pPr>
            <a:r>
              <a:rPr lang="en-US" sz="2800" dirty="0">
                <a:latin typeface="+mj-lt"/>
              </a:rPr>
              <a:t>University of Michigan, Precision Health Initiative</a:t>
            </a:r>
          </a:p>
        </p:txBody>
      </p:sp>
      <p:sp>
        <p:nvSpPr>
          <p:cNvPr id="4" name="AutoShape 6" descr="mage result for University of Washington logo"/>
          <p:cNvSpPr>
            <a:spLocks noChangeAspect="1" noChangeArrowheads="1"/>
          </p:cNvSpPr>
          <p:nvPr/>
        </p:nvSpPr>
        <p:spPr bwMode="auto">
          <a:xfrm>
            <a:off x="152400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433033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4702" y="2741877"/>
            <a:ext cx="3773345" cy="972484"/>
          </a:xfrm>
        </p:spPr>
        <p:txBody>
          <a:bodyPr>
            <a:normAutofit/>
          </a:bodyPr>
          <a:lstStyle/>
          <a:p>
            <a:r>
              <a:rPr lang="en-US" sz="4500" dirty="0"/>
              <a:t>Questions?</a:t>
            </a:r>
          </a:p>
        </p:txBody>
      </p:sp>
      <p:sp>
        <p:nvSpPr>
          <p:cNvPr id="6" name="TextBox 5"/>
          <p:cNvSpPr txBox="1"/>
          <p:nvPr/>
        </p:nvSpPr>
        <p:spPr>
          <a:xfrm>
            <a:off x="2266448" y="1543517"/>
            <a:ext cx="1134683" cy="900246"/>
          </a:xfrm>
          <a:prstGeom prst="rect">
            <a:avLst/>
          </a:prstGeom>
          <a:noFill/>
        </p:spPr>
        <p:txBody>
          <a:bodyPr wrap="square" rtlCol="0">
            <a:spAutoFit/>
          </a:bodyPr>
          <a:lstStyle/>
          <a:p>
            <a:r>
              <a:rPr lang="en-US" sz="5250" b="1" spc="225"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t>
            </a:r>
          </a:p>
        </p:txBody>
      </p:sp>
      <p:sp>
        <p:nvSpPr>
          <p:cNvPr id="7" name="TextBox 6"/>
          <p:cNvSpPr txBox="1"/>
          <p:nvPr/>
        </p:nvSpPr>
        <p:spPr>
          <a:xfrm>
            <a:off x="8390362" y="1181632"/>
            <a:ext cx="1134683" cy="900246"/>
          </a:xfrm>
          <a:prstGeom prst="rect">
            <a:avLst/>
          </a:prstGeom>
          <a:noFill/>
        </p:spPr>
        <p:txBody>
          <a:bodyPr wrap="square" rtlCol="0">
            <a:spAutoFit/>
          </a:bodyPr>
          <a:lstStyle/>
          <a:p>
            <a:r>
              <a:rPr lang="en-US" sz="5250" b="1" spc="225"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t>
            </a:r>
          </a:p>
        </p:txBody>
      </p:sp>
      <p:sp>
        <p:nvSpPr>
          <p:cNvPr id="8" name="TextBox 7"/>
          <p:cNvSpPr txBox="1"/>
          <p:nvPr/>
        </p:nvSpPr>
        <p:spPr>
          <a:xfrm>
            <a:off x="3627497" y="1209643"/>
            <a:ext cx="1134683" cy="900246"/>
          </a:xfrm>
          <a:prstGeom prst="rect">
            <a:avLst/>
          </a:prstGeom>
          <a:noFill/>
        </p:spPr>
        <p:txBody>
          <a:bodyPr wrap="square" rtlCol="0">
            <a:spAutoFit/>
          </a:bodyPr>
          <a:lstStyle/>
          <a:p>
            <a:r>
              <a:rPr lang="en-US" sz="5250" b="1" spc="225"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t>
            </a:r>
          </a:p>
        </p:txBody>
      </p:sp>
      <p:sp>
        <p:nvSpPr>
          <p:cNvPr id="9" name="TextBox 8"/>
          <p:cNvSpPr txBox="1"/>
          <p:nvPr/>
        </p:nvSpPr>
        <p:spPr>
          <a:xfrm>
            <a:off x="7563865" y="2442122"/>
            <a:ext cx="1134683" cy="900246"/>
          </a:xfrm>
          <a:prstGeom prst="rect">
            <a:avLst/>
          </a:prstGeom>
          <a:noFill/>
        </p:spPr>
        <p:txBody>
          <a:bodyPr wrap="square" rtlCol="0">
            <a:spAutoFit/>
          </a:bodyPr>
          <a:lstStyle/>
          <a:p>
            <a:r>
              <a:rPr lang="en-US" sz="5250" b="1" spc="225"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t>
            </a:r>
          </a:p>
        </p:txBody>
      </p:sp>
      <p:sp>
        <p:nvSpPr>
          <p:cNvPr id="10" name="TextBox 9"/>
          <p:cNvSpPr txBox="1"/>
          <p:nvPr/>
        </p:nvSpPr>
        <p:spPr>
          <a:xfrm>
            <a:off x="8880657" y="3114384"/>
            <a:ext cx="1134683" cy="900246"/>
          </a:xfrm>
          <a:prstGeom prst="rect">
            <a:avLst/>
          </a:prstGeom>
          <a:noFill/>
        </p:spPr>
        <p:txBody>
          <a:bodyPr wrap="square" rtlCol="0">
            <a:spAutoFit/>
          </a:bodyPr>
          <a:lstStyle/>
          <a:p>
            <a:r>
              <a:rPr lang="en-US" sz="5250" b="1" spc="225"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t>
            </a:r>
          </a:p>
        </p:txBody>
      </p:sp>
      <p:sp>
        <p:nvSpPr>
          <p:cNvPr id="11" name="TextBox 10"/>
          <p:cNvSpPr txBox="1"/>
          <p:nvPr/>
        </p:nvSpPr>
        <p:spPr>
          <a:xfrm>
            <a:off x="7928084" y="4248825"/>
            <a:ext cx="1134683" cy="900246"/>
          </a:xfrm>
          <a:prstGeom prst="rect">
            <a:avLst/>
          </a:prstGeom>
          <a:noFill/>
        </p:spPr>
        <p:txBody>
          <a:bodyPr wrap="square" rtlCol="0">
            <a:spAutoFit/>
          </a:bodyPr>
          <a:lstStyle/>
          <a:p>
            <a:r>
              <a:rPr lang="en-US" sz="5250" b="1" spc="225"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t>
            </a:r>
          </a:p>
        </p:txBody>
      </p:sp>
      <p:sp>
        <p:nvSpPr>
          <p:cNvPr id="12" name="TextBox 11"/>
          <p:cNvSpPr txBox="1"/>
          <p:nvPr/>
        </p:nvSpPr>
        <p:spPr>
          <a:xfrm>
            <a:off x="2352731" y="3254438"/>
            <a:ext cx="1134683" cy="900246"/>
          </a:xfrm>
          <a:prstGeom prst="rect">
            <a:avLst/>
          </a:prstGeom>
          <a:noFill/>
        </p:spPr>
        <p:txBody>
          <a:bodyPr wrap="square" rtlCol="0">
            <a:spAutoFit/>
          </a:bodyPr>
          <a:lstStyle/>
          <a:p>
            <a:r>
              <a:rPr lang="en-US" sz="5250" b="1" spc="225"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t>
            </a:r>
          </a:p>
        </p:txBody>
      </p:sp>
      <p:sp>
        <p:nvSpPr>
          <p:cNvPr id="13" name="TextBox 12"/>
          <p:cNvSpPr txBox="1"/>
          <p:nvPr/>
        </p:nvSpPr>
        <p:spPr>
          <a:xfrm>
            <a:off x="1932478" y="4612966"/>
            <a:ext cx="1134683" cy="900246"/>
          </a:xfrm>
          <a:prstGeom prst="rect">
            <a:avLst/>
          </a:prstGeom>
          <a:noFill/>
        </p:spPr>
        <p:txBody>
          <a:bodyPr wrap="square" rtlCol="0">
            <a:spAutoFit/>
          </a:bodyPr>
          <a:lstStyle/>
          <a:p>
            <a:r>
              <a:rPr lang="en-US" sz="5250" b="1" spc="225"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t>
            </a:r>
          </a:p>
        </p:txBody>
      </p:sp>
      <p:sp>
        <p:nvSpPr>
          <p:cNvPr id="14" name="TextBox 13"/>
          <p:cNvSpPr txBox="1"/>
          <p:nvPr/>
        </p:nvSpPr>
        <p:spPr>
          <a:xfrm>
            <a:off x="9230868" y="4556944"/>
            <a:ext cx="1134683" cy="900246"/>
          </a:xfrm>
          <a:prstGeom prst="rect">
            <a:avLst/>
          </a:prstGeom>
          <a:noFill/>
        </p:spPr>
        <p:txBody>
          <a:bodyPr wrap="square" rtlCol="0">
            <a:spAutoFit/>
          </a:bodyPr>
          <a:lstStyle/>
          <a:p>
            <a:r>
              <a:rPr lang="en-US" sz="5250" b="1" spc="225"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t>
            </a:r>
          </a:p>
        </p:txBody>
      </p:sp>
      <p:sp>
        <p:nvSpPr>
          <p:cNvPr id="15" name="TextBox 14"/>
          <p:cNvSpPr txBox="1"/>
          <p:nvPr/>
        </p:nvSpPr>
        <p:spPr>
          <a:xfrm>
            <a:off x="9286901" y="1811878"/>
            <a:ext cx="1134683" cy="900246"/>
          </a:xfrm>
          <a:prstGeom prst="rect">
            <a:avLst/>
          </a:prstGeom>
          <a:noFill/>
        </p:spPr>
        <p:txBody>
          <a:bodyPr wrap="square" rtlCol="0">
            <a:spAutoFit/>
          </a:bodyPr>
          <a:lstStyle/>
          <a:p>
            <a:r>
              <a:rPr lang="en-US" sz="5250" b="1" spc="225"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t>
            </a:r>
          </a:p>
        </p:txBody>
      </p:sp>
      <p:sp>
        <p:nvSpPr>
          <p:cNvPr id="16" name="TextBox 15"/>
          <p:cNvSpPr txBox="1"/>
          <p:nvPr/>
        </p:nvSpPr>
        <p:spPr>
          <a:xfrm>
            <a:off x="6008930" y="1601795"/>
            <a:ext cx="1134683" cy="900246"/>
          </a:xfrm>
          <a:prstGeom prst="rect">
            <a:avLst/>
          </a:prstGeom>
          <a:noFill/>
        </p:spPr>
        <p:txBody>
          <a:bodyPr wrap="square" rtlCol="0">
            <a:spAutoFit/>
          </a:bodyPr>
          <a:lstStyle/>
          <a:p>
            <a:r>
              <a:rPr lang="en-US" sz="5250" b="1" spc="225"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t>
            </a:r>
          </a:p>
        </p:txBody>
      </p:sp>
      <p:sp>
        <p:nvSpPr>
          <p:cNvPr id="17" name="TextBox 16"/>
          <p:cNvSpPr txBox="1"/>
          <p:nvPr/>
        </p:nvSpPr>
        <p:spPr>
          <a:xfrm>
            <a:off x="5154416" y="4851059"/>
            <a:ext cx="1134683" cy="900246"/>
          </a:xfrm>
          <a:prstGeom prst="rect">
            <a:avLst/>
          </a:prstGeom>
          <a:noFill/>
        </p:spPr>
        <p:txBody>
          <a:bodyPr wrap="square" rtlCol="0">
            <a:spAutoFit/>
          </a:bodyPr>
          <a:lstStyle/>
          <a:p>
            <a:r>
              <a:rPr lang="en-US" sz="5250" b="1" spc="225"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t>
            </a:r>
          </a:p>
        </p:txBody>
      </p:sp>
      <p:sp>
        <p:nvSpPr>
          <p:cNvPr id="18" name="TextBox 17"/>
          <p:cNvSpPr txBox="1"/>
          <p:nvPr/>
        </p:nvSpPr>
        <p:spPr>
          <a:xfrm>
            <a:off x="3713780" y="3662852"/>
            <a:ext cx="1134683" cy="900246"/>
          </a:xfrm>
          <a:prstGeom prst="rect">
            <a:avLst/>
          </a:prstGeom>
          <a:noFill/>
        </p:spPr>
        <p:txBody>
          <a:bodyPr wrap="square" rtlCol="0">
            <a:spAutoFit/>
          </a:bodyPr>
          <a:lstStyle/>
          <a:p>
            <a:r>
              <a:rPr lang="en-US" sz="5250" b="1" spc="225"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t>
            </a:r>
          </a:p>
        </p:txBody>
      </p:sp>
      <p:sp>
        <p:nvSpPr>
          <p:cNvPr id="19" name="TextBox 18"/>
          <p:cNvSpPr txBox="1"/>
          <p:nvPr/>
        </p:nvSpPr>
        <p:spPr>
          <a:xfrm>
            <a:off x="6151247" y="3970972"/>
            <a:ext cx="1134683" cy="900246"/>
          </a:xfrm>
          <a:prstGeom prst="rect">
            <a:avLst/>
          </a:prstGeom>
          <a:noFill/>
        </p:spPr>
        <p:txBody>
          <a:bodyPr wrap="square" rtlCol="0">
            <a:spAutoFit/>
          </a:bodyPr>
          <a:lstStyle/>
          <a:p>
            <a:r>
              <a:rPr lang="en-US" sz="5250" b="1" spc="225"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t>
            </a:r>
          </a:p>
        </p:txBody>
      </p:sp>
    </p:spTree>
    <p:extLst>
      <p:ext uri="{BB962C8B-B14F-4D97-AF65-F5344CB8AC3E}">
        <p14:creationId xmlns:p14="http://schemas.microsoft.com/office/powerpoint/2010/main" val="13039138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1108364" y="1600201"/>
            <a:ext cx="9587345" cy="5562599"/>
          </a:xfrm>
        </p:spPr>
        <p:txBody>
          <a:bodyPr>
            <a:normAutofit/>
          </a:bodyPr>
          <a:lstStyle/>
          <a:p>
            <a:r>
              <a:rPr lang="en-US" sz="1300" dirty="0" err="1"/>
              <a:t>Beesley</a:t>
            </a:r>
            <a:r>
              <a:rPr lang="en-US" sz="1300" dirty="0"/>
              <a:t> LJ, </a:t>
            </a:r>
            <a:r>
              <a:rPr lang="en-US" sz="1300" dirty="0" err="1"/>
              <a:t>Fritsche</a:t>
            </a:r>
            <a:r>
              <a:rPr lang="en-US" sz="1300" dirty="0"/>
              <a:t> LG, </a:t>
            </a:r>
            <a:r>
              <a:rPr lang="en-US" sz="1300" b="1" dirty="0"/>
              <a:t>Mukherjee B</a:t>
            </a:r>
            <a:r>
              <a:rPr lang="en-US" sz="1300" dirty="0"/>
              <a:t>: A Modeling Framework for Exploring Bias in Phenome-Wide Association Studies. Published on </a:t>
            </a:r>
            <a:r>
              <a:rPr lang="en-US" sz="1300" dirty="0" err="1"/>
              <a:t>bioarxiv</a:t>
            </a:r>
            <a:r>
              <a:rPr lang="en-US" sz="1300" dirty="0"/>
              <a:t> (Under Review)</a:t>
            </a:r>
          </a:p>
          <a:p>
            <a:endParaRPr lang="en-US" sz="1300" dirty="0"/>
          </a:p>
          <a:p>
            <a:r>
              <a:rPr lang="en-US" sz="1300" dirty="0" err="1"/>
              <a:t>Beesley</a:t>
            </a:r>
            <a:r>
              <a:rPr lang="en-US" sz="1300" dirty="0"/>
              <a:t> LJ, Salvatore M,  </a:t>
            </a:r>
            <a:r>
              <a:rPr lang="en-US" sz="1300" dirty="0" err="1"/>
              <a:t>Fritsche</a:t>
            </a:r>
            <a:r>
              <a:rPr lang="en-US" sz="1300" dirty="0"/>
              <a:t> LG, </a:t>
            </a:r>
            <a:r>
              <a:rPr lang="en-US" sz="1300" dirty="0" err="1"/>
              <a:t>Pandit</a:t>
            </a:r>
            <a:r>
              <a:rPr lang="en-US" sz="1300" dirty="0"/>
              <a:t> A, Rao A, </a:t>
            </a:r>
            <a:r>
              <a:rPr lang="en-US" sz="1300" dirty="0" err="1"/>
              <a:t>Brummett</a:t>
            </a:r>
            <a:r>
              <a:rPr lang="en-US" sz="1300" dirty="0"/>
              <a:t> C,  </a:t>
            </a:r>
            <a:r>
              <a:rPr lang="en-US" sz="1300" dirty="0" err="1"/>
              <a:t>Willer</a:t>
            </a:r>
            <a:r>
              <a:rPr lang="en-US" sz="1300" dirty="0"/>
              <a:t> CJ,  </a:t>
            </a:r>
            <a:r>
              <a:rPr lang="en-US" sz="1300" dirty="0" err="1"/>
              <a:t>Lisabeth</a:t>
            </a:r>
            <a:r>
              <a:rPr lang="en-US" sz="1300" dirty="0"/>
              <a:t> LD, </a:t>
            </a:r>
            <a:r>
              <a:rPr lang="en-US" sz="1300" b="1" dirty="0"/>
              <a:t>Mukherjee B:</a:t>
            </a:r>
            <a:r>
              <a:rPr lang="en-US" sz="1300" dirty="0"/>
              <a:t> The Emerging Landscape of Epidemiological Research Based on Biobanks Linked to Electronic Health Records: Existing Resources, Analytic Challenges, and Potential Opportunities. Published on </a:t>
            </a:r>
            <a:r>
              <a:rPr lang="en-US" sz="1300" dirty="0" err="1"/>
              <a:t>preprints.org</a:t>
            </a:r>
            <a:r>
              <a:rPr lang="en-US" sz="1300" dirty="0"/>
              <a:t>. 2018. (Under Revision)</a:t>
            </a:r>
          </a:p>
          <a:p>
            <a:endParaRPr lang="en-US" sz="1300" dirty="0"/>
          </a:p>
          <a:p>
            <a:r>
              <a:rPr lang="en-US" sz="1300" dirty="0"/>
              <a:t>Duffy, S. W. et al. A simple model for potential use with a misclassified binary outcome in epidemiology. J. Epidemiol. Community Health 58, 712–717 (2004). </a:t>
            </a:r>
          </a:p>
          <a:p>
            <a:endParaRPr lang="en-US" sz="1300" dirty="0"/>
          </a:p>
          <a:p>
            <a:pPr lvl="0"/>
            <a:r>
              <a:rPr lang="en-US" sz="1300" dirty="0" err="1"/>
              <a:t>Fritsche</a:t>
            </a:r>
            <a:r>
              <a:rPr lang="en-US" sz="1300" dirty="0"/>
              <a:t> L, Gruber SB, Wu Z, Schmidt EM, </a:t>
            </a:r>
            <a:r>
              <a:rPr lang="en-US" sz="1300" dirty="0" err="1"/>
              <a:t>Zawistowski</a:t>
            </a:r>
            <a:r>
              <a:rPr lang="en-US" sz="1300" dirty="0"/>
              <a:t> M, Moser SE, Blanc V, </a:t>
            </a:r>
            <a:r>
              <a:rPr lang="en-US" sz="1300" dirty="0" err="1"/>
              <a:t>Brummet</a:t>
            </a:r>
            <a:r>
              <a:rPr lang="en-US" sz="1300" dirty="0"/>
              <a:t> C, </a:t>
            </a:r>
            <a:r>
              <a:rPr lang="en-US" sz="1300" dirty="0" err="1"/>
              <a:t>Kheterpal</a:t>
            </a:r>
            <a:r>
              <a:rPr lang="en-US" sz="1300" dirty="0"/>
              <a:t> S, </a:t>
            </a:r>
            <a:r>
              <a:rPr lang="en-US" sz="1300" dirty="0" err="1"/>
              <a:t>Abecasis</a:t>
            </a:r>
            <a:r>
              <a:rPr lang="en-US" sz="1300" dirty="0"/>
              <a:t> GA, </a:t>
            </a:r>
            <a:r>
              <a:rPr lang="en-US" sz="1300" b="1" dirty="0"/>
              <a:t>Mukherjee B</a:t>
            </a:r>
            <a:r>
              <a:rPr lang="en-US" sz="1300" dirty="0"/>
              <a:t>. Association of Polygenic Risk Scores for Multiple Cancers in a </a:t>
            </a:r>
            <a:r>
              <a:rPr lang="en-US" sz="1300" dirty="0" err="1"/>
              <a:t>Phenomewide</a:t>
            </a:r>
            <a:r>
              <a:rPr lang="en-US" sz="1300" dirty="0"/>
              <a:t> Study: Results from The Michigan Genomics Initiative,  </a:t>
            </a:r>
            <a:r>
              <a:rPr lang="en-US" sz="1300" i="1" dirty="0"/>
              <a:t>The American Journal of Human Genetics, </a:t>
            </a:r>
            <a:r>
              <a:rPr lang="en-US" sz="1300" dirty="0"/>
              <a:t>102:1048-1061, 2018.</a:t>
            </a:r>
          </a:p>
          <a:p>
            <a:endParaRPr lang="en-US" sz="1300" dirty="0"/>
          </a:p>
          <a:p>
            <a:r>
              <a:rPr lang="en-US" sz="1300" dirty="0"/>
              <a:t>Huang, J. et al. PIE: A prior knowledge guided integrated likelihood estimation method for bias reduction in association studies using electronic health records data. J. Am. Med. Informatics Assoc. (2018). doi:10.1093/</a:t>
            </a:r>
            <a:r>
              <a:rPr lang="en-US" sz="1300" dirty="0" err="1"/>
              <a:t>jamia</a:t>
            </a:r>
            <a:r>
              <a:rPr lang="en-US" sz="1300" dirty="0"/>
              <a:t>/ocx137 </a:t>
            </a:r>
          </a:p>
          <a:p>
            <a:endParaRPr lang="en-US" sz="1300" dirty="0"/>
          </a:p>
          <a:p>
            <a:r>
              <a:rPr lang="en-US" sz="1300" dirty="0"/>
              <a:t>Sinnott, J. A. et al. Improving the power of genetic association tests with imperfect phenotype derived from electronic medical records. Hum. Genet. 133, 1369–1382 (2014). </a:t>
            </a:r>
          </a:p>
          <a:p>
            <a:endParaRPr lang="en-US" sz="1200" dirty="0"/>
          </a:p>
          <a:p>
            <a:endParaRPr lang="en-US" sz="1200" dirty="0"/>
          </a:p>
          <a:p>
            <a:endParaRPr lang="en-US" sz="1200" dirty="0"/>
          </a:p>
          <a:p>
            <a:pPr marL="0" indent="0">
              <a:buNone/>
            </a:pPr>
            <a:endParaRPr lang="en-US" sz="1200" dirty="0"/>
          </a:p>
        </p:txBody>
      </p:sp>
    </p:spTree>
    <p:extLst>
      <p:ext uri="{BB962C8B-B14F-4D97-AF65-F5344CB8AC3E}">
        <p14:creationId xmlns:p14="http://schemas.microsoft.com/office/powerpoint/2010/main" val="7230442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DCFBADC8-E471-4A03-85B2-C1074AB83968}"/>
              </a:ext>
            </a:extLst>
          </p:cNvPr>
          <p:cNvPicPr>
            <a:picLocks noChangeAspect="1"/>
          </p:cNvPicPr>
          <p:nvPr/>
        </p:nvPicPr>
        <p:blipFill>
          <a:blip r:embed="rId3"/>
          <a:stretch>
            <a:fillRect/>
          </a:stretch>
        </p:blipFill>
        <p:spPr>
          <a:xfrm>
            <a:off x="1961321" y="1908314"/>
            <a:ext cx="7220365" cy="1184523"/>
          </a:xfrm>
          <a:prstGeom prst="rect">
            <a:avLst/>
          </a:prstGeom>
        </p:spPr>
      </p:pic>
      <p:sp>
        <p:nvSpPr>
          <p:cNvPr id="7" name="Content Placeholder 6">
            <a:extLst>
              <a:ext uri="{FF2B5EF4-FFF2-40B4-BE49-F238E27FC236}">
                <a16:creationId xmlns:a16="http://schemas.microsoft.com/office/drawing/2014/main" xmlns="" id="{3C9E71C7-78B4-4DE8-8B86-62E0955C2285}"/>
              </a:ext>
            </a:extLst>
          </p:cNvPr>
          <p:cNvSpPr>
            <a:spLocks noGrp="1"/>
          </p:cNvSpPr>
          <p:nvPr>
            <p:ph idx="1"/>
          </p:nvPr>
        </p:nvSpPr>
        <p:spPr>
          <a:xfrm>
            <a:off x="537760" y="3455299"/>
            <a:ext cx="11165305" cy="1964839"/>
          </a:xfrm>
        </p:spPr>
        <p:txBody>
          <a:bodyPr>
            <a:normAutofit lnSpcReduction="10000"/>
          </a:bodyPr>
          <a:lstStyle/>
          <a:p>
            <a:r>
              <a:rPr lang="en-US" sz="2400" dirty="0">
                <a:ea typeface="Calibri" charset="0"/>
                <a:cs typeface="Calibri" charset="0"/>
              </a:rPr>
              <a:t>A cross campus initiative supported by the </a:t>
            </a:r>
            <a:r>
              <a:rPr lang="en-US" sz="2400" dirty="0" smtClean="0">
                <a:ea typeface="Calibri" charset="0"/>
                <a:cs typeface="Calibri" charset="0"/>
              </a:rPr>
              <a:t>Provost’s office and several schools</a:t>
            </a:r>
          </a:p>
          <a:p>
            <a:endParaRPr lang="en-US" sz="2400" dirty="0">
              <a:ea typeface="Calibri" charset="0"/>
              <a:cs typeface="Calibri" charset="0"/>
            </a:endParaRPr>
          </a:p>
          <a:p>
            <a:r>
              <a:rPr lang="en-US" sz="2400" dirty="0">
                <a:ea typeface="Calibri" charset="0"/>
                <a:cs typeface="Calibri" charset="0"/>
              </a:rPr>
              <a:t>Create data resources that serve as an accelerator and incubator for interdisciplinary health research, enriching ongoing activities and sponsoring new </a:t>
            </a:r>
            <a:r>
              <a:rPr lang="en-US" sz="2400" dirty="0" smtClean="0">
                <a:ea typeface="Calibri" charset="0"/>
                <a:cs typeface="Calibri" charset="0"/>
              </a:rPr>
              <a:t>efforts</a:t>
            </a:r>
            <a:endParaRPr lang="en-US" sz="2400" dirty="0">
              <a:ea typeface="Calibri" charset="0"/>
              <a:cs typeface="Calibri" charset="0"/>
            </a:endParaRPr>
          </a:p>
        </p:txBody>
      </p:sp>
      <p:sp>
        <p:nvSpPr>
          <p:cNvPr id="2" name="TextBox 1"/>
          <p:cNvSpPr txBox="1"/>
          <p:nvPr/>
        </p:nvSpPr>
        <p:spPr>
          <a:xfrm>
            <a:off x="3454457" y="249382"/>
            <a:ext cx="5331909" cy="769441"/>
          </a:xfrm>
          <a:prstGeom prst="rect">
            <a:avLst/>
          </a:prstGeom>
          <a:noFill/>
        </p:spPr>
        <p:txBody>
          <a:bodyPr wrap="none" rtlCol="0">
            <a:spAutoFit/>
          </a:bodyPr>
          <a:lstStyle/>
          <a:p>
            <a:r>
              <a:rPr lang="en-US" sz="4400" dirty="0" smtClean="0">
                <a:solidFill>
                  <a:schemeClr val="bg1"/>
                </a:solidFill>
              </a:rPr>
              <a:t>Part 1: Infrastructure</a:t>
            </a:r>
            <a:endParaRPr lang="en-US" sz="4400" dirty="0">
              <a:solidFill>
                <a:schemeClr val="bg1"/>
              </a:solidFill>
            </a:endParaRPr>
          </a:p>
        </p:txBody>
      </p:sp>
    </p:spTree>
    <p:extLst>
      <p:ext uri="{BB962C8B-B14F-4D97-AF65-F5344CB8AC3E}">
        <p14:creationId xmlns:p14="http://schemas.microsoft.com/office/powerpoint/2010/main" val="9793403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626" y="273992"/>
            <a:ext cx="8984974" cy="1325563"/>
          </a:xfrm>
        </p:spPr>
        <p:txBody>
          <a:bodyPr/>
          <a:lstStyle/>
          <a:p>
            <a:r>
              <a:rPr lang="en-US" dirty="0"/>
              <a:t>Michigan Genomics Initiative (MGI) </a:t>
            </a:r>
          </a:p>
        </p:txBody>
      </p:sp>
      <p:sp>
        <p:nvSpPr>
          <p:cNvPr id="9" name="Content Placeholder 8"/>
          <p:cNvSpPr>
            <a:spLocks noGrp="1"/>
          </p:cNvSpPr>
          <p:nvPr>
            <p:ph idx="1"/>
          </p:nvPr>
        </p:nvSpPr>
        <p:spPr>
          <a:xfrm>
            <a:off x="651078" y="1599555"/>
            <a:ext cx="10598427" cy="4351338"/>
          </a:xfrm>
        </p:spPr>
        <p:txBody>
          <a:bodyPr>
            <a:normAutofit/>
          </a:bodyPr>
          <a:lstStyle/>
          <a:p>
            <a:pPr>
              <a:lnSpc>
                <a:spcPct val="110000"/>
              </a:lnSpc>
            </a:pPr>
            <a:r>
              <a:rPr lang="en-US" sz="2000" dirty="0"/>
              <a:t>A longitudinal study of Michigan Medicine patients </a:t>
            </a:r>
          </a:p>
          <a:p>
            <a:pPr>
              <a:lnSpc>
                <a:spcPct val="110000"/>
              </a:lnSpc>
            </a:pPr>
            <a:r>
              <a:rPr lang="en-US" sz="2000" dirty="0"/>
              <a:t>Consented to linkage of clinical health data to biospecimen samples for research purposes</a:t>
            </a:r>
          </a:p>
          <a:p>
            <a:pPr>
              <a:lnSpc>
                <a:spcPct val="110000"/>
              </a:lnSpc>
            </a:pPr>
            <a:r>
              <a:rPr lang="en-US" sz="2000" dirty="0"/>
              <a:t>Initial recruitment began in 2012 as part of Anesthesiology Study of Pain Outcomes</a:t>
            </a:r>
          </a:p>
        </p:txBody>
      </p:sp>
      <p:grpSp>
        <p:nvGrpSpPr>
          <p:cNvPr id="12" name="Group 11">
            <a:extLst>
              <a:ext uri="{FF2B5EF4-FFF2-40B4-BE49-F238E27FC236}">
                <a16:creationId xmlns:a16="http://schemas.microsoft.com/office/drawing/2014/main" xmlns="" id="{CF3AC591-D70A-42DC-B786-6BB596FF0079}"/>
              </a:ext>
            </a:extLst>
          </p:cNvPr>
          <p:cNvGrpSpPr/>
          <p:nvPr/>
        </p:nvGrpSpPr>
        <p:grpSpPr>
          <a:xfrm>
            <a:off x="1775792" y="3101008"/>
            <a:ext cx="8004313" cy="3578087"/>
            <a:chOff x="728870" y="3430459"/>
            <a:chExt cx="8988154" cy="3272727"/>
          </a:xfrm>
        </p:grpSpPr>
        <p:pic>
          <p:nvPicPr>
            <p:cNvPr id="4" name="Picture 3"/>
            <p:cNvPicPr>
              <a:picLocks noChangeAspect="1"/>
            </p:cNvPicPr>
            <p:nvPr/>
          </p:nvPicPr>
          <p:blipFill>
            <a:blip r:embed="rId3"/>
            <a:stretch>
              <a:fillRect/>
            </a:stretch>
          </p:blipFill>
          <p:spPr>
            <a:xfrm>
              <a:off x="728870" y="3430459"/>
              <a:ext cx="8988154" cy="3272727"/>
            </a:xfrm>
            <a:prstGeom prst="rect">
              <a:avLst/>
            </a:prstGeom>
          </p:spPr>
        </p:pic>
        <p:sp>
          <p:nvSpPr>
            <p:cNvPr id="5" name="TextBox 4"/>
            <p:cNvSpPr txBox="1"/>
            <p:nvPr/>
          </p:nvSpPr>
          <p:spPr>
            <a:xfrm>
              <a:off x="867401" y="5262218"/>
              <a:ext cx="2434277" cy="1210494"/>
            </a:xfrm>
            <a:prstGeom prst="rect">
              <a:avLst/>
            </a:prstGeom>
            <a:noFill/>
          </p:spPr>
          <p:txBody>
            <a:bodyPr wrap="square" rtlCol="0">
              <a:spAutoFit/>
            </a:bodyPr>
            <a:lstStyle/>
            <a:p>
              <a:pPr algn="ctr"/>
              <a:r>
                <a:rPr lang="en-US" sz="2000" dirty="0">
                  <a:latin typeface="Calibri Light" charset="0"/>
                  <a:ea typeface="Calibri Light" charset="0"/>
                  <a:cs typeface="Calibri Light" charset="0"/>
                </a:rPr>
                <a:t>Biospecimens collected from Michigan Medicine surgery patients</a:t>
              </a:r>
            </a:p>
          </p:txBody>
        </p:sp>
        <p:sp>
          <p:nvSpPr>
            <p:cNvPr id="6" name="TextBox 5"/>
            <p:cNvSpPr txBox="1"/>
            <p:nvPr/>
          </p:nvSpPr>
          <p:spPr>
            <a:xfrm>
              <a:off x="3449744" y="5308384"/>
              <a:ext cx="1628218" cy="945329"/>
            </a:xfrm>
            <a:prstGeom prst="rect">
              <a:avLst/>
            </a:prstGeom>
            <a:noFill/>
          </p:spPr>
          <p:txBody>
            <a:bodyPr wrap="square" rtlCol="0">
              <a:spAutoFit/>
            </a:bodyPr>
            <a:lstStyle/>
            <a:p>
              <a:pPr algn="ctr"/>
              <a:r>
                <a:rPr lang="en-US" dirty="0">
                  <a:latin typeface="Calibri Light" charset="0"/>
                  <a:ea typeface="Calibri Light" charset="0"/>
                  <a:cs typeface="Calibri Light" charset="0"/>
                </a:rPr>
                <a:t>Electronic Health Information</a:t>
              </a:r>
            </a:p>
          </p:txBody>
        </p:sp>
      </p:grpSp>
    </p:spTree>
    <p:extLst>
      <p:ext uri="{BB962C8B-B14F-4D97-AF65-F5344CB8AC3E}">
        <p14:creationId xmlns:p14="http://schemas.microsoft.com/office/powerpoint/2010/main" val="14583061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4351DFE5-F63D-4BE0-BDA9-E3EB88F01A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2" name="Picture 11">
            <a:extLst>
              <a:ext uri="{FF2B5EF4-FFF2-40B4-BE49-F238E27FC236}">
                <a16:creationId xmlns:a16="http://schemas.microsoft.com/office/drawing/2014/main" xmlns="" id="{3AA16612-ACD2-4A16-8F2B-4514FD6BF28F}"/>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xmlns="" id="{F3B157AF-B173-436C-BAF3-B8CB1BE6A4DD}"/>
              </a:ext>
            </a:extLst>
          </p:cNvPr>
          <p:cNvSpPr>
            <a:spLocks noGrp="1"/>
          </p:cNvSpPr>
          <p:nvPr>
            <p:ph type="title"/>
          </p:nvPr>
        </p:nvSpPr>
        <p:spPr>
          <a:xfrm>
            <a:off x="1179226" y="1126435"/>
            <a:ext cx="9833548" cy="813773"/>
          </a:xfrm>
        </p:spPr>
        <p:txBody>
          <a:bodyPr>
            <a:normAutofit/>
          </a:bodyPr>
          <a:lstStyle/>
          <a:p>
            <a:pPr algn="ctr"/>
            <a:r>
              <a:rPr lang="en-US" dirty="0">
                <a:solidFill>
                  <a:srgbClr val="FFFFFF"/>
                </a:solidFill>
              </a:rPr>
              <a:t>Stewards of the Data</a:t>
            </a:r>
          </a:p>
        </p:txBody>
      </p:sp>
      <p:sp>
        <p:nvSpPr>
          <p:cNvPr id="2" name="TextBox 1">
            <a:extLst>
              <a:ext uri="{FF2B5EF4-FFF2-40B4-BE49-F238E27FC236}">
                <a16:creationId xmlns:a16="http://schemas.microsoft.com/office/drawing/2014/main" xmlns="" id="{23376928-EF7B-4EFF-99C0-92EEB5B8B724}"/>
              </a:ext>
            </a:extLst>
          </p:cNvPr>
          <p:cNvSpPr txBox="1"/>
          <p:nvPr/>
        </p:nvSpPr>
        <p:spPr>
          <a:xfrm>
            <a:off x="610941" y="2808438"/>
            <a:ext cx="2727734" cy="830997"/>
          </a:xfrm>
          <a:prstGeom prst="rect">
            <a:avLst/>
          </a:prstGeom>
          <a:noFill/>
        </p:spPr>
        <p:txBody>
          <a:bodyPr wrap="none" rtlCol="0">
            <a:spAutoFit/>
          </a:bodyPr>
          <a:lstStyle/>
          <a:p>
            <a:pPr algn="ctr"/>
            <a:r>
              <a:rPr lang="en-US" sz="2400" dirty="0">
                <a:solidFill>
                  <a:prstClr val="black"/>
                </a:solidFill>
                <a:latin typeface="Arial" charset="0"/>
                <a:ea typeface="Arial" charset="0"/>
                <a:cs typeface="Arial" charset="0"/>
              </a:rPr>
              <a:t>Biostatistics Team </a:t>
            </a:r>
            <a:br>
              <a:rPr lang="en-US" sz="2400" dirty="0">
                <a:solidFill>
                  <a:prstClr val="black"/>
                </a:solidFill>
                <a:latin typeface="Arial" charset="0"/>
                <a:ea typeface="Arial" charset="0"/>
                <a:cs typeface="Arial" charset="0"/>
              </a:rPr>
            </a:br>
            <a:r>
              <a:rPr lang="en-US" sz="2400" dirty="0">
                <a:solidFill>
                  <a:prstClr val="black"/>
                </a:solidFill>
                <a:latin typeface="Arial" charset="0"/>
                <a:ea typeface="Arial" charset="0"/>
                <a:cs typeface="Arial" charset="0"/>
              </a:rPr>
              <a:t>(Genetic Data)</a:t>
            </a:r>
          </a:p>
        </p:txBody>
      </p:sp>
      <p:sp>
        <p:nvSpPr>
          <p:cNvPr id="7" name="TextBox 6">
            <a:extLst>
              <a:ext uri="{FF2B5EF4-FFF2-40B4-BE49-F238E27FC236}">
                <a16:creationId xmlns:a16="http://schemas.microsoft.com/office/drawing/2014/main" xmlns="" id="{7EF4CB20-1404-4FA6-A6C4-66E1A6B89BE2}"/>
              </a:ext>
            </a:extLst>
          </p:cNvPr>
          <p:cNvSpPr txBox="1"/>
          <p:nvPr/>
        </p:nvSpPr>
        <p:spPr>
          <a:xfrm>
            <a:off x="4047912" y="2907502"/>
            <a:ext cx="3746538" cy="461665"/>
          </a:xfrm>
          <a:prstGeom prst="rect">
            <a:avLst/>
          </a:prstGeom>
          <a:noFill/>
        </p:spPr>
        <p:txBody>
          <a:bodyPr wrap="none" rtlCol="0">
            <a:spAutoFit/>
          </a:bodyPr>
          <a:lstStyle/>
          <a:p>
            <a:r>
              <a:rPr lang="en-US" sz="2400" dirty="0">
                <a:solidFill>
                  <a:prstClr val="black"/>
                </a:solidFill>
                <a:latin typeface="Arial" charset="0"/>
                <a:ea typeface="Arial" charset="0"/>
                <a:cs typeface="Arial" charset="0"/>
              </a:rPr>
              <a:t>Data Direct (Clinical Data)</a:t>
            </a:r>
          </a:p>
        </p:txBody>
      </p:sp>
      <p:pic>
        <p:nvPicPr>
          <p:cNvPr id="5" name="Picture 4">
            <a:extLst>
              <a:ext uri="{FF2B5EF4-FFF2-40B4-BE49-F238E27FC236}">
                <a16:creationId xmlns:a16="http://schemas.microsoft.com/office/drawing/2014/main" xmlns="" id="{8C778B49-674F-46F0-87F3-57D56F554588}"/>
              </a:ext>
            </a:extLst>
          </p:cNvPr>
          <p:cNvPicPr>
            <a:picLocks noChangeAspect="1"/>
          </p:cNvPicPr>
          <p:nvPr/>
        </p:nvPicPr>
        <p:blipFill>
          <a:blip r:embed="rId4"/>
          <a:stretch>
            <a:fillRect/>
          </a:stretch>
        </p:blipFill>
        <p:spPr>
          <a:xfrm>
            <a:off x="488007" y="3630770"/>
            <a:ext cx="845914" cy="1225713"/>
          </a:xfrm>
          <a:prstGeom prst="rect">
            <a:avLst/>
          </a:prstGeom>
        </p:spPr>
      </p:pic>
      <p:pic>
        <p:nvPicPr>
          <p:cNvPr id="6" name="Picture 5">
            <a:extLst>
              <a:ext uri="{FF2B5EF4-FFF2-40B4-BE49-F238E27FC236}">
                <a16:creationId xmlns:a16="http://schemas.microsoft.com/office/drawing/2014/main" xmlns="" id="{D7612B8A-8DAE-42A1-8ED8-C81DDECAE906}"/>
              </a:ext>
            </a:extLst>
          </p:cNvPr>
          <p:cNvPicPr>
            <a:picLocks noChangeAspect="1"/>
          </p:cNvPicPr>
          <p:nvPr/>
        </p:nvPicPr>
        <p:blipFill>
          <a:blip r:embed="rId5"/>
          <a:stretch>
            <a:fillRect/>
          </a:stretch>
        </p:blipFill>
        <p:spPr>
          <a:xfrm>
            <a:off x="1499754" y="3656722"/>
            <a:ext cx="811388" cy="1225713"/>
          </a:xfrm>
          <a:prstGeom prst="rect">
            <a:avLst/>
          </a:prstGeom>
        </p:spPr>
      </p:pic>
      <p:pic>
        <p:nvPicPr>
          <p:cNvPr id="8" name="Picture 7">
            <a:extLst>
              <a:ext uri="{FF2B5EF4-FFF2-40B4-BE49-F238E27FC236}">
                <a16:creationId xmlns:a16="http://schemas.microsoft.com/office/drawing/2014/main" xmlns="" id="{5B8FC36E-A274-4195-BC90-9DAB52AA56B3}"/>
              </a:ext>
            </a:extLst>
          </p:cNvPr>
          <p:cNvPicPr>
            <a:picLocks noChangeAspect="1"/>
          </p:cNvPicPr>
          <p:nvPr/>
        </p:nvPicPr>
        <p:blipFill>
          <a:blip r:embed="rId6"/>
          <a:stretch>
            <a:fillRect/>
          </a:stretch>
        </p:blipFill>
        <p:spPr>
          <a:xfrm>
            <a:off x="2441851" y="3656721"/>
            <a:ext cx="869686" cy="1286155"/>
          </a:xfrm>
          <a:prstGeom prst="rect">
            <a:avLst/>
          </a:prstGeom>
        </p:spPr>
      </p:pic>
      <p:pic>
        <p:nvPicPr>
          <p:cNvPr id="9" name="Picture 8">
            <a:extLst>
              <a:ext uri="{FF2B5EF4-FFF2-40B4-BE49-F238E27FC236}">
                <a16:creationId xmlns:a16="http://schemas.microsoft.com/office/drawing/2014/main" xmlns="" id="{A5E9F323-75FA-4236-AC03-00DA831EF137}"/>
              </a:ext>
            </a:extLst>
          </p:cNvPr>
          <p:cNvPicPr>
            <a:picLocks noChangeAspect="1"/>
          </p:cNvPicPr>
          <p:nvPr/>
        </p:nvPicPr>
        <p:blipFill>
          <a:blip r:embed="rId7"/>
          <a:stretch>
            <a:fillRect/>
          </a:stretch>
        </p:blipFill>
        <p:spPr>
          <a:xfrm>
            <a:off x="1486961" y="5037926"/>
            <a:ext cx="765398" cy="1124010"/>
          </a:xfrm>
          <a:prstGeom prst="rect">
            <a:avLst/>
          </a:prstGeom>
        </p:spPr>
      </p:pic>
      <p:pic>
        <p:nvPicPr>
          <p:cNvPr id="11" name="Picture 10">
            <a:extLst>
              <a:ext uri="{FF2B5EF4-FFF2-40B4-BE49-F238E27FC236}">
                <a16:creationId xmlns:a16="http://schemas.microsoft.com/office/drawing/2014/main" xmlns="" id="{CCF6EBE5-C878-4AD0-96F2-A44FBC775990}"/>
              </a:ext>
            </a:extLst>
          </p:cNvPr>
          <p:cNvPicPr>
            <a:picLocks noChangeAspect="1"/>
          </p:cNvPicPr>
          <p:nvPr/>
        </p:nvPicPr>
        <p:blipFill>
          <a:blip r:embed="rId8"/>
          <a:stretch>
            <a:fillRect/>
          </a:stretch>
        </p:blipFill>
        <p:spPr>
          <a:xfrm>
            <a:off x="517807" y="5021739"/>
            <a:ext cx="861081" cy="1153736"/>
          </a:xfrm>
          <a:prstGeom prst="rect">
            <a:avLst/>
          </a:prstGeom>
        </p:spPr>
      </p:pic>
      <p:pic>
        <p:nvPicPr>
          <p:cNvPr id="14" name="Picture 13" descr="A person smiling and posing for the camera&#10;&#10;Description automatically generated">
            <a:extLst>
              <a:ext uri="{FF2B5EF4-FFF2-40B4-BE49-F238E27FC236}">
                <a16:creationId xmlns:a16="http://schemas.microsoft.com/office/drawing/2014/main" xmlns="" id="{40D0B6E3-EA10-4090-9531-062C9D7FB8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7956" y="5036602"/>
            <a:ext cx="825177" cy="1124010"/>
          </a:xfrm>
          <a:prstGeom prst="rect">
            <a:avLst/>
          </a:prstGeom>
        </p:spPr>
      </p:pic>
      <p:pic>
        <p:nvPicPr>
          <p:cNvPr id="3" name="Picture 2">
            <a:extLst>
              <a:ext uri="{FF2B5EF4-FFF2-40B4-BE49-F238E27FC236}">
                <a16:creationId xmlns:a16="http://schemas.microsoft.com/office/drawing/2014/main" xmlns="" id="{3DEBA90E-CD93-409B-B362-B8CAAB2A7630}"/>
              </a:ext>
            </a:extLst>
          </p:cNvPr>
          <p:cNvPicPr>
            <a:picLocks noChangeAspect="1"/>
          </p:cNvPicPr>
          <p:nvPr/>
        </p:nvPicPr>
        <p:blipFill>
          <a:blip r:embed="rId10"/>
          <a:stretch>
            <a:fillRect/>
          </a:stretch>
        </p:blipFill>
        <p:spPr>
          <a:xfrm>
            <a:off x="8018292" y="3597465"/>
            <a:ext cx="973941" cy="1199938"/>
          </a:xfrm>
          <a:prstGeom prst="rect">
            <a:avLst/>
          </a:prstGeom>
        </p:spPr>
      </p:pic>
      <p:pic>
        <p:nvPicPr>
          <p:cNvPr id="13" name="Picture 12">
            <a:extLst>
              <a:ext uri="{FF2B5EF4-FFF2-40B4-BE49-F238E27FC236}">
                <a16:creationId xmlns:a16="http://schemas.microsoft.com/office/drawing/2014/main" xmlns="" id="{5C2739FE-748A-4E1E-AB69-2C7DE7447F3C}"/>
              </a:ext>
            </a:extLst>
          </p:cNvPr>
          <p:cNvPicPr>
            <a:picLocks noChangeAspect="1"/>
          </p:cNvPicPr>
          <p:nvPr/>
        </p:nvPicPr>
        <p:blipFill>
          <a:blip r:embed="rId11"/>
          <a:stretch>
            <a:fillRect/>
          </a:stretch>
        </p:blipFill>
        <p:spPr>
          <a:xfrm>
            <a:off x="10275296" y="4949102"/>
            <a:ext cx="1009525" cy="1109478"/>
          </a:xfrm>
          <a:prstGeom prst="rect">
            <a:avLst/>
          </a:prstGeom>
        </p:spPr>
      </p:pic>
      <p:pic>
        <p:nvPicPr>
          <p:cNvPr id="15" name="Picture 14">
            <a:extLst>
              <a:ext uri="{FF2B5EF4-FFF2-40B4-BE49-F238E27FC236}">
                <a16:creationId xmlns:a16="http://schemas.microsoft.com/office/drawing/2014/main" xmlns="" id="{68D8A84E-3D04-4D56-ACF5-4FBDECCF5CEA}"/>
              </a:ext>
            </a:extLst>
          </p:cNvPr>
          <p:cNvPicPr>
            <a:picLocks noChangeAspect="1"/>
          </p:cNvPicPr>
          <p:nvPr/>
        </p:nvPicPr>
        <p:blipFill rotWithShape="1">
          <a:blip r:embed="rId12"/>
          <a:srcRect l="10861" r="9047"/>
          <a:stretch/>
        </p:blipFill>
        <p:spPr>
          <a:xfrm>
            <a:off x="8057749" y="4927596"/>
            <a:ext cx="877201" cy="1129285"/>
          </a:xfrm>
          <a:prstGeom prst="rect">
            <a:avLst/>
          </a:prstGeom>
        </p:spPr>
      </p:pic>
      <p:pic>
        <p:nvPicPr>
          <p:cNvPr id="16" name="Picture 15">
            <a:extLst>
              <a:ext uri="{FF2B5EF4-FFF2-40B4-BE49-F238E27FC236}">
                <a16:creationId xmlns:a16="http://schemas.microsoft.com/office/drawing/2014/main" xmlns="" id="{1A35D4CA-56A6-4028-B2D3-A3BF5F15964C}"/>
              </a:ext>
            </a:extLst>
          </p:cNvPr>
          <p:cNvPicPr>
            <a:picLocks noChangeAspect="1"/>
          </p:cNvPicPr>
          <p:nvPr/>
        </p:nvPicPr>
        <p:blipFill>
          <a:blip r:embed="rId13"/>
          <a:stretch>
            <a:fillRect/>
          </a:stretch>
        </p:blipFill>
        <p:spPr>
          <a:xfrm>
            <a:off x="9212776" y="4904711"/>
            <a:ext cx="784694" cy="1168923"/>
          </a:xfrm>
          <a:prstGeom prst="rect">
            <a:avLst/>
          </a:prstGeom>
        </p:spPr>
      </p:pic>
      <p:pic>
        <p:nvPicPr>
          <p:cNvPr id="17" name="Picture 16">
            <a:extLst>
              <a:ext uri="{FF2B5EF4-FFF2-40B4-BE49-F238E27FC236}">
                <a16:creationId xmlns:a16="http://schemas.microsoft.com/office/drawing/2014/main" xmlns="" id="{1B42B2D0-58DA-4DE4-9548-4643148B6B78}"/>
              </a:ext>
            </a:extLst>
          </p:cNvPr>
          <p:cNvPicPr>
            <a:picLocks noChangeAspect="1"/>
          </p:cNvPicPr>
          <p:nvPr/>
        </p:nvPicPr>
        <p:blipFill>
          <a:blip r:embed="rId14"/>
          <a:stretch>
            <a:fillRect/>
          </a:stretch>
        </p:blipFill>
        <p:spPr>
          <a:xfrm>
            <a:off x="5776297" y="3407873"/>
            <a:ext cx="804950" cy="1124010"/>
          </a:xfrm>
          <a:prstGeom prst="rect">
            <a:avLst/>
          </a:prstGeom>
        </p:spPr>
      </p:pic>
      <p:pic>
        <p:nvPicPr>
          <p:cNvPr id="18" name="Picture 17">
            <a:extLst>
              <a:ext uri="{FF2B5EF4-FFF2-40B4-BE49-F238E27FC236}">
                <a16:creationId xmlns:a16="http://schemas.microsoft.com/office/drawing/2014/main" xmlns="" id="{3003F9AA-6B4C-468E-A58D-B13CA30D0DF1}"/>
              </a:ext>
            </a:extLst>
          </p:cNvPr>
          <p:cNvPicPr>
            <a:picLocks noChangeAspect="1"/>
          </p:cNvPicPr>
          <p:nvPr/>
        </p:nvPicPr>
        <p:blipFill>
          <a:blip r:embed="rId15"/>
          <a:stretch>
            <a:fillRect/>
          </a:stretch>
        </p:blipFill>
        <p:spPr>
          <a:xfrm>
            <a:off x="5054819" y="5290276"/>
            <a:ext cx="939428" cy="1248396"/>
          </a:xfrm>
          <a:prstGeom prst="rect">
            <a:avLst/>
          </a:prstGeom>
        </p:spPr>
      </p:pic>
      <p:pic>
        <p:nvPicPr>
          <p:cNvPr id="20" name="Picture 19">
            <a:extLst>
              <a:ext uri="{FF2B5EF4-FFF2-40B4-BE49-F238E27FC236}">
                <a16:creationId xmlns:a16="http://schemas.microsoft.com/office/drawing/2014/main" xmlns="" id="{24F9A0CC-F3D1-49EB-9D21-2E18C083F543}"/>
              </a:ext>
            </a:extLst>
          </p:cNvPr>
          <p:cNvPicPr>
            <a:picLocks noChangeAspect="1"/>
          </p:cNvPicPr>
          <p:nvPr/>
        </p:nvPicPr>
        <p:blipFill>
          <a:blip r:embed="rId16"/>
          <a:stretch>
            <a:fillRect/>
          </a:stretch>
        </p:blipFill>
        <p:spPr>
          <a:xfrm>
            <a:off x="10334715" y="3687925"/>
            <a:ext cx="778670" cy="1109478"/>
          </a:xfrm>
          <a:prstGeom prst="rect">
            <a:avLst/>
          </a:prstGeom>
        </p:spPr>
      </p:pic>
      <p:pic>
        <p:nvPicPr>
          <p:cNvPr id="21" name="Picture 20">
            <a:extLst>
              <a:ext uri="{FF2B5EF4-FFF2-40B4-BE49-F238E27FC236}">
                <a16:creationId xmlns:a16="http://schemas.microsoft.com/office/drawing/2014/main" xmlns="" id="{761DAC56-E1B9-45E0-BDF0-950B90B3D77D}"/>
              </a:ext>
            </a:extLst>
          </p:cNvPr>
          <p:cNvPicPr>
            <a:picLocks noChangeAspect="1"/>
          </p:cNvPicPr>
          <p:nvPr/>
        </p:nvPicPr>
        <p:blipFill>
          <a:blip r:embed="rId17"/>
          <a:stretch>
            <a:fillRect/>
          </a:stretch>
        </p:blipFill>
        <p:spPr>
          <a:xfrm>
            <a:off x="9187650" y="3662035"/>
            <a:ext cx="777518" cy="1168923"/>
          </a:xfrm>
          <a:prstGeom prst="rect">
            <a:avLst/>
          </a:prstGeom>
        </p:spPr>
      </p:pic>
      <p:pic>
        <p:nvPicPr>
          <p:cNvPr id="22" name="Picture 21">
            <a:extLst>
              <a:ext uri="{FF2B5EF4-FFF2-40B4-BE49-F238E27FC236}">
                <a16:creationId xmlns:a16="http://schemas.microsoft.com/office/drawing/2014/main" xmlns="" id="{C253148A-157C-4DFF-83DE-DAB467242E14}"/>
              </a:ext>
            </a:extLst>
          </p:cNvPr>
          <p:cNvPicPr>
            <a:picLocks noChangeAspect="1"/>
          </p:cNvPicPr>
          <p:nvPr/>
        </p:nvPicPr>
        <p:blipFill>
          <a:blip r:embed="rId18"/>
          <a:stretch>
            <a:fillRect/>
          </a:stretch>
        </p:blipFill>
        <p:spPr>
          <a:xfrm>
            <a:off x="4607699" y="3429000"/>
            <a:ext cx="819640" cy="1021978"/>
          </a:xfrm>
          <a:prstGeom prst="rect">
            <a:avLst/>
          </a:prstGeom>
        </p:spPr>
      </p:pic>
      <p:sp>
        <p:nvSpPr>
          <p:cNvPr id="23" name="TextBox 22">
            <a:extLst>
              <a:ext uri="{FF2B5EF4-FFF2-40B4-BE49-F238E27FC236}">
                <a16:creationId xmlns:a16="http://schemas.microsoft.com/office/drawing/2014/main" xmlns="" id="{349FF704-D2DC-423A-9A96-F1FA1B5D7541}"/>
              </a:ext>
            </a:extLst>
          </p:cNvPr>
          <p:cNvSpPr txBox="1"/>
          <p:nvPr/>
        </p:nvSpPr>
        <p:spPr>
          <a:xfrm>
            <a:off x="4127237" y="4466936"/>
            <a:ext cx="2959091" cy="830997"/>
          </a:xfrm>
          <a:prstGeom prst="rect">
            <a:avLst/>
          </a:prstGeom>
          <a:noFill/>
        </p:spPr>
        <p:txBody>
          <a:bodyPr wrap="square" rtlCol="0">
            <a:spAutoFit/>
          </a:bodyPr>
          <a:lstStyle/>
          <a:p>
            <a:pPr algn="ctr"/>
            <a:r>
              <a:rPr lang="en-US" sz="2400" dirty="0">
                <a:solidFill>
                  <a:prstClr val="black"/>
                </a:solidFill>
                <a:latin typeface="Arial" charset="0"/>
                <a:ea typeface="Arial" charset="0"/>
                <a:cs typeface="Arial" charset="0"/>
              </a:rPr>
              <a:t>Central Biorepository</a:t>
            </a:r>
          </a:p>
        </p:txBody>
      </p:sp>
      <p:sp>
        <p:nvSpPr>
          <p:cNvPr id="24" name="TextBox 23">
            <a:extLst>
              <a:ext uri="{FF2B5EF4-FFF2-40B4-BE49-F238E27FC236}">
                <a16:creationId xmlns:a16="http://schemas.microsoft.com/office/drawing/2014/main" xmlns="" id="{C3948F8C-2F81-4E52-B561-18E3FBC4CA90}"/>
              </a:ext>
            </a:extLst>
          </p:cNvPr>
          <p:cNvSpPr txBox="1"/>
          <p:nvPr/>
        </p:nvSpPr>
        <p:spPr>
          <a:xfrm>
            <a:off x="7918808" y="3174218"/>
            <a:ext cx="3194577" cy="461665"/>
          </a:xfrm>
          <a:prstGeom prst="rect">
            <a:avLst/>
          </a:prstGeom>
          <a:noFill/>
        </p:spPr>
        <p:txBody>
          <a:bodyPr wrap="square" rtlCol="0">
            <a:spAutoFit/>
          </a:bodyPr>
          <a:lstStyle/>
          <a:p>
            <a:pPr algn="ctr"/>
            <a:r>
              <a:rPr lang="en-US" sz="2400" dirty="0">
                <a:solidFill>
                  <a:prstClr val="black"/>
                </a:solidFill>
                <a:latin typeface="Arial" charset="0"/>
                <a:ea typeface="Arial" charset="0"/>
                <a:cs typeface="Arial" charset="0"/>
              </a:rPr>
              <a:t>Precision Health</a:t>
            </a:r>
          </a:p>
        </p:txBody>
      </p:sp>
    </p:spTree>
    <p:extLst>
      <p:ext uri="{BB962C8B-B14F-4D97-AF65-F5344CB8AC3E}">
        <p14:creationId xmlns:p14="http://schemas.microsoft.com/office/powerpoint/2010/main" val="3551237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6DDCFA37-780E-4150-89E9-063D9E221D0A}"/>
              </a:ext>
            </a:extLst>
          </p:cNvPr>
          <p:cNvSpPr>
            <a:spLocks noGrp="1"/>
          </p:cNvSpPr>
          <p:nvPr>
            <p:ph type="title"/>
          </p:nvPr>
        </p:nvSpPr>
        <p:spPr/>
        <p:txBody>
          <a:bodyPr>
            <a:normAutofit fontScale="90000"/>
          </a:bodyPr>
          <a:lstStyle/>
          <a:p>
            <a:r>
              <a:rPr lang="en-US" dirty="0"/>
              <a:t>MGI Genetic Data</a:t>
            </a:r>
          </a:p>
        </p:txBody>
      </p:sp>
      <p:pic>
        <p:nvPicPr>
          <p:cNvPr id="10" name="Picture 2" descr="Image result for blood drop">
            <a:extLst>
              <a:ext uri="{FF2B5EF4-FFF2-40B4-BE49-F238E27FC236}">
                <a16:creationId xmlns:a16="http://schemas.microsoft.com/office/drawing/2014/main" xmlns="" id="{B9E231C7-B75F-4364-AF87-390BA06CDF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296" t="17904" r="26296" b="26516"/>
          <a:stretch/>
        </p:blipFill>
        <p:spPr bwMode="auto">
          <a:xfrm>
            <a:off x="1010834" y="2617447"/>
            <a:ext cx="975360" cy="123351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xmlns="" id="{6456EE26-53C6-4977-8BE2-BD6028449BAC}"/>
              </a:ext>
            </a:extLst>
          </p:cNvPr>
          <p:cNvSpPr/>
          <p:nvPr/>
        </p:nvSpPr>
        <p:spPr>
          <a:xfrm>
            <a:off x="311185" y="1909561"/>
            <a:ext cx="2792233" cy="707886"/>
          </a:xfrm>
          <a:prstGeom prst="rect">
            <a:avLst/>
          </a:prstGeom>
        </p:spPr>
        <p:txBody>
          <a:bodyPr wrap="square">
            <a:spAutoFit/>
          </a:bodyPr>
          <a:lstStyle/>
          <a:p>
            <a:pPr algn="ctr"/>
            <a:r>
              <a:rPr lang="en-US" sz="2000" dirty="0">
                <a:solidFill>
                  <a:prstClr val="black"/>
                </a:solidFill>
                <a:latin typeface="Arial" charset="0"/>
                <a:ea typeface="Arial" charset="0"/>
                <a:cs typeface="Arial" charset="0"/>
              </a:rPr>
              <a:t>Blood sample taken during consent</a:t>
            </a:r>
          </a:p>
        </p:txBody>
      </p:sp>
      <p:cxnSp>
        <p:nvCxnSpPr>
          <p:cNvPr id="13" name="Straight Arrow Connector 12">
            <a:extLst>
              <a:ext uri="{FF2B5EF4-FFF2-40B4-BE49-F238E27FC236}">
                <a16:creationId xmlns:a16="http://schemas.microsoft.com/office/drawing/2014/main" xmlns="" id="{1D9DEEA9-C4E0-4CFB-8D0E-DF18ED3EFC46}"/>
              </a:ext>
            </a:extLst>
          </p:cNvPr>
          <p:cNvCxnSpPr>
            <a:cxnSpLocks/>
          </p:cNvCxnSpPr>
          <p:nvPr/>
        </p:nvCxnSpPr>
        <p:spPr>
          <a:xfrm flipV="1">
            <a:off x="3314870" y="3869635"/>
            <a:ext cx="1151113" cy="11492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xmlns="" id="{2A783FF9-2438-4FFA-B10F-10E8D0F99EE5}"/>
              </a:ext>
            </a:extLst>
          </p:cNvPr>
          <p:cNvCxnSpPr>
            <a:cxnSpLocks/>
            <a:stCxn id="10" idx="2"/>
          </p:cNvCxnSpPr>
          <p:nvPr/>
        </p:nvCxnSpPr>
        <p:spPr>
          <a:xfrm>
            <a:off x="1498514" y="3850957"/>
            <a:ext cx="354419" cy="10539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xmlns="" id="{1ADB8534-C6A4-48CD-80D8-3ACEC2F77296}"/>
              </a:ext>
            </a:extLst>
          </p:cNvPr>
          <p:cNvSpPr txBox="1"/>
          <p:nvPr/>
        </p:nvSpPr>
        <p:spPr>
          <a:xfrm>
            <a:off x="4444652" y="3142366"/>
            <a:ext cx="3646403" cy="1323439"/>
          </a:xfrm>
          <a:prstGeom prst="rect">
            <a:avLst/>
          </a:prstGeom>
          <a:noFill/>
        </p:spPr>
        <p:txBody>
          <a:bodyPr wrap="square" rtlCol="0">
            <a:spAutoFit/>
          </a:bodyPr>
          <a:lstStyle/>
          <a:p>
            <a:pPr algn="ctr"/>
            <a:r>
              <a:rPr lang="en-US" sz="2000" b="1" dirty="0">
                <a:solidFill>
                  <a:prstClr val="black"/>
                </a:solidFill>
                <a:latin typeface="Arial" charset="0"/>
                <a:ea typeface="Arial" charset="0"/>
                <a:cs typeface="Arial" charset="0"/>
              </a:rPr>
              <a:t>UM Sequencing Core </a:t>
            </a:r>
            <a:r>
              <a:rPr lang="en-US" sz="2000" dirty="0">
                <a:solidFill>
                  <a:prstClr val="black"/>
                </a:solidFill>
                <a:latin typeface="Arial" charset="0"/>
                <a:ea typeface="Arial" charset="0"/>
                <a:cs typeface="Arial" charset="0"/>
              </a:rPr>
              <a:t>Genotyped for ~500K SNPs on Illumina </a:t>
            </a:r>
            <a:r>
              <a:rPr lang="en-US" sz="2000" dirty="0" err="1">
                <a:solidFill>
                  <a:prstClr val="black"/>
                </a:solidFill>
                <a:latin typeface="Arial" charset="0"/>
                <a:ea typeface="Arial" charset="0"/>
                <a:cs typeface="Arial" charset="0"/>
              </a:rPr>
              <a:t>HumanExomeCore</a:t>
            </a:r>
            <a:endParaRPr lang="en-US" sz="2000" dirty="0">
              <a:solidFill>
                <a:prstClr val="black"/>
              </a:solidFill>
              <a:latin typeface="Arial" charset="0"/>
              <a:ea typeface="Arial" charset="0"/>
              <a:cs typeface="Arial" charset="0"/>
            </a:endParaRPr>
          </a:p>
          <a:p>
            <a:pPr algn="ctr"/>
            <a:r>
              <a:rPr lang="en-US" sz="2000" dirty="0">
                <a:solidFill>
                  <a:prstClr val="black"/>
                </a:solidFill>
                <a:latin typeface="Arial" charset="0"/>
                <a:ea typeface="Arial" charset="0"/>
                <a:cs typeface="Arial" charset="0"/>
              </a:rPr>
              <a:t>and initial QC</a:t>
            </a:r>
          </a:p>
        </p:txBody>
      </p:sp>
      <p:pic>
        <p:nvPicPr>
          <p:cNvPr id="16" name="Picture 15">
            <a:extLst>
              <a:ext uri="{FF2B5EF4-FFF2-40B4-BE49-F238E27FC236}">
                <a16:creationId xmlns:a16="http://schemas.microsoft.com/office/drawing/2014/main" xmlns="" id="{FA91E036-85CE-435C-AAB6-7A5CF0CAB735}"/>
              </a:ext>
            </a:extLst>
          </p:cNvPr>
          <p:cNvPicPr>
            <a:picLocks noChangeAspect="1"/>
          </p:cNvPicPr>
          <p:nvPr/>
        </p:nvPicPr>
        <p:blipFill>
          <a:blip r:embed="rId4"/>
          <a:stretch>
            <a:fillRect/>
          </a:stretch>
        </p:blipFill>
        <p:spPr>
          <a:xfrm>
            <a:off x="5449027" y="1790760"/>
            <a:ext cx="1373305" cy="1373305"/>
          </a:xfrm>
          <a:prstGeom prst="rect">
            <a:avLst/>
          </a:prstGeom>
        </p:spPr>
      </p:pic>
      <p:cxnSp>
        <p:nvCxnSpPr>
          <p:cNvPr id="17" name="Straight Arrow Connector 16">
            <a:extLst>
              <a:ext uri="{FF2B5EF4-FFF2-40B4-BE49-F238E27FC236}">
                <a16:creationId xmlns:a16="http://schemas.microsoft.com/office/drawing/2014/main" xmlns="" id="{682AEC25-8EC1-4136-825C-46BEF845F17A}"/>
              </a:ext>
            </a:extLst>
          </p:cNvPr>
          <p:cNvCxnSpPr>
            <a:cxnSpLocks/>
            <a:stCxn id="15" idx="3"/>
          </p:cNvCxnSpPr>
          <p:nvPr/>
        </p:nvCxnSpPr>
        <p:spPr>
          <a:xfrm>
            <a:off x="8091055" y="3804086"/>
            <a:ext cx="882257" cy="6876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xmlns="" id="{F72FEC6D-E528-48A4-8F89-B84FA0185404}"/>
              </a:ext>
            </a:extLst>
          </p:cNvPr>
          <p:cNvSpPr txBox="1"/>
          <p:nvPr/>
        </p:nvSpPr>
        <p:spPr>
          <a:xfrm>
            <a:off x="6822332" y="5358641"/>
            <a:ext cx="4920490" cy="1323439"/>
          </a:xfrm>
          <a:prstGeom prst="rect">
            <a:avLst/>
          </a:prstGeom>
          <a:noFill/>
        </p:spPr>
        <p:txBody>
          <a:bodyPr wrap="square" rtlCol="0">
            <a:spAutoFit/>
          </a:bodyPr>
          <a:lstStyle/>
          <a:p>
            <a:pPr algn="r"/>
            <a:r>
              <a:rPr lang="en-US" sz="2000" b="1" dirty="0">
                <a:solidFill>
                  <a:prstClr val="black"/>
                </a:solidFill>
                <a:latin typeface="Arial" charset="0"/>
                <a:ea typeface="Arial" charset="0"/>
                <a:cs typeface="Arial" charset="0"/>
              </a:rPr>
              <a:t>Biostatistics Team</a:t>
            </a:r>
          </a:p>
          <a:p>
            <a:pPr algn="r"/>
            <a:r>
              <a:rPr lang="en-US" sz="2000" dirty="0">
                <a:solidFill>
                  <a:prstClr val="black"/>
                </a:solidFill>
                <a:latin typeface="Arial" charset="0"/>
                <a:ea typeface="Arial" charset="0"/>
                <a:cs typeface="Arial" charset="0"/>
              </a:rPr>
              <a:t>Extensive genotype QC</a:t>
            </a:r>
          </a:p>
          <a:p>
            <a:pPr algn="r"/>
            <a:r>
              <a:rPr lang="en-US" sz="2000" dirty="0">
                <a:solidFill>
                  <a:prstClr val="black"/>
                </a:solidFill>
                <a:latin typeface="Arial" charset="0"/>
                <a:ea typeface="Arial" charset="0"/>
                <a:cs typeface="Arial" charset="0"/>
              </a:rPr>
              <a:t>Genotype Imputation to &gt;20M SNPs</a:t>
            </a:r>
          </a:p>
          <a:p>
            <a:pPr algn="r"/>
            <a:r>
              <a:rPr lang="en-US" sz="2000" dirty="0">
                <a:solidFill>
                  <a:prstClr val="black"/>
                </a:solidFill>
                <a:latin typeface="Arial" charset="0"/>
                <a:ea typeface="Arial" charset="0"/>
                <a:cs typeface="Arial" charset="0"/>
              </a:rPr>
              <a:t>Provide access and analytic support</a:t>
            </a:r>
          </a:p>
        </p:txBody>
      </p:sp>
      <p:sp>
        <p:nvSpPr>
          <p:cNvPr id="19" name="TextBox 18">
            <a:extLst>
              <a:ext uri="{FF2B5EF4-FFF2-40B4-BE49-F238E27FC236}">
                <a16:creationId xmlns:a16="http://schemas.microsoft.com/office/drawing/2014/main" xmlns="" id="{C73CD5BE-C8E6-4D0D-AEC5-878CF0241464}"/>
              </a:ext>
            </a:extLst>
          </p:cNvPr>
          <p:cNvSpPr txBox="1"/>
          <p:nvPr/>
        </p:nvSpPr>
        <p:spPr>
          <a:xfrm>
            <a:off x="1010833" y="5084467"/>
            <a:ext cx="3782839" cy="1015663"/>
          </a:xfrm>
          <a:prstGeom prst="rect">
            <a:avLst/>
          </a:prstGeom>
          <a:noFill/>
        </p:spPr>
        <p:txBody>
          <a:bodyPr wrap="square" rtlCol="0">
            <a:spAutoFit/>
          </a:bodyPr>
          <a:lstStyle/>
          <a:p>
            <a:pPr algn="ctr"/>
            <a:r>
              <a:rPr lang="en-US" sz="2000" b="1" dirty="0">
                <a:solidFill>
                  <a:prstClr val="black"/>
                </a:solidFill>
                <a:latin typeface="Arial" charset="0"/>
                <a:ea typeface="Arial" charset="0"/>
                <a:cs typeface="Arial" charset="0"/>
              </a:rPr>
              <a:t>Central Biorepository (CBR) </a:t>
            </a:r>
            <a:r>
              <a:rPr lang="en-US" sz="2000" dirty="0">
                <a:solidFill>
                  <a:prstClr val="black"/>
                </a:solidFill>
                <a:latin typeface="Arial" charset="0"/>
                <a:ea typeface="Arial" charset="0"/>
                <a:cs typeface="Arial" charset="0"/>
              </a:rPr>
              <a:t/>
            </a:r>
            <a:br>
              <a:rPr lang="en-US" sz="2000" dirty="0">
                <a:solidFill>
                  <a:prstClr val="black"/>
                </a:solidFill>
                <a:latin typeface="Arial" charset="0"/>
                <a:ea typeface="Arial" charset="0"/>
                <a:cs typeface="Arial" charset="0"/>
              </a:rPr>
            </a:br>
            <a:r>
              <a:rPr lang="en-US" sz="2000" dirty="0">
                <a:solidFill>
                  <a:prstClr val="black"/>
                </a:solidFill>
                <a:latin typeface="Arial" charset="0"/>
                <a:ea typeface="Arial" charset="0"/>
                <a:cs typeface="Arial" charset="0"/>
              </a:rPr>
              <a:t>for biobanking</a:t>
            </a:r>
          </a:p>
          <a:p>
            <a:pPr algn="ctr"/>
            <a:r>
              <a:rPr lang="en-US" sz="2000" dirty="0">
                <a:solidFill>
                  <a:prstClr val="black"/>
                </a:solidFill>
                <a:latin typeface="Arial" charset="0"/>
                <a:ea typeface="Arial" charset="0"/>
                <a:cs typeface="Arial" charset="0"/>
              </a:rPr>
              <a:t>Accessible for future research </a:t>
            </a:r>
          </a:p>
        </p:txBody>
      </p:sp>
      <p:pic>
        <p:nvPicPr>
          <p:cNvPr id="5" name="Picture 4">
            <a:extLst>
              <a:ext uri="{FF2B5EF4-FFF2-40B4-BE49-F238E27FC236}">
                <a16:creationId xmlns:a16="http://schemas.microsoft.com/office/drawing/2014/main" xmlns="" id="{6FD2B541-0134-4161-AF1B-65CBDBF1FA50}"/>
              </a:ext>
            </a:extLst>
          </p:cNvPr>
          <p:cNvPicPr>
            <a:picLocks noChangeAspect="1"/>
          </p:cNvPicPr>
          <p:nvPr/>
        </p:nvPicPr>
        <p:blipFill>
          <a:blip r:embed="rId5"/>
          <a:stretch>
            <a:fillRect/>
          </a:stretch>
        </p:blipFill>
        <p:spPr>
          <a:xfrm>
            <a:off x="9161390" y="4011554"/>
            <a:ext cx="2397815" cy="1347087"/>
          </a:xfrm>
          <a:prstGeom prst="rect">
            <a:avLst/>
          </a:prstGeom>
        </p:spPr>
      </p:pic>
      <p:grpSp>
        <p:nvGrpSpPr>
          <p:cNvPr id="29" name="Group 28">
            <a:extLst>
              <a:ext uri="{FF2B5EF4-FFF2-40B4-BE49-F238E27FC236}">
                <a16:creationId xmlns:a16="http://schemas.microsoft.com/office/drawing/2014/main" xmlns="" id="{80630AC5-8054-44D2-8D67-5CE0940DF341}"/>
              </a:ext>
            </a:extLst>
          </p:cNvPr>
          <p:cNvGrpSpPr/>
          <p:nvPr/>
        </p:nvGrpSpPr>
        <p:grpSpPr>
          <a:xfrm>
            <a:off x="9820605" y="205584"/>
            <a:ext cx="2206514" cy="2157793"/>
            <a:chOff x="9970866" y="-17621"/>
            <a:chExt cx="2206514" cy="2157793"/>
          </a:xfrm>
        </p:grpSpPr>
        <p:sp>
          <p:nvSpPr>
            <p:cNvPr id="20" name="Rectangle 19">
              <a:extLst>
                <a:ext uri="{FF2B5EF4-FFF2-40B4-BE49-F238E27FC236}">
                  <a16:creationId xmlns:a16="http://schemas.microsoft.com/office/drawing/2014/main" xmlns="" id="{46885B63-92EB-4FF8-9367-B36864F26EDD}"/>
                </a:ext>
              </a:extLst>
            </p:cNvPr>
            <p:cNvSpPr/>
            <p:nvPr/>
          </p:nvSpPr>
          <p:spPr>
            <a:xfrm>
              <a:off x="9970866" y="-17621"/>
              <a:ext cx="2206514" cy="215779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28" name="Group 27">
              <a:extLst>
                <a:ext uri="{FF2B5EF4-FFF2-40B4-BE49-F238E27FC236}">
                  <a16:creationId xmlns:a16="http://schemas.microsoft.com/office/drawing/2014/main" xmlns="" id="{A8856EA7-1E97-4596-A1AA-AC3FF4D1A708}"/>
                </a:ext>
              </a:extLst>
            </p:cNvPr>
            <p:cNvGrpSpPr/>
            <p:nvPr/>
          </p:nvGrpSpPr>
          <p:grpSpPr>
            <a:xfrm>
              <a:off x="9970866" y="0"/>
              <a:ext cx="2206514" cy="2140172"/>
              <a:chOff x="9217068" y="203191"/>
              <a:chExt cx="2206514" cy="2140172"/>
            </a:xfrm>
          </p:grpSpPr>
          <p:sp>
            <p:nvSpPr>
              <p:cNvPr id="22" name="Oval 21">
                <a:extLst>
                  <a:ext uri="{FF2B5EF4-FFF2-40B4-BE49-F238E27FC236}">
                    <a16:creationId xmlns:a16="http://schemas.microsoft.com/office/drawing/2014/main" xmlns="" id="{D37E18BB-8C62-477A-97A6-1AB5F01377E5}"/>
                  </a:ext>
                </a:extLst>
              </p:cNvPr>
              <p:cNvSpPr/>
              <p:nvPr/>
            </p:nvSpPr>
            <p:spPr>
              <a:xfrm>
                <a:off x="9217068" y="203191"/>
                <a:ext cx="2206514" cy="2140172"/>
              </a:xfrm>
              <a:prstGeom prst="ellipse">
                <a:avLst/>
              </a:prstGeom>
              <a:ln w="1905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prstClr val="black"/>
                  </a:solidFill>
                </a:endParaRPr>
              </a:p>
            </p:txBody>
          </p:sp>
          <p:pic>
            <p:nvPicPr>
              <p:cNvPr id="24" name="Picture 23" descr="Benzopyrene_DNA_adduct_1JDG.png">
                <a:extLst>
                  <a:ext uri="{FF2B5EF4-FFF2-40B4-BE49-F238E27FC236}">
                    <a16:creationId xmlns:a16="http://schemas.microsoft.com/office/drawing/2014/main" xmlns="" id="{6C6EDA42-290A-4055-85A3-0C8196380032}"/>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rot="8115285">
                <a:off x="9674907" y="351545"/>
                <a:ext cx="1378223" cy="1823973"/>
              </a:xfrm>
              <a:prstGeom prst="rect">
                <a:avLst/>
              </a:prstGeom>
            </p:spPr>
          </p:pic>
        </p:grpSp>
      </p:grpSp>
    </p:spTree>
    <p:extLst>
      <p:ext uri="{BB962C8B-B14F-4D97-AF65-F5344CB8AC3E}">
        <p14:creationId xmlns:p14="http://schemas.microsoft.com/office/powerpoint/2010/main" val="1043544063"/>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883</TotalTime>
  <Words>3059</Words>
  <Application>Microsoft Macintosh PowerPoint</Application>
  <PresentationFormat>Widescreen</PresentationFormat>
  <Paragraphs>795</Paragraphs>
  <Slides>57</Slides>
  <Notes>57</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57</vt:i4>
      </vt:variant>
    </vt:vector>
  </HeadingPairs>
  <TitlesOfParts>
    <vt:vector size="65" baseType="lpstr">
      <vt:lpstr>Calibri Light</vt:lpstr>
      <vt:lpstr>Cambria Math</vt:lpstr>
      <vt:lpstr>Arial</vt:lpstr>
      <vt:lpstr>Calibri</vt:lpstr>
      <vt:lpstr>Times New Roman</vt:lpstr>
      <vt:lpstr>1_Office Theme</vt:lpstr>
      <vt:lpstr>3_Office Theme</vt:lpstr>
      <vt:lpstr>4_Office Theme</vt:lpstr>
      <vt:lpstr>The Michigan Genomics Initiative (MGI):  An Integrated Data Frame to Enable Precision Health Queries (An incredible in-house resource) </vt:lpstr>
      <vt:lpstr>Acknowledgements</vt:lpstr>
      <vt:lpstr>Outline</vt:lpstr>
      <vt:lpstr>Precision Medicine Initiative of the White House</vt:lpstr>
      <vt:lpstr>Collins and Varmus (NEJM, 2015)</vt:lpstr>
      <vt:lpstr>PowerPoint Presentation</vt:lpstr>
      <vt:lpstr>Michigan Genomics Initiative (MGI) </vt:lpstr>
      <vt:lpstr>Stewards of the Data</vt:lpstr>
      <vt:lpstr>MGI Genetic Data</vt:lpstr>
      <vt:lpstr>MGI Clinical Data</vt:lpstr>
      <vt:lpstr>MGI is BIG Data </vt:lpstr>
      <vt:lpstr>And getting BIGGER</vt:lpstr>
      <vt:lpstr> Cohort Development Working Group </vt:lpstr>
      <vt:lpstr>MGI:  Steady recruitment across years </vt:lpstr>
      <vt:lpstr>Biobanks around the world</vt:lpstr>
      <vt:lpstr>PowerPoint Presentation</vt:lpstr>
      <vt:lpstr>MGI EPI-Q: The Development Process</vt:lpstr>
      <vt:lpstr>MGI EPI-Q baseline architecture</vt:lpstr>
      <vt:lpstr>MGI EPI-Q optional module architecture</vt:lpstr>
      <vt:lpstr>Vision 2020</vt:lpstr>
      <vt:lpstr>Part 2: Research Story</vt:lpstr>
      <vt:lpstr>Biased Convenience Sampling in MGI</vt:lpstr>
      <vt:lpstr>Demographics and Clinical Characteristics </vt:lpstr>
      <vt:lpstr>Data Processing: Phenome-wide Association Studies (PheWAS)</vt:lpstr>
      <vt:lpstr>Preparing the Phenome</vt:lpstr>
      <vt:lpstr>Crude Data Reduction</vt:lpstr>
      <vt:lpstr>Phenome-wide Association Studies (PheWAS)</vt:lpstr>
      <vt:lpstr>Exploration of Cancer Traits</vt:lpstr>
      <vt:lpstr>16 Cancer Traits in MGI  (with ≥ 250 Cases and ≥ 5 independent GWAS Catalog SNPs)</vt:lpstr>
      <vt:lpstr>Rest of the list and PRSWeb</vt:lpstr>
      <vt:lpstr>Squamous Cell Carcinoma PheWAS</vt:lpstr>
      <vt:lpstr>Exploring the Temporal Order</vt:lpstr>
      <vt:lpstr>Striking Reproducibility in betasll Carcinoma</vt:lpstr>
      <vt:lpstr>Questions after the first paper</vt:lpstr>
      <vt:lpstr>Part 3: Perils and Promises of Big Data Gartners Hype Cycle</vt:lpstr>
      <vt:lpstr>Stat 101 Fundamental Questions</vt:lpstr>
      <vt:lpstr>Defining Disease Status using ICD Codes</vt:lpstr>
      <vt:lpstr>Snapshot of existing solutions</vt:lpstr>
      <vt:lpstr>Misclassification Related to Follow-up?</vt:lpstr>
      <vt:lpstr>Misclassification Probably Differs by Disease</vt:lpstr>
      <vt:lpstr>Selection may Relate to Unobserved Information</vt:lpstr>
      <vt:lpstr>Comparison of MGI with UK Biobank (Population-Based)</vt:lpstr>
      <vt:lpstr>Snapshot of existing methods</vt:lpstr>
      <vt:lpstr>These Biases Matter</vt:lpstr>
      <vt:lpstr>Conceptual Model</vt:lpstr>
      <vt:lpstr>Models we pose (or impose)</vt:lpstr>
      <vt:lpstr>Relating Target Model and Analysis Model</vt:lpstr>
      <vt:lpstr>Understanding Bias</vt:lpstr>
      <vt:lpstr>What about real data?</vt:lpstr>
      <vt:lpstr>Published Study Results</vt:lpstr>
      <vt:lpstr>Sensitivity analysis  of association with a polygenic risk score </vt:lpstr>
      <vt:lpstr>Statistics in the era of data science</vt:lpstr>
      <vt:lpstr>PowerPoint Presentation</vt:lpstr>
      <vt:lpstr> New Explorers of New Horizons</vt:lpstr>
      <vt:lpstr>Thank You!</vt:lpstr>
      <vt:lpstr>Questions?</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Precision Health at the University of Michigan  Cohort Development </dc:title>
  <dc:creator>Salvatore, Maxwell</dc:creator>
  <cp:lastModifiedBy>Microsoft Office User</cp:lastModifiedBy>
  <cp:revision>69</cp:revision>
  <dcterms:created xsi:type="dcterms:W3CDTF">2019-02-04T01:41:21Z</dcterms:created>
  <dcterms:modified xsi:type="dcterms:W3CDTF">2019-12-21T05:58:43Z</dcterms:modified>
</cp:coreProperties>
</file>